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8" r:id="rId1"/>
  </p:sldMasterIdLst>
  <p:notesMasterIdLst>
    <p:notesMasterId r:id="rId134"/>
  </p:notesMasterIdLst>
  <p:handoutMasterIdLst>
    <p:handoutMasterId r:id="rId135"/>
  </p:handoutMasterIdLst>
  <p:sldIdLst>
    <p:sldId id="2453" r:id="rId2"/>
    <p:sldId id="2454" r:id="rId3"/>
    <p:sldId id="2297" r:id="rId4"/>
    <p:sldId id="2358" r:id="rId5"/>
    <p:sldId id="2404" r:id="rId6"/>
    <p:sldId id="2356" r:id="rId7"/>
    <p:sldId id="2357" r:id="rId8"/>
    <p:sldId id="2304" r:id="rId9"/>
    <p:sldId id="2370" r:id="rId10"/>
    <p:sldId id="2405" r:id="rId11"/>
    <p:sldId id="2372" r:id="rId12"/>
    <p:sldId id="2373" r:id="rId13"/>
    <p:sldId id="2371" r:id="rId14"/>
    <p:sldId id="2305" r:id="rId15"/>
    <p:sldId id="2306" r:id="rId16"/>
    <p:sldId id="2307" r:id="rId17"/>
    <p:sldId id="2374" r:id="rId18"/>
    <p:sldId id="2403" r:id="rId19"/>
    <p:sldId id="2393" r:id="rId20"/>
    <p:sldId id="2394" r:id="rId21"/>
    <p:sldId id="2395" r:id="rId22"/>
    <p:sldId id="2396" r:id="rId23"/>
    <p:sldId id="2397" r:id="rId24"/>
    <p:sldId id="2398" r:id="rId25"/>
    <p:sldId id="2399" r:id="rId26"/>
    <p:sldId id="2400" r:id="rId27"/>
    <p:sldId id="2308" r:id="rId28"/>
    <p:sldId id="2392" r:id="rId29"/>
    <p:sldId id="2310" r:id="rId30"/>
    <p:sldId id="2363" r:id="rId31"/>
    <p:sldId id="2360" r:id="rId32"/>
    <p:sldId id="2311" r:id="rId33"/>
    <p:sldId id="2312" r:id="rId34"/>
    <p:sldId id="2361" r:id="rId35"/>
    <p:sldId id="2313" r:id="rId36"/>
    <p:sldId id="2314" r:id="rId37"/>
    <p:sldId id="2315" r:id="rId38"/>
    <p:sldId id="2316" r:id="rId39"/>
    <p:sldId id="2317" r:id="rId40"/>
    <p:sldId id="2318" r:id="rId41"/>
    <p:sldId id="2319" r:id="rId42"/>
    <p:sldId id="2320" r:id="rId43"/>
    <p:sldId id="2321" r:id="rId44"/>
    <p:sldId id="2322" r:id="rId45"/>
    <p:sldId id="2323" r:id="rId46"/>
    <p:sldId id="2324" r:id="rId47"/>
    <p:sldId id="2325" r:id="rId48"/>
    <p:sldId id="2326" r:id="rId49"/>
    <p:sldId id="2327" r:id="rId50"/>
    <p:sldId id="2362" r:id="rId51"/>
    <p:sldId id="2328" r:id="rId52"/>
    <p:sldId id="2401" r:id="rId53"/>
    <p:sldId id="2402" r:id="rId54"/>
    <p:sldId id="2329" r:id="rId55"/>
    <p:sldId id="2330" r:id="rId56"/>
    <p:sldId id="2331" r:id="rId57"/>
    <p:sldId id="2332" r:id="rId58"/>
    <p:sldId id="2333" r:id="rId59"/>
    <p:sldId id="2334" r:id="rId60"/>
    <p:sldId id="2335" r:id="rId61"/>
    <p:sldId id="2336" r:id="rId62"/>
    <p:sldId id="2337" r:id="rId63"/>
    <p:sldId id="2338" r:id="rId64"/>
    <p:sldId id="2339" r:id="rId65"/>
    <p:sldId id="2340" r:id="rId66"/>
    <p:sldId id="2341" r:id="rId67"/>
    <p:sldId id="2342" r:id="rId68"/>
    <p:sldId id="2343" r:id="rId69"/>
    <p:sldId id="2344" r:id="rId70"/>
    <p:sldId id="2345" r:id="rId71"/>
    <p:sldId id="2406" r:id="rId72"/>
    <p:sldId id="2367" r:id="rId73"/>
    <p:sldId id="2368" r:id="rId74"/>
    <p:sldId id="2369" r:id="rId75"/>
    <p:sldId id="2365" r:id="rId76"/>
    <p:sldId id="2346" r:id="rId77"/>
    <p:sldId id="2347" r:id="rId78"/>
    <p:sldId id="2348" r:id="rId79"/>
    <p:sldId id="2349" r:id="rId80"/>
    <p:sldId id="2350" r:id="rId81"/>
    <p:sldId id="2351" r:id="rId82"/>
    <p:sldId id="2352" r:id="rId83"/>
    <p:sldId id="2353" r:id="rId84"/>
    <p:sldId id="2354" r:id="rId85"/>
    <p:sldId id="2366" r:id="rId86"/>
    <p:sldId id="2364" r:id="rId87"/>
    <p:sldId id="2408" r:id="rId88"/>
    <p:sldId id="2409" r:id="rId89"/>
    <p:sldId id="2410" r:id="rId90"/>
    <p:sldId id="2411" r:id="rId91"/>
    <p:sldId id="2412" r:id="rId92"/>
    <p:sldId id="2413" r:id="rId93"/>
    <p:sldId id="2414" r:id="rId94"/>
    <p:sldId id="2415" r:id="rId95"/>
    <p:sldId id="2416" r:id="rId96"/>
    <p:sldId id="2417" r:id="rId97"/>
    <p:sldId id="2418" r:id="rId98"/>
    <p:sldId id="2419" r:id="rId99"/>
    <p:sldId id="2420" r:id="rId100"/>
    <p:sldId id="2421" r:id="rId101"/>
    <p:sldId id="2422" r:id="rId102"/>
    <p:sldId id="2423" r:id="rId103"/>
    <p:sldId id="2424" r:id="rId104"/>
    <p:sldId id="2425" r:id="rId105"/>
    <p:sldId id="2426" r:id="rId106"/>
    <p:sldId id="2427" r:id="rId107"/>
    <p:sldId id="2428" r:id="rId108"/>
    <p:sldId id="2429" r:id="rId109"/>
    <p:sldId id="2430" r:id="rId110"/>
    <p:sldId id="2431" r:id="rId111"/>
    <p:sldId id="2432" r:id="rId112"/>
    <p:sldId id="2433" r:id="rId113"/>
    <p:sldId id="2434" r:id="rId114"/>
    <p:sldId id="2435" r:id="rId115"/>
    <p:sldId id="2436" r:id="rId116"/>
    <p:sldId id="2437" r:id="rId117"/>
    <p:sldId id="2438" r:id="rId118"/>
    <p:sldId id="2439" r:id="rId119"/>
    <p:sldId id="2440" r:id="rId120"/>
    <p:sldId id="2441" r:id="rId121"/>
    <p:sldId id="2442" r:id="rId122"/>
    <p:sldId id="2443" r:id="rId123"/>
    <p:sldId id="2444" r:id="rId124"/>
    <p:sldId id="2445" r:id="rId125"/>
    <p:sldId id="2446" r:id="rId126"/>
    <p:sldId id="2447" r:id="rId127"/>
    <p:sldId id="2448" r:id="rId128"/>
    <p:sldId id="2449" r:id="rId129"/>
    <p:sldId id="2450" r:id="rId130"/>
    <p:sldId id="2451" r:id="rId131"/>
    <p:sldId id="2452" r:id="rId132"/>
    <p:sldId id="2455" r:id="rId133"/>
  </p:sldIdLst>
  <p:sldSz cx="9144000" cy="6858000" type="screen4x3"/>
  <p:notesSz cx="6858000" cy="9144000"/>
  <p:defaultTextStyle>
    <a:defPPr>
      <a:defRPr lang="zh-CN"/>
    </a:defPPr>
    <a:lvl1pPr algn="ctr" rtl="0" fontAlgn="base">
      <a:spcBef>
        <a:spcPct val="0"/>
      </a:spcBef>
      <a:spcAft>
        <a:spcPct val="0"/>
      </a:spcAft>
      <a:defRPr kern="1200">
        <a:solidFill>
          <a:schemeClr val="tx1"/>
        </a:solidFill>
        <a:latin typeface="Arial" charset="0"/>
        <a:ea typeface="宋体" pitchFamily="2" charset="-122"/>
        <a:cs typeface="+mn-cs"/>
      </a:defRPr>
    </a:lvl1pPr>
    <a:lvl2pPr marL="457200" algn="ctr" rtl="0" fontAlgn="base">
      <a:spcBef>
        <a:spcPct val="0"/>
      </a:spcBef>
      <a:spcAft>
        <a:spcPct val="0"/>
      </a:spcAft>
      <a:defRPr kern="1200">
        <a:solidFill>
          <a:schemeClr val="tx1"/>
        </a:solidFill>
        <a:latin typeface="Arial" charset="0"/>
        <a:ea typeface="宋体" pitchFamily="2" charset="-122"/>
        <a:cs typeface="+mn-cs"/>
      </a:defRPr>
    </a:lvl2pPr>
    <a:lvl3pPr marL="914400" algn="ctr" rtl="0" fontAlgn="base">
      <a:spcBef>
        <a:spcPct val="0"/>
      </a:spcBef>
      <a:spcAft>
        <a:spcPct val="0"/>
      </a:spcAft>
      <a:defRPr kern="1200">
        <a:solidFill>
          <a:schemeClr val="tx1"/>
        </a:solidFill>
        <a:latin typeface="Arial" charset="0"/>
        <a:ea typeface="宋体" pitchFamily="2" charset="-122"/>
        <a:cs typeface="+mn-cs"/>
      </a:defRPr>
    </a:lvl3pPr>
    <a:lvl4pPr marL="1371600" algn="ctr" rtl="0" fontAlgn="base">
      <a:spcBef>
        <a:spcPct val="0"/>
      </a:spcBef>
      <a:spcAft>
        <a:spcPct val="0"/>
      </a:spcAft>
      <a:defRPr kern="1200">
        <a:solidFill>
          <a:schemeClr val="tx1"/>
        </a:solidFill>
        <a:latin typeface="Arial" charset="0"/>
        <a:ea typeface="宋体" pitchFamily="2" charset="-122"/>
        <a:cs typeface="+mn-cs"/>
      </a:defRPr>
    </a:lvl4pPr>
    <a:lvl5pPr marL="1828800" algn="ctr"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969696"/>
    <a:srgbClr val="777777"/>
    <a:srgbClr val="0000FF"/>
    <a:srgbClr val="FFFFFF"/>
    <a:srgbClr val="00FFFF"/>
    <a:srgbClr val="FFFFCC"/>
    <a:srgbClr val="C8FFFF"/>
    <a:srgbClr val="90FFFF"/>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47" autoAdjust="0"/>
    <p:restoredTop sz="81780" autoAdjust="0"/>
  </p:normalViewPr>
  <p:slideViewPr>
    <p:cSldViewPr>
      <p:cViewPr varScale="1">
        <p:scale>
          <a:sx n="63" d="100"/>
          <a:sy n="63" d="100"/>
        </p:scale>
        <p:origin x="1746" y="66"/>
      </p:cViewPr>
      <p:guideLst>
        <p:guide orient="horz" pos="2160"/>
        <p:guide pos="2880"/>
      </p:guideLst>
    </p:cSldViewPr>
  </p:slideViewPr>
  <p:outlineViewPr>
    <p:cViewPr>
      <p:scale>
        <a:sx n="33" d="100"/>
        <a:sy n="33" d="100"/>
      </p:scale>
      <p:origin x="0" y="7616"/>
    </p:cViewPr>
    <p:sldLst>
      <p:sld r:id="rId1" collapse="1"/>
      <p:sld r:id="rId2" collapse="1"/>
    </p:sldLst>
  </p:outlineViewPr>
  <p:notesTextViewPr>
    <p:cViewPr>
      <p:scale>
        <a:sx n="100" d="100"/>
        <a:sy n="100" d="100"/>
      </p:scale>
      <p:origin x="0" y="0"/>
    </p:cViewPr>
  </p:notesTextViewPr>
  <p:sorterViewPr>
    <p:cViewPr>
      <p:scale>
        <a:sx n="106" d="100"/>
        <a:sy n="106" d="100"/>
      </p:scale>
      <p:origin x="0" y="41892"/>
    </p:cViewPr>
  </p:sorterViewPr>
  <p:notesViewPr>
    <p:cSldViewPr>
      <p:cViewPr varScale="1">
        <p:scale>
          <a:sx n="54" d="100"/>
          <a:sy n="54" d="100"/>
        </p:scale>
        <p:origin x="-292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_rels/viewProps.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A64360C-5170-4536-90B1-69C1729BD263}" type="datetimeFigureOut">
              <a:rPr lang="zh-CN" altLang="en-US" smtClean="0"/>
              <a:t>2017/4/5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4F53D68-DF68-48FB-B849-550171361E20}" type="slidenum">
              <a:rPr lang="zh-CN" altLang="en-US" smtClean="0"/>
              <a:t>‹#›</a:t>
            </a:fld>
            <a:endParaRPr lang="zh-CN" altLang="en-US"/>
          </a:p>
        </p:txBody>
      </p:sp>
    </p:spTree>
    <p:extLst>
      <p:ext uri="{BB962C8B-B14F-4D97-AF65-F5344CB8AC3E}">
        <p14:creationId xmlns:p14="http://schemas.microsoft.com/office/powerpoint/2010/main" val="8731074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ea typeface="宋体" pitchFamily="2" charset="-122"/>
              </a:defRPr>
            </a:lvl1pPr>
          </a:lstStyle>
          <a:p>
            <a:pPr>
              <a:defRPr/>
            </a:pPr>
            <a:endParaRPr lang="en-US" altLang="zh-CN"/>
          </a:p>
        </p:txBody>
      </p:sp>
      <p:sp>
        <p:nvSpPr>
          <p:cNvPr id="614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宋体" pitchFamily="2" charset="-122"/>
              </a:defRPr>
            </a:lvl1pPr>
          </a:lstStyle>
          <a:p>
            <a:pPr>
              <a:defRPr/>
            </a:pPr>
            <a:endParaRPr lang="en-US" altLang="zh-CN"/>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ea typeface="宋体" pitchFamily="2" charset="-122"/>
              </a:defRPr>
            </a:lvl1pPr>
          </a:lstStyle>
          <a:p>
            <a:pPr>
              <a:defRPr/>
            </a:pPr>
            <a:endParaRPr lang="en-US" altLang="zh-CN"/>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宋体" pitchFamily="2" charset="-122"/>
              </a:defRPr>
            </a:lvl1pPr>
          </a:lstStyle>
          <a:p>
            <a:pPr>
              <a:defRPr/>
            </a:pPr>
            <a:fld id="{E7C7A0E7-5482-4BD1-9398-D5B9AF53AAE4}" type="slidenum">
              <a:rPr lang="en-US" altLang="zh-CN"/>
              <a:pPr>
                <a:defRPr/>
              </a:pPr>
              <a:t>‹#›</a:t>
            </a:fld>
            <a:endParaRPr lang="en-US" altLang="zh-CN"/>
          </a:p>
        </p:txBody>
      </p:sp>
    </p:spTree>
    <p:extLst>
      <p:ext uri="{BB962C8B-B14F-4D97-AF65-F5344CB8AC3E}">
        <p14:creationId xmlns:p14="http://schemas.microsoft.com/office/powerpoint/2010/main" val="29182105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1</a:t>
            </a:fld>
            <a:endParaRPr lang="en-US" altLang="zh-CN" dirty="0"/>
          </a:p>
        </p:txBody>
      </p:sp>
    </p:spTree>
    <p:extLst>
      <p:ext uri="{BB962C8B-B14F-4D97-AF65-F5344CB8AC3E}">
        <p14:creationId xmlns:p14="http://schemas.microsoft.com/office/powerpoint/2010/main" val="3476822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A81A25-D0C6-4241-96DC-BF1116B7CF41}" type="slidenum">
              <a:rPr lang="en-US" altLang="zh-CN"/>
              <a:pPr/>
              <a:t>93</a:t>
            </a:fld>
            <a:endParaRPr lang="en-US" altLang="zh-CN"/>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4135336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AC3B93-9884-4200-9B1F-B1616DBAC262}" type="slidenum">
              <a:rPr lang="en-US" altLang="zh-CN"/>
              <a:pPr/>
              <a:t>95</a:t>
            </a:fld>
            <a:endParaRPr lang="en-US" altLang="zh-CN"/>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xfrm>
            <a:off x="914400" y="4343400"/>
            <a:ext cx="5029200" cy="4114800"/>
          </a:xfrm>
        </p:spPr>
        <p:txBody>
          <a:bodyPr/>
          <a:lstStyle/>
          <a:p>
            <a:endParaRPr lang="zh-CN" altLang="zh-CN" dirty="0"/>
          </a:p>
        </p:txBody>
      </p:sp>
    </p:spTree>
    <p:extLst>
      <p:ext uri="{BB962C8B-B14F-4D97-AF65-F5344CB8AC3E}">
        <p14:creationId xmlns:p14="http://schemas.microsoft.com/office/powerpoint/2010/main" val="1021471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AC3B93-9884-4200-9B1F-B1616DBAC262}" type="slidenum">
              <a:rPr lang="en-US" altLang="zh-CN"/>
              <a:pPr/>
              <a:t>96</a:t>
            </a:fld>
            <a:endParaRPr lang="en-US" altLang="zh-CN"/>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xfrm>
            <a:off x="914400" y="4343400"/>
            <a:ext cx="5029200" cy="4114800"/>
          </a:xfrm>
        </p:spPr>
        <p:txBody>
          <a:bodyPr/>
          <a:lstStyle/>
          <a:p>
            <a:endParaRPr lang="zh-CN" altLang="zh-CN" dirty="0"/>
          </a:p>
        </p:txBody>
      </p:sp>
    </p:spTree>
    <p:extLst>
      <p:ext uri="{BB962C8B-B14F-4D97-AF65-F5344CB8AC3E}">
        <p14:creationId xmlns:p14="http://schemas.microsoft.com/office/powerpoint/2010/main" val="595532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D1298-F796-431D-8EAC-42FFA1BE3E24}" type="slidenum">
              <a:rPr lang="zh-CN" altLang="en-US"/>
              <a:pPr/>
              <a:t>98</a:t>
            </a:fld>
            <a:endParaRPr lang="en-US" altLang="zh-CN"/>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1955137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60EF58-E61A-49B0-817B-CBFA34EE4E9A}" type="slidenum">
              <a:rPr lang="en-US" altLang="zh-CN"/>
              <a:pPr/>
              <a:t>99</a:t>
            </a:fld>
            <a:endParaRPr lang="en-US" altLang="zh-CN"/>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1130326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D3849A-16B8-4E37-8195-3447353650D7}" type="slidenum">
              <a:rPr lang="en-US" altLang="zh-CN"/>
              <a:pPr/>
              <a:t>100</a:t>
            </a:fld>
            <a:endParaRPr lang="en-US" altLang="zh-CN"/>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3977033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101</a:t>
            </a:fld>
            <a:endParaRPr lang="en-US" altLang="zh-CN"/>
          </a:p>
        </p:txBody>
      </p:sp>
    </p:spTree>
    <p:extLst>
      <p:ext uri="{BB962C8B-B14F-4D97-AF65-F5344CB8AC3E}">
        <p14:creationId xmlns:p14="http://schemas.microsoft.com/office/powerpoint/2010/main" val="1059938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a:latin typeface="楷体_GB2312" pitchFamily="49" charset="-122"/>
              <a:ea typeface="楷体_GB2312" pitchFamily="49" charset="-122"/>
            </a:endParaRPr>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102</a:t>
            </a:fld>
            <a:endParaRPr lang="en-US" altLang="zh-CN"/>
          </a:p>
        </p:txBody>
      </p:sp>
    </p:spTree>
    <p:extLst>
      <p:ext uri="{BB962C8B-B14F-4D97-AF65-F5344CB8AC3E}">
        <p14:creationId xmlns:p14="http://schemas.microsoft.com/office/powerpoint/2010/main" val="2948632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AB0EA6-3915-475D-B561-075792B2197A}" type="slidenum">
              <a:rPr lang="en-US" altLang="zh-CN"/>
              <a:pPr/>
              <a:t>103</a:t>
            </a:fld>
            <a:endParaRPr lang="en-US" altLang="zh-CN"/>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3662683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BA8CEF-334E-4419-9759-61E519F90C8E}" type="slidenum">
              <a:rPr lang="en-US" altLang="zh-CN"/>
              <a:pPr/>
              <a:t>104</a:t>
            </a:fld>
            <a:endParaRPr lang="en-US" altLang="zh-CN"/>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2793697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1200" dirty="0" smtClean="0">
                <a:latin typeface="楷体_GB2312" pitchFamily="49" charset="-122"/>
                <a:ea typeface="楷体_GB2312" pitchFamily="49" charset="-122"/>
              </a:rPr>
              <a:t>本部分内容主要讨论对象建模技术</a:t>
            </a:r>
          </a:p>
          <a:p>
            <a:pPr algn="just"/>
            <a:r>
              <a:rPr lang="zh-CN" altLang="en-US" sz="1200" dirty="0" smtClean="0">
                <a:latin typeface="楷体_GB2312" pitchFamily="49" charset="-122"/>
                <a:ea typeface="楷体_GB2312" pitchFamily="49" charset="-122"/>
              </a:rPr>
              <a:t>对象建模技术和结构化建模技术一样可以帮助分析员创建逻辑模型，其工作的最终产品是一个模型系统的逻辑模型</a:t>
            </a:r>
          </a:p>
          <a:p>
            <a:pPr algn="just"/>
            <a:r>
              <a:rPr lang="zh-CN" altLang="en-US" sz="1200" smtClean="0">
                <a:latin typeface="楷体_GB2312" pitchFamily="49" charset="-122"/>
                <a:ea typeface="楷体_GB2312" pitchFamily="49" charset="-122"/>
              </a:rPr>
              <a:t>面向对象的分析技术是除了结构化分析技术以外，另一种表示和设计信息系统的方法</a:t>
            </a:r>
          </a:p>
          <a:p>
            <a:endParaRPr lang="zh-CN" altLang="en-US"/>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3</a:t>
            </a:fld>
            <a:endParaRPr lang="en-US" altLang="zh-CN"/>
          </a:p>
        </p:txBody>
      </p:sp>
    </p:spTree>
    <p:extLst>
      <p:ext uri="{BB962C8B-B14F-4D97-AF65-F5344CB8AC3E}">
        <p14:creationId xmlns:p14="http://schemas.microsoft.com/office/powerpoint/2010/main" val="1463610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BA8CEF-334E-4419-9759-61E519F90C8E}" type="slidenum">
              <a:rPr lang="en-US" altLang="zh-CN"/>
              <a:pPr/>
              <a:t>105</a:t>
            </a:fld>
            <a:endParaRPr lang="en-US" altLang="zh-CN"/>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xfrm>
            <a:off x="914400" y="4343400"/>
            <a:ext cx="5029200" cy="4114800"/>
          </a:xfrm>
        </p:spPr>
        <p:txBody>
          <a:bodyPr/>
          <a:lstStyle/>
          <a:p>
            <a:endParaRPr lang="zh-CN" altLang="zh-CN" dirty="0"/>
          </a:p>
        </p:txBody>
      </p:sp>
    </p:spTree>
    <p:extLst>
      <p:ext uri="{BB962C8B-B14F-4D97-AF65-F5344CB8AC3E}">
        <p14:creationId xmlns:p14="http://schemas.microsoft.com/office/powerpoint/2010/main" val="26412281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D1298-F796-431D-8EAC-42FFA1BE3E24}" type="slidenum">
              <a:rPr lang="zh-CN" altLang="en-US"/>
              <a:pPr/>
              <a:t>110</a:t>
            </a:fld>
            <a:endParaRPr lang="en-US" altLang="zh-CN"/>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3657281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142083-0E64-41B4-96E5-51C203E275CA}" type="slidenum">
              <a:rPr lang="en-US" altLang="zh-CN"/>
              <a:pPr/>
              <a:t>111</a:t>
            </a:fld>
            <a:endParaRPr lang="en-US" altLang="zh-CN"/>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2887149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E1C317-2DFD-409B-9EC2-AFB9617228B9}" type="slidenum">
              <a:rPr lang="en-US" altLang="zh-CN"/>
              <a:pPr/>
              <a:t>112</a:t>
            </a:fld>
            <a:endParaRPr lang="en-US" altLang="zh-CN"/>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xfrm>
            <a:off x="914400" y="4343400"/>
            <a:ext cx="5029200" cy="4114800"/>
          </a:xfrm>
        </p:spPr>
        <p:txBody>
          <a:bodyPr/>
          <a:lstStyle/>
          <a:p>
            <a:endParaRPr lang="zh-CN" altLang="zh-CN" dirty="0"/>
          </a:p>
        </p:txBody>
      </p:sp>
    </p:spTree>
    <p:extLst>
      <p:ext uri="{BB962C8B-B14F-4D97-AF65-F5344CB8AC3E}">
        <p14:creationId xmlns:p14="http://schemas.microsoft.com/office/powerpoint/2010/main" val="3458781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8336C2-1356-473A-9152-D03E666821CF}" type="slidenum">
              <a:rPr lang="en-US" altLang="zh-CN"/>
              <a:pPr/>
              <a:t>113</a:t>
            </a:fld>
            <a:endParaRPr lang="en-US" altLang="zh-CN"/>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xfrm>
            <a:off x="914400" y="4343400"/>
            <a:ext cx="5029200" cy="4114800"/>
          </a:xfrm>
        </p:spPr>
        <p:txBody>
          <a:bodyPr/>
          <a:lstStyle/>
          <a:p>
            <a:endParaRPr lang="zh-CN" altLang="zh-CN" dirty="0"/>
          </a:p>
        </p:txBody>
      </p:sp>
    </p:spTree>
    <p:extLst>
      <p:ext uri="{BB962C8B-B14F-4D97-AF65-F5344CB8AC3E}">
        <p14:creationId xmlns:p14="http://schemas.microsoft.com/office/powerpoint/2010/main" val="2545187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AFE8CE-5508-48C2-9F22-C84824E1A531}" type="slidenum">
              <a:rPr lang="en-US" altLang="zh-CN"/>
              <a:pPr/>
              <a:t>114</a:t>
            </a:fld>
            <a:endParaRPr lang="en-US" altLang="zh-CN"/>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18600549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115</a:t>
            </a:fld>
            <a:endParaRPr lang="en-US" altLang="zh-CN"/>
          </a:p>
        </p:txBody>
      </p:sp>
    </p:spTree>
    <p:extLst>
      <p:ext uri="{BB962C8B-B14F-4D97-AF65-F5344CB8AC3E}">
        <p14:creationId xmlns:p14="http://schemas.microsoft.com/office/powerpoint/2010/main" val="716255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117</a:t>
            </a:fld>
            <a:endParaRPr lang="en-US" altLang="zh-CN"/>
          </a:p>
        </p:txBody>
      </p:sp>
    </p:spTree>
    <p:extLst>
      <p:ext uri="{BB962C8B-B14F-4D97-AF65-F5344CB8AC3E}">
        <p14:creationId xmlns:p14="http://schemas.microsoft.com/office/powerpoint/2010/main" val="2748582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D1298-F796-431D-8EAC-42FFA1BE3E24}" type="slidenum">
              <a:rPr lang="zh-CN" altLang="en-US"/>
              <a:pPr/>
              <a:t>120</a:t>
            </a:fld>
            <a:endParaRPr lang="en-US" altLang="zh-CN" dirty="0"/>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1850818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123</a:t>
            </a:fld>
            <a:endParaRPr lang="en-US" altLang="zh-CN"/>
          </a:p>
        </p:txBody>
      </p:sp>
    </p:spTree>
    <p:extLst>
      <p:ext uri="{BB962C8B-B14F-4D97-AF65-F5344CB8AC3E}">
        <p14:creationId xmlns:p14="http://schemas.microsoft.com/office/powerpoint/2010/main" val="1964793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31"/>
          <p:cNvSpPr>
            <a:spLocks noGrp="1" noChangeArrowheads="1"/>
          </p:cNvSpPr>
          <p:nvPr>
            <p:ph type="sldNum" sz="quarter" idx="5"/>
          </p:nvPr>
        </p:nvSpPr>
        <p:spPr>
          <a:ln/>
        </p:spPr>
        <p:txBody>
          <a:bodyPr/>
          <a:lstStyle/>
          <a:p>
            <a:fld id="{E60C9B17-538A-1F41-B1A2-7E5804D58056}" type="slidenum">
              <a:rPr lang="zh-CN" altLang="en-US"/>
              <a:pPr/>
              <a:t>4</a:t>
            </a:fld>
            <a:endParaRPr lang="en-US" altLang="zh-CN"/>
          </a:p>
        </p:txBody>
      </p:sp>
      <p:sp>
        <p:nvSpPr>
          <p:cNvPr id="7170"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71"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b"/>
          <a:lstStyle/>
          <a:p>
            <a:pPr algn="r"/>
            <a:r>
              <a:rPr lang="en-US" altLang="zh-CN" sz="1200" b="0">
                <a:ea typeface="宋体" charset="0"/>
                <a:cs typeface="宋体" charset="0"/>
              </a:rPr>
              <a:t>3</a:t>
            </a:r>
          </a:p>
        </p:txBody>
      </p:sp>
      <p:sp>
        <p:nvSpPr>
          <p:cNvPr id="7172"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73"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74" name="Rectangle 6"/>
          <p:cNvSpPr>
            <a:spLocks noGrp="1" noRot="1" noChangeAspect="1" noChangeArrowheads="1" noTextEdit="1"/>
          </p:cNvSpPr>
          <p:nvPr>
            <p:ph type="sldImg"/>
          </p:nvPr>
        </p:nvSpPr>
        <p:spPr bwMode="auto">
          <a:xfrm>
            <a:off x="1150938" y="692150"/>
            <a:ext cx="4556125" cy="3416300"/>
          </a:xfrm>
          <a:prstGeom prst="rect">
            <a:avLst/>
          </a:prstGeom>
          <a:solidFill>
            <a:srgbClr val="FFFFFF"/>
          </a:solidFill>
          <a:ln w="12700">
            <a:solidFill>
              <a:srgbClr val="000000"/>
            </a:solidFill>
            <a:miter lim="800000"/>
            <a:headEnd/>
            <a:tailEnd/>
          </a:ln>
          <a:extLst>
            <a:ext uri="{FAA26D3D-D897-4be2-8F04-BA451C77F1D7}">
              <ma14:placeholderFlag xmlns:ma14="http://schemas.microsoft.com/office/mac/drawingml/2011/main" xmlns="" val="1"/>
            </a:ext>
          </a:extLst>
        </p:spPr>
      </p:sp>
      <p:sp>
        <p:nvSpPr>
          <p:cNvPr id="7175" name="Rectangle 7"/>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xmlns="" val="1"/>
            </a:ext>
          </a:extLst>
        </p:spPr>
        <p:txBody>
          <a:bodyPr lIns="90488" tIns="44450" rIns="90488" bIns="44450"/>
          <a:lstStyle/>
          <a:p>
            <a:pPr>
              <a:spcBef>
                <a:spcPct val="30000"/>
              </a:spcBef>
            </a:pPr>
            <a:endParaRPr lang="zh-CN" altLang="en-US">
              <a:ea typeface="宋体" charset="0"/>
              <a:cs typeface="宋体" charset="0"/>
            </a:endParaRPr>
          </a:p>
        </p:txBody>
      </p:sp>
    </p:spTree>
    <p:extLst>
      <p:ext uri="{BB962C8B-B14F-4D97-AF65-F5344CB8AC3E}">
        <p14:creationId xmlns:p14="http://schemas.microsoft.com/office/powerpoint/2010/main" val="42847213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125</a:t>
            </a:fld>
            <a:endParaRPr lang="en-US" altLang="zh-CN"/>
          </a:p>
        </p:txBody>
      </p:sp>
    </p:spTree>
    <p:extLst>
      <p:ext uri="{BB962C8B-B14F-4D97-AF65-F5344CB8AC3E}">
        <p14:creationId xmlns:p14="http://schemas.microsoft.com/office/powerpoint/2010/main" val="989507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en-US" sz="1200" dirty="0" smtClean="0">
              <a:latin typeface="楷体_GB2312" pitchFamily="49" charset="-122"/>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127</a:t>
            </a:fld>
            <a:endParaRPr lang="en-US" altLang="zh-CN"/>
          </a:p>
        </p:txBody>
      </p:sp>
    </p:spTree>
    <p:extLst>
      <p:ext uri="{BB962C8B-B14F-4D97-AF65-F5344CB8AC3E}">
        <p14:creationId xmlns:p14="http://schemas.microsoft.com/office/powerpoint/2010/main" val="14636107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BAC4B3D4-246B-4DA6-8088-17B4563DF3AC}" type="datetime8">
              <a:rPr lang="zh-CN" altLang="en-US"/>
              <a:pPr/>
              <a:t>2017年4月5日3时36分</a:t>
            </a:fld>
            <a:endParaRPr lang="en-US" altLang="zh-CN"/>
          </a:p>
        </p:txBody>
      </p:sp>
      <p:sp>
        <p:nvSpPr>
          <p:cNvPr id="5" name="Rectangle 6"/>
          <p:cNvSpPr>
            <a:spLocks noGrp="1" noChangeArrowheads="1"/>
          </p:cNvSpPr>
          <p:nvPr>
            <p:ph type="ftr" sz="quarter" idx="4"/>
          </p:nvPr>
        </p:nvSpPr>
        <p:spPr>
          <a:ln/>
        </p:spPr>
        <p:txBody>
          <a:bodyPr/>
          <a:lstStyle/>
          <a:p>
            <a:pPr eaLnBrk="1" hangingPunct="1"/>
            <a:r>
              <a:rPr lang="en-US" altLang="zh-CN"/>
              <a:t>© 2004 Microsoft Corporation. All rights reserved.</a:t>
            </a:r>
          </a:p>
          <a:p>
            <a:r>
              <a:rPr lang="en-US" altLang="zh-CN"/>
              <a:t>This presentation is for informational purposes only. Microsoft makes no warranties, express or implied, in this summary.</a:t>
            </a:r>
            <a:endParaRPr lang="en-US" altLang="zh-CN" sz="1200">
              <a:latin typeface="Times New Roman" pitchFamily="18" charset="0"/>
            </a:endParaRPr>
          </a:p>
        </p:txBody>
      </p:sp>
      <p:sp>
        <p:nvSpPr>
          <p:cNvPr id="6" name="Rectangle 7"/>
          <p:cNvSpPr>
            <a:spLocks noGrp="1" noChangeArrowheads="1"/>
          </p:cNvSpPr>
          <p:nvPr>
            <p:ph type="sldNum" sz="quarter" idx="5"/>
          </p:nvPr>
        </p:nvSpPr>
        <p:spPr>
          <a:ln/>
        </p:spPr>
        <p:txBody>
          <a:bodyPr/>
          <a:lstStyle/>
          <a:p>
            <a:fld id="{267BA1AE-F98D-4C6C-95DC-CE56A179F923}" type="slidenum">
              <a:rPr lang="zh-CN" altLang="en-US"/>
              <a:pPr/>
              <a:t>129</a:t>
            </a:fld>
            <a:endParaRPr lang="en-US" altLang="zh-CN"/>
          </a:p>
        </p:txBody>
      </p:sp>
      <p:sp>
        <p:nvSpPr>
          <p:cNvPr id="366594" name="Rectangle 2"/>
          <p:cNvSpPr>
            <a:spLocks noGrp="1" noRot="1" noChangeAspect="1" noChangeArrowheads="1" noTextEdit="1"/>
          </p:cNvSpPr>
          <p:nvPr>
            <p:ph type="sldImg"/>
          </p:nvPr>
        </p:nvSpPr>
        <p:spPr>
          <a:xfrm>
            <a:off x="4189413" y="455613"/>
            <a:ext cx="2541587" cy="1906587"/>
          </a:xfrm>
          <a:ln/>
        </p:spPr>
      </p:sp>
    </p:spTree>
    <p:extLst>
      <p:ext uri="{BB962C8B-B14F-4D97-AF65-F5344CB8AC3E}">
        <p14:creationId xmlns:p14="http://schemas.microsoft.com/office/powerpoint/2010/main" val="3056132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7C7A0E7-5482-4BD1-9398-D5B9AF53AAE4}" type="slidenum">
              <a:rPr lang="en-US" altLang="zh-CN" smtClean="0"/>
              <a:pPr>
                <a:defRPr/>
              </a:pPr>
              <a:t>7</a:t>
            </a:fld>
            <a:endParaRPr lang="en-US" altLang="zh-CN"/>
          </a:p>
        </p:txBody>
      </p:sp>
    </p:spTree>
    <p:extLst>
      <p:ext uri="{BB962C8B-B14F-4D97-AF65-F5344CB8AC3E}">
        <p14:creationId xmlns:p14="http://schemas.microsoft.com/office/powerpoint/2010/main" val="2634624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9</a:t>
            </a:fld>
            <a:endParaRPr lang="en-US" altLang="zh-CN"/>
          </a:p>
        </p:txBody>
      </p:sp>
    </p:spTree>
    <p:extLst>
      <p:ext uri="{BB962C8B-B14F-4D97-AF65-F5344CB8AC3E}">
        <p14:creationId xmlns:p14="http://schemas.microsoft.com/office/powerpoint/2010/main" val="3387675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29</a:t>
            </a:fld>
            <a:endParaRPr lang="en-US" altLang="zh-CN"/>
          </a:p>
        </p:txBody>
      </p:sp>
    </p:spTree>
    <p:extLst>
      <p:ext uri="{BB962C8B-B14F-4D97-AF65-F5344CB8AC3E}">
        <p14:creationId xmlns:p14="http://schemas.microsoft.com/office/powerpoint/2010/main" val="1692598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31"/>
          <p:cNvSpPr>
            <a:spLocks noGrp="1" noChangeArrowheads="1"/>
          </p:cNvSpPr>
          <p:nvPr>
            <p:ph type="sldNum" sz="quarter" idx="5"/>
          </p:nvPr>
        </p:nvSpPr>
        <p:spPr>
          <a:ln/>
        </p:spPr>
        <p:txBody>
          <a:bodyPr/>
          <a:lstStyle/>
          <a:p>
            <a:fld id="{05F96ED2-CCF4-E141-BB99-CA54553EE169}" type="slidenum">
              <a:rPr lang="zh-CN" altLang="en-US"/>
              <a:pPr/>
              <a:t>86</a:t>
            </a:fld>
            <a:endParaRPr lang="en-US" altLang="zh-CN"/>
          </a:p>
        </p:txBody>
      </p:sp>
      <p:sp>
        <p:nvSpPr>
          <p:cNvPr id="437250"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7251"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b"/>
          <a:lstStyle/>
          <a:p>
            <a:pPr algn="r"/>
            <a:r>
              <a:rPr lang="en-US" altLang="zh-CN" sz="1200" b="0">
                <a:ea typeface="宋体" charset="0"/>
                <a:cs typeface="宋体" charset="0"/>
              </a:rPr>
              <a:t>3</a:t>
            </a:r>
          </a:p>
        </p:txBody>
      </p:sp>
      <p:sp>
        <p:nvSpPr>
          <p:cNvPr id="437252"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7253"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7254" name="Rectangle 6"/>
          <p:cNvSpPr>
            <a:spLocks noGrp="1" noRot="1" noChangeAspect="1" noChangeArrowheads="1" noTextEdit="1"/>
          </p:cNvSpPr>
          <p:nvPr>
            <p:ph type="sldImg"/>
          </p:nvPr>
        </p:nvSpPr>
        <p:spPr>
          <a:xfrm>
            <a:off x="1150938" y="692150"/>
            <a:ext cx="4556125" cy="3416300"/>
          </a:xfrm>
          <a:ln w="12700"/>
          <a:extLst>
            <a:ext uri="{FAA26D3D-D897-4be2-8F04-BA451C77F1D7}">
              <ma14:placeholderFlag xmlns:ma14="http://schemas.microsoft.com/office/mac/drawingml/2011/main" xmlns="" val="1"/>
            </a:ext>
          </a:extLst>
        </p:spPr>
      </p:sp>
      <p:sp>
        <p:nvSpPr>
          <p:cNvPr id="437255" name="Rectangle 7"/>
          <p:cNvSpPr>
            <a:spLocks noGrp="1" noChangeArrowheads="1"/>
          </p:cNvSpPr>
          <p:nvPr>
            <p:ph type="body" idx="1"/>
          </p:nvPr>
        </p:nvSpPr>
        <p:spPr>
          <a:ln/>
        </p:spPr>
        <p:txBody>
          <a:bodyPr lIns="90488" tIns="44450" rIns="90488" bIns="44450"/>
          <a:lstStyle/>
          <a:p>
            <a:pPr>
              <a:spcBef>
                <a:spcPct val="30000"/>
              </a:spcBef>
            </a:pPr>
            <a:endParaRPr lang="zh-CN" altLang="en-US">
              <a:ea typeface="宋体" charset="0"/>
              <a:cs typeface="宋体" charset="0"/>
            </a:endParaRPr>
          </a:p>
        </p:txBody>
      </p:sp>
    </p:spTree>
    <p:extLst>
      <p:ext uri="{BB962C8B-B14F-4D97-AF65-F5344CB8AC3E}">
        <p14:creationId xmlns:p14="http://schemas.microsoft.com/office/powerpoint/2010/main" val="1966872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176F1F-1205-402A-9A0D-6752294471F4}" type="slidenum">
              <a:rPr lang="en-US" altLang="zh-CN"/>
              <a:pPr/>
              <a:t>87</a:t>
            </a:fld>
            <a:endParaRPr lang="en-US" altLang="zh-CN"/>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r>
              <a:rPr lang="zh-CN" altLang="en-US" sz="1200" kern="1200" dirty="0" smtClean="0">
                <a:latin typeface="黑体" pitchFamily="49" charset="-122"/>
                <a:ea typeface="黑体" pitchFamily="49" charset="-122"/>
              </a:rPr>
              <a:t>来描述新系统</a:t>
            </a:r>
            <a:endParaRPr lang="zh-CN" altLang="zh-CN" dirty="0"/>
          </a:p>
        </p:txBody>
      </p:sp>
    </p:spTree>
    <p:extLst>
      <p:ext uri="{BB962C8B-B14F-4D97-AF65-F5344CB8AC3E}">
        <p14:creationId xmlns:p14="http://schemas.microsoft.com/office/powerpoint/2010/main" val="3746453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A81A25-D0C6-4241-96DC-BF1116B7CF41}" type="slidenum">
              <a:rPr lang="en-US" altLang="zh-CN"/>
              <a:pPr/>
              <a:t>92</a:t>
            </a:fld>
            <a:endParaRPr lang="en-US" altLang="zh-CN"/>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20357855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wmf"/><Relationship Id="rId4" Type="http://schemas.openxmlformats.org/officeDocument/2006/relationships/image" Target="../media/image5.w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4" name="Picture 15" descr="Untitled-1"/>
          <p:cNvPicPr>
            <a:picLocks noChangeAspect="1" noChangeArrowheads="1"/>
          </p:cNvPicPr>
          <p:nvPr userDrawn="1"/>
        </p:nvPicPr>
        <p:blipFill>
          <a:blip r:embed="rId2" cstate="print"/>
          <a:srcRect/>
          <a:stretch>
            <a:fillRect/>
          </a:stretch>
        </p:blipFill>
        <p:spPr bwMode="auto">
          <a:xfrm>
            <a:off x="5487988" y="3201988"/>
            <a:ext cx="3656012" cy="3656012"/>
          </a:xfrm>
          <a:prstGeom prst="rect">
            <a:avLst/>
          </a:prstGeom>
          <a:noFill/>
          <a:ln w="9525">
            <a:noFill/>
            <a:miter lim="800000"/>
            <a:headEnd/>
            <a:tailEnd/>
          </a:ln>
        </p:spPr>
      </p:pic>
      <p:sp>
        <p:nvSpPr>
          <p:cNvPr id="3" name="副标题 2"/>
          <p:cNvSpPr>
            <a:spLocks noGrp="1"/>
          </p:cNvSpPr>
          <p:nvPr>
            <p:ph type="subTitle" idx="1"/>
          </p:nvPr>
        </p:nvSpPr>
        <p:spPr>
          <a:xfrm>
            <a:off x="1371600" y="3886200"/>
            <a:ext cx="6400800" cy="1752600"/>
          </a:xfrm>
        </p:spPr>
        <p:txBody>
          <a:bodyPr/>
          <a:lstStyle>
            <a:lvl1pPr marL="0" indent="0" algn="ctr">
              <a:buNone/>
              <a:defRPr lang="zh-CN" altLang="en-US" sz="3600" b="1" dirty="0">
                <a:solidFill>
                  <a:srgbClr val="133984"/>
                </a:solidFill>
                <a:effectLst>
                  <a:outerShdw blurRad="38100" dist="38100" dir="2700000" algn="tl">
                    <a:srgbClr val="000000">
                      <a:alpha val="43137"/>
                    </a:srgbClr>
                  </a:outerShdw>
                </a:effectLst>
                <a:latin typeface="隶书" pitchFamily="49" charset="-122"/>
                <a:ea typeface="隶书" pitchFamily="49" charset="-122"/>
                <a:cs typeface="+mn-cs"/>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smtClean="0"/>
              <a:t>单击此处编辑母版副标题样式</a:t>
            </a:r>
            <a:endParaRPr lang="zh-CN" altLang="en-US" dirty="0"/>
          </a:p>
        </p:txBody>
      </p:sp>
      <p:pic>
        <p:nvPicPr>
          <p:cNvPr id="5" name="Picture 6" descr="xm_3"/>
          <p:cNvPicPr>
            <a:picLocks noChangeArrowheads="1"/>
          </p:cNvPicPr>
          <p:nvPr userDrawn="1"/>
        </p:nvPicPr>
        <p:blipFill>
          <a:blip r:embed="rId3" cstate="print"/>
          <a:srcRect/>
          <a:stretch>
            <a:fillRect/>
          </a:stretch>
        </p:blipFill>
        <p:spPr bwMode="auto">
          <a:xfrm>
            <a:off x="6858000" y="117451"/>
            <a:ext cx="755650" cy="503237"/>
          </a:xfrm>
          <a:prstGeom prst="rect">
            <a:avLst/>
          </a:prstGeom>
          <a:noFill/>
          <a:ln w="12700" algn="ctr">
            <a:noFill/>
            <a:miter lim="800000"/>
            <a:headEnd/>
            <a:tailEnd/>
          </a:ln>
        </p:spPr>
      </p:pic>
      <p:pic>
        <p:nvPicPr>
          <p:cNvPr id="6" name="Picture 7"/>
          <p:cNvPicPr preferRelativeResize="0">
            <a:picLocks noChangeArrowheads="1"/>
          </p:cNvPicPr>
          <p:nvPr userDrawn="1"/>
        </p:nvPicPr>
        <p:blipFill>
          <a:blip r:embed="rId4" cstate="print"/>
          <a:srcRect r="2878"/>
          <a:stretch>
            <a:fillRect/>
          </a:stretch>
        </p:blipFill>
        <p:spPr bwMode="auto">
          <a:xfrm>
            <a:off x="5346700" y="117451"/>
            <a:ext cx="755650" cy="503237"/>
          </a:xfrm>
          <a:prstGeom prst="rect">
            <a:avLst/>
          </a:prstGeom>
          <a:noFill/>
          <a:ln w="12700" algn="ctr">
            <a:noFill/>
            <a:miter lim="800000"/>
            <a:headEnd/>
            <a:tailEnd/>
          </a:ln>
        </p:spPr>
      </p:pic>
      <p:pic>
        <p:nvPicPr>
          <p:cNvPr id="7" name="Picture 8"/>
          <p:cNvPicPr preferRelativeResize="0">
            <a:picLocks noChangeArrowheads="1"/>
          </p:cNvPicPr>
          <p:nvPr userDrawn="1"/>
        </p:nvPicPr>
        <p:blipFill>
          <a:blip r:embed="rId5" cstate="print"/>
          <a:srcRect/>
          <a:stretch>
            <a:fillRect/>
          </a:stretch>
        </p:blipFill>
        <p:spPr bwMode="auto">
          <a:xfrm>
            <a:off x="6102350" y="117451"/>
            <a:ext cx="755650" cy="503237"/>
          </a:xfrm>
          <a:prstGeom prst="rect">
            <a:avLst/>
          </a:prstGeom>
          <a:noFill/>
          <a:ln w="12700" algn="ctr">
            <a:noFill/>
            <a:miter lim="800000"/>
            <a:headEnd/>
            <a:tailEnd/>
          </a:ln>
        </p:spPr>
      </p:pic>
      <p:pic>
        <p:nvPicPr>
          <p:cNvPr id="8" name="Picture 9" descr="DPP_0016"/>
          <p:cNvPicPr>
            <a:picLocks noChangeArrowheads="1"/>
          </p:cNvPicPr>
          <p:nvPr userDrawn="1"/>
        </p:nvPicPr>
        <p:blipFill>
          <a:blip r:embed="rId6" cstate="print"/>
          <a:srcRect/>
          <a:stretch>
            <a:fillRect/>
          </a:stretch>
        </p:blipFill>
        <p:spPr bwMode="auto">
          <a:xfrm>
            <a:off x="7613650" y="117451"/>
            <a:ext cx="755650" cy="503237"/>
          </a:xfrm>
          <a:prstGeom prst="rect">
            <a:avLst/>
          </a:prstGeom>
          <a:noFill/>
          <a:ln w="12700" algn="ctr">
            <a:noFill/>
            <a:miter lim="800000"/>
            <a:headEnd/>
            <a:tailEnd/>
          </a:ln>
        </p:spPr>
      </p:pic>
      <p:pic>
        <p:nvPicPr>
          <p:cNvPr id="9" name="Picture 10" descr="1"/>
          <p:cNvPicPr>
            <a:picLocks noChangeArrowheads="1"/>
          </p:cNvPicPr>
          <p:nvPr userDrawn="1"/>
        </p:nvPicPr>
        <p:blipFill>
          <a:blip r:embed="rId7" cstate="print"/>
          <a:srcRect/>
          <a:stretch>
            <a:fillRect/>
          </a:stretch>
        </p:blipFill>
        <p:spPr bwMode="auto">
          <a:xfrm>
            <a:off x="8362950" y="117451"/>
            <a:ext cx="755650" cy="503237"/>
          </a:xfrm>
          <a:prstGeom prst="rect">
            <a:avLst/>
          </a:prstGeom>
          <a:noFill/>
          <a:ln w="12700" algn="ctr">
            <a:noFill/>
            <a:miter lim="800000"/>
            <a:headEnd/>
            <a:tailEnd/>
          </a:ln>
        </p:spPr>
      </p:pic>
      <p:sp>
        <p:nvSpPr>
          <p:cNvPr id="10" name="标题 9"/>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a:xfrm>
            <a:off x="6625208" y="6553150"/>
            <a:ext cx="2483296" cy="476250"/>
          </a:xfrm>
          <a:prstGeom prst="rect">
            <a:avLst/>
          </a:prstGeom>
          <a:ln/>
        </p:spPr>
        <p:txBody>
          <a:bodyPr/>
          <a:lstStyle>
            <a:lvl1pPr>
              <a:defRPr/>
            </a:lvl1pPr>
          </a:lstStyle>
          <a:p>
            <a:pPr>
              <a:defRPr/>
            </a:pPr>
            <a:fld id="{2310204B-DBE6-450A-9EEF-66E4461483EC}"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179388"/>
            <a:ext cx="2286000" cy="6273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179388"/>
            <a:ext cx="6705600" cy="6273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a:xfrm>
            <a:off x="6625208" y="6553150"/>
            <a:ext cx="2483296" cy="476250"/>
          </a:xfrm>
          <a:prstGeom prst="rect">
            <a:avLst/>
          </a:prstGeom>
          <a:ln/>
        </p:spPr>
        <p:txBody>
          <a:bodyPr/>
          <a:lstStyle>
            <a:lvl1pPr>
              <a:defRPr/>
            </a:lvl1pPr>
          </a:lstStyle>
          <a:p>
            <a:pPr>
              <a:defRPr/>
            </a:pPr>
            <a:fld id="{7CC5B288-919D-4CAA-A79C-7E07E3D82C72}"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9144000" cy="687387"/>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052513"/>
            <a:ext cx="8229600" cy="5400675"/>
          </a:xfrm>
        </p:spPr>
        <p:txBody>
          <a:bodyPr/>
          <a:lstStyle/>
          <a:p>
            <a:pPr lvl="0"/>
            <a:endParaRPr lang="zh-CN" altLang="en-US" noProof="0" smtClean="0"/>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a:xfrm>
            <a:off x="6625208" y="6553150"/>
            <a:ext cx="2483296" cy="476250"/>
          </a:xfrm>
          <a:prstGeom prst="rect">
            <a:avLst/>
          </a:prstGeom>
          <a:ln/>
        </p:spPr>
        <p:txBody>
          <a:bodyPr/>
          <a:lstStyle>
            <a:lvl1pPr>
              <a:defRPr/>
            </a:lvl1pPr>
          </a:lstStyle>
          <a:p>
            <a:pPr>
              <a:defRPr/>
            </a:pPr>
            <a:fld id="{C139ACBB-2001-499B-A6C8-FFA8C43C7B36}"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51586" name="Rectangle 2"/>
          <p:cNvSpPr>
            <a:spLocks noGrp="1" noRot="1" noChangeArrowheads="1"/>
          </p:cNvSpPr>
          <p:nvPr>
            <p:ph type="ctrTitle"/>
          </p:nvPr>
        </p:nvSpPr>
        <p:spPr>
          <a:xfrm>
            <a:off x="685800" y="2286000"/>
            <a:ext cx="7772400" cy="1143000"/>
          </a:xfrm>
        </p:spPr>
        <p:txBody>
          <a:bodyPr/>
          <a:lstStyle>
            <a:lvl1pPr>
              <a:defRPr/>
            </a:lvl1pPr>
          </a:lstStyle>
          <a:p>
            <a:r>
              <a:rPr lang="zh-CN" altLang="en-US"/>
              <a:t>单击此处编辑母版标题样式</a:t>
            </a:r>
          </a:p>
        </p:txBody>
      </p:sp>
      <p:sp>
        <p:nvSpPr>
          <p:cNvPr id="451587" name="Rectangle 3"/>
          <p:cNvSpPr>
            <a:spLocks noGrp="1" noRot="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451588" name="Rectangle 4"/>
          <p:cNvSpPr>
            <a:spLocks noGrp="1" noChangeArrowheads="1"/>
          </p:cNvSpPr>
          <p:nvPr>
            <p:ph type="dt" sz="half" idx="2"/>
          </p:nvPr>
        </p:nvSpPr>
        <p:spPr/>
        <p:txBody>
          <a:bodyPr/>
          <a:lstStyle>
            <a:lvl1pPr>
              <a:defRPr/>
            </a:lvl1pPr>
          </a:lstStyle>
          <a:p>
            <a:endParaRPr lang="en-US" altLang="zh-CN"/>
          </a:p>
        </p:txBody>
      </p:sp>
      <p:sp>
        <p:nvSpPr>
          <p:cNvPr id="451589" name="Rectangle 5"/>
          <p:cNvSpPr>
            <a:spLocks noGrp="1" noChangeArrowheads="1"/>
          </p:cNvSpPr>
          <p:nvPr>
            <p:ph type="ftr" sz="quarter" idx="3"/>
          </p:nvPr>
        </p:nvSpPr>
        <p:spPr>
          <a:xfrm>
            <a:off x="7956550" y="6092825"/>
            <a:ext cx="1187450" cy="549275"/>
          </a:xfrm>
        </p:spPr>
        <p:txBody>
          <a:bodyPr/>
          <a:lstStyle>
            <a:lvl1pPr>
              <a:defRPr sz="1800"/>
            </a:lvl1pPr>
          </a:lstStyle>
          <a:p>
            <a:endParaRPr lang="en-US" altLang="zh-CN"/>
          </a:p>
        </p:txBody>
      </p:sp>
      <p:sp>
        <p:nvSpPr>
          <p:cNvPr id="451590" name="Rectangle 6"/>
          <p:cNvSpPr>
            <a:spLocks noGrp="1" noChangeArrowheads="1"/>
          </p:cNvSpPr>
          <p:nvPr>
            <p:ph type="sldNum" sz="quarter" idx="4"/>
          </p:nvPr>
        </p:nvSpPr>
        <p:spPr>
          <a:xfrm>
            <a:off x="3492500" y="6381750"/>
            <a:ext cx="2289175" cy="476250"/>
          </a:xfrm>
          <a:prstGeom prst="rect">
            <a:avLst/>
          </a:prstGeom>
        </p:spPr>
        <p:txBody>
          <a:bodyPr/>
          <a:lstStyle>
            <a:lvl1pPr>
              <a:defRPr/>
            </a:lvl1pPr>
          </a:lstStyle>
          <a:p>
            <a:fld id="{EF21ED46-5BDC-4E46-A853-AAD6301A3B17}" type="slidenum">
              <a:rPr lang="en-US" altLang="zh-CN"/>
              <a:pPr/>
              <a:t>‹#›</a:t>
            </a:fld>
            <a:endParaRPr lang="en-US" altLang="zh-CN"/>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77317"/>
            <a:ext cx="8892480" cy="687387"/>
          </a:xfrm>
        </p:spPr>
        <p:txBody>
          <a:bodyPr lIns="72000" rIns="72000"/>
          <a:lstStyle>
            <a:lvl1pPr algn="r">
              <a:defRPr sz="3200">
                <a:solidFill>
                  <a:srgbClr val="002060"/>
                </a:solidFill>
                <a:effectLst>
                  <a:outerShdw blurRad="38100" dist="38100" dir="2700000" algn="tl">
                    <a:srgbClr val="000000">
                      <a:alpha val="43137"/>
                    </a:srgbClr>
                  </a:outerShdw>
                </a:effectLst>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a:solidFill>
                  <a:srgbClr val="002060"/>
                </a:solidFill>
                <a:effectLst>
                  <a:outerShdw blurRad="38100" dist="38100" dir="2700000" algn="tl">
                    <a:srgbClr val="000000">
                      <a:alpha val="43137"/>
                    </a:srgbClr>
                  </a:outerShdw>
                </a:effectLst>
                <a:latin typeface="Times New Roman" pitchFamily="18" charset="0"/>
                <a:cs typeface="Times New Roman" pitchFamily="18" charset="0"/>
              </a:defRPr>
            </a:lvl1pPr>
            <a:lvl2pPr>
              <a:defRPr>
                <a:solidFill>
                  <a:srgbClr val="002060"/>
                </a:solidFill>
                <a:effectLst>
                  <a:outerShdw blurRad="38100" dist="38100" dir="2700000" algn="tl">
                    <a:srgbClr val="000000">
                      <a:alpha val="43137"/>
                    </a:srgbClr>
                  </a:outerShdw>
                </a:effectLst>
                <a:latin typeface="Times New Roman" pitchFamily="18" charset="0"/>
                <a:cs typeface="Times New Roman" pitchFamily="18" charset="0"/>
              </a:defRPr>
            </a:lvl2pPr>
            <a:lvl3pPr>
              <a:defRPr>
                <a:solidFill>
                  <a:srgbClr val="002060"/>
                </a:solidFill>
                <a:effectLst>
                  <a:outerShdw blurRad="38100" dist="38100" dir="2700000" algn="tl">
                    <a:srgbClr val="000000">
                      <a:alpha val="43137"/>
                    </a:srgbClr>
                  </a:outerShdw>
                </a:effectLst>
                <a:latin typeface="Times New Roman" pitchFamily="18" charset="0"/>
                <a:cs typeface="Times New Roman" pitchFamily="18" charset="0"/>
              </a:defRPr>
            </a:lvl3pPr>
            <a:lvl4pPr>
              <a:defRPr>
                <a:solidFill>
                  <a:srgbClr val="002060"/>
                </a:solidFill>
                <a:effectLst>
                  <a:outerShdw blurRad="38100" dist="38100" dir="2700000" algn="tl">
                    <a:srgbClr val="000000">
                      <a:alpha val="43137"/>
                    </a:srgbClr>
                  </a:outerShdw>
                </a:effectLst>
                <a:latin typeface="Times New Roman" pitchFamily="18" charset="0"/>
                <a:cs typeface="Times New Roman" pitchFamily="18" charset="0"/>
              </a:defRPr>
            </a:lvl4pPr>
            <a:lvl5pPr>
              <a:defRPr>
                <a:solidFill>
                  <a:srgbClr val="002060"/>
                </a:solidFill>
                <a:effectLst>
                  <a:outerShdw blurRad="38100" dist="38100" dir="2700000" algn="tl">
                    <a:srgbClr val="000000">
                      <a:alpha val="43137"/>
                    </a:srgbClr>
                  </a:outerShdw>
                </a:effectLst>
                <a:latin typeface="Times New Roman" pitchFamily="18" charset="0"/>
                <a:cs typeface="Times New Roman" pitchFamily="18"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533400"/>
            <a:ext cx="7772400" cy="609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371600"/>
            <a:ext cx="3810000" cy="4724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71600"/>
            <a:ext cx="3810000" cy="4724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685800" y="6477000"/>
            <a:ext cx="3598863" cy="381000"/>
          </a:xfrm>
        </p:spPr>
        <p:txBody>
          <a:bodyPr/>
          <a:lstStyle>
            <a:lvl1pPr>
              <a:defRPr/>
            </a:lvl1pPr>
          </a:lstStyle>
          <a:p>
            <a:endParaRPr lang="en-US" altLang="zh-CN"/>
          </a:p>
        </p:txBody>
      </p:sp>
    </p:spTree>
    <p:extLst>
      <p:ext uri="{BB962C8B-B14F-4D97-AF65-F5344CB8AC3E}">
        <p14:creationId xmlns:p14="http://schemas.microsoft.com/office/powerpoint/2010/main" val="8956840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7" name="蓝色系校徽标准版.png" descr="蓝色系校徽标准版.png"/>
          <p:cNvPicPr/>
          <p:nvPr/>
        </p:nvPicPr>
        <p:blipFill>
          <a:blip r:embed="rId2">
            <a:extLst/>
          </a:blip>
          <a:stretch>
            <a:fillRect/>
          </a:stretch>
        </p:blipFill>
        <p:spPr>
          <a:xfrm>
            <a:off x="2139950" y="1279525"/>
            <a:ext cx="4864100" cy="4872038"/>
          </a:xfrm>
          <a:prstGeom prst="rect">
            <a:avLst/>
          </a:prstGeom>
          <a:ln w="12700">
            <a:miter lim="400000"/>
          </a:ln>
        </p:spPr>
      </p:pic>
      <p:pic>
        <p:nvPicPr>
          <p:cNvPr id="8" name="红色系校徽展开式.png" descr="红色系校徽展开式.png"/>
          <p:cNvPicPr/>
          <p:nvPr/>
        </p:nvPicPr>
        <p:blipFill>
          <a:blip r:embed="rId3">
            <a:extLst/>
          </a:blip>
          <a:stretch>
            <a:fillRect/>
          </a:stretch>
        </p:blipFill>
        <p:spPr>
          <a:xfrm>
            <a:off x="1017587" y="166290"/>
            <a:ext cx="2025880" cy="740664"/>
          </a:xfrm>
          <a:prstGeom prst="rect">
            <a:avLst/>
          </a:prstGeom>
          <a:ln w="12700">
            <a:miter lim="400000"/>
          </a:ln>
        </p:spPr>
      </p:pic>
      <p:grpSp>
        <p:nvGrpSpPr>
          <p:cNvPr id="24" name="Group 24"/>
          <p:cNvGrpSpPr/>
          <p:nvPr/>
        </p:nvGrpSpPr>
        <p:grpSpPr>
          <a:xfrm>
            <a:off x="6042097" y="219075"/>
            <a:ext cx="2933250" cy="633873"/>
            <a:chOff x="0" y="0"/>
            <a:chExt cx="2933249" cy="633872"/>
          </a:xfrm>
        </p:grpSpPr>
        <p:pic>
          <p:nvPicPr>
            <p:cNvPr id="9" name="image.jpg"/>
            <p:cNvPicPr/>
            <p:nvPr/>
          </p:nvPicPr>
          <p:blipFill>
            <a:blip r:embed="rId4">
              <a:extLst/>
            </a:blip>
            <a:stretch>
              <a:fillRect/>
            </a:stretch>
          </p:blipFill>
          <p:spPr>
            <a:xfrm>
              <a:off x="0" y="0"/>
              <a:ext cx="1461790" cy="494785"/>
            </a:xfrm>
            <a:prstGeom prst="rect">
              <a:avLst/>
            </a:prstGeom>
            <a:ln w="12700" cap="flat">
              <a:noFill/>
              <a:miter lim="400000"/>
            </a:ln>
            <a:effectLst>
              <a:outerShdw blurRad="63500" dist="35921" dir="2700000" rotWithShape="0">
                <a:srgbClr val="FFFFFF"/>
              </a:outerShdw>
            </a:effectLst>
          </p:spPr>
        </p:pic>
        <p:pic>
          <p:nvPicPr>
            <p:cNvPr id="10" name="image.jpg"/>
            <p:cNvPicPr/>
            <p:nvPr/>
          </p:nvPicPr>
          <p:blipFill>
            <a:blip r:embed="rId5">
              <a:extLst/>
            </a:blip>
            <a:stretch>
              <a:fillRect/>
            </a:stretch>
          </p:blipFill>
          <p:spPr>
            <a:xfrm>
              <a:off x="1471460" y="1612"/>
              <a:ext cx="1461790" cy="486727"/>
            </a:xfrm>
            <a:prstGeom prst="rect">
              <a:avLst/>
            </a:prstGeom>
            <a:ln w="12700" cap="flat">
              <a:noFill/>
              <a:miter lim="400000"/>
            </a:ln>
            <a:effectLst>
              <a:outerShdw blurRad="63500" dist="35921" dir="2700000" rotWithShape="0">
                <a:srgbClr val="FFFFFF"/>
              </a:outerShdw>
            </a:effectLst>
          </p:spPr>
        </p:pic>
        <p:grpSp>
          <p:nvGrpSpPr>
            <p:cNvPr id="23" name="Group 23"/>
            <p:cNvGrpSpPr/>
            <p:nvPr/>
          </p:nvGrpSpPr>
          <p:grpSpPr>
            <a:xfrm>
              <a:off x="4113" y="488338"/>
              <a:ext cx="2925099" cy="145535"/>
              <a:chOff x="0" y="0"/>
              <a:chExt cx="2925097" cy="145534"/>
            </a:xfrm>
          </p:grpSpPr>
          <p:grpSp>
            <p:nvGrpSpPr>
              <p:cNvPr id="13" name="Group 13"/>
              <p:cNvGrpSpPr/>
              <p:nvPr/>
            </p:nvGrpSpPr>
            <p:grpSpPr>
              <a:xfrm>
                <a:off x="-1" y="0"/>
                <a:ext cx="732476" cy="145535"/>
                <a:chOff x="0" y="0"/>
                <a:chExt cx="732474" cy="145534"/>
              </a:xfrm>
            </p:grpSpPr>
            <p:sp>
              <p:nvSpPr>
                <p:cNvPr id="11" name="Shape 11"/>
                <p:cNvSpPr/>
                <p:nvPr/>
              </p:nvSpPr>
              <p:spPr>
                <a:xfrm>
                  <a:off x="0" y="0"/>
                  <a:ext cx="732475" cy="145535"/>
                </a:xfrm>
                <a:prstGeom prst="rect">
                  <a:avLst/>
                </a:prstGeom>
                <a:solidFill>
                  <a:srgbClr val="8F1120"/>
                </a:solidFill>
                <a:ln w="12700" cap="flat">
                  <a:noFill/>
                  <a:miter lim="400000"/>
                </a:ln>
                <a:effectLst/>
              </p:spPr>
              <p:txBody>
                <a:bodyPr wrap="square" lIns="0" tIns="0" rIns="0" bIns="0" numCol="1" anchor="ctr">
                  <a:noAutofit/>
                </a:bodyPr>
                <a:lstStyle/>
                <a:p>
                  <a:pPr lvl="0">
                    <a:defRPr sz="900">
                      <a:solidFill>
                        <a:srgbClr val="FFFFFF"/>
                      </a:solidFill>
                      <a:latin typeface="Arial"/>
                      <a:ea typeface="Arial"/>
                      <a:cs typeface="Arial"/>
                      <a:sym typeface="Arial"/>
                    </a:defRPr>
                  </a:pPr>
                  <a:endParaRPr dirty="0"/>
                </a:p>
              </p:txBody>
            </p:sp>
            <p:sp>
              <p:nvSpPr>
                <p:cNvPr id="12" name="Shape 12"/>
                <p:cNvSpPr/>
                <p:nvPr/>
              </p:nvSpPr>
              <p:spPr>
                <a:xfrm>
                  <a:off x="0" y="8795"/>
                  <a:ext cx="732475" cy="12794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900">
                      <a:solidFill>
                        <a:srgbClr val="FFFFFF"/>
                      </a:solidFill>
                      <a:latin typeface="Arial"/>
                      <a:ea typeface="Arial"/>
                      <a:cs typeface="Arial"/>
                      <a:sym typeface="Arial"/>
                    </a:defRPr>
                  </a:lvl1pPr>
                </a:lstStyle>
                <a:p>
                  <a:pPr lvl="0">
                    <a:defRPr sz="1800">
                      <a:solidFill>
                        <a:srgbClr val="000000"/>
                      </a:solidFill>
                    </a:defRPr>
                  </a:pPr>
                  <a:r>
                    <a:rPr sz="900" dirty="0">
                      <a:solidFill>
                        <a:srgbClr val="FFFFFF"/>
                      </a:solidFill>
                    </a:rPr>
                    <a:t>1896</a:t>
                  </a:r>
                </a:p>
              </p:txBody>
            </p:sp>
          </p:grpSp>
          <p:grpSp>
            <p:nvGrpSpPr>
              <p:cNvPr id="16" name="Group 16"/>
              <p:cNvGrpSpPr/>
              <p:nvPr/>
            </p:nvGrpSpPr>
            <p:grpSpPr>
              <a:xfrm>
                <a:off x="727675" y="0"/>
                <a:ext cx="732476" cy="145535"/>
                <a:chOff x="0" y="0"/>
                <a:chExt cx="732474" cy="145534"/>
              </a:xfrm>
            </p:grpSpPr>
            <p:sp>
              <p:nvSpPr>
                <p:cNvPr id="14" name="Shape 14"/>
                <p:cNvSpPr/>
                <p:nvPr/>
              </p:nvSpPr>
              <p:spPr>
                <a:xfrm>
                  <a:off x="0" y="0"/>
                  <a:ext cx="732475" cy="145535"/>
                </a:xfrm>
                <a:prstGeom prst="rect">
                  <a:avLst/>
                </a:prstGeom>
                <a:solidFill>
                  <a:srgbClr val="8F1120"/>
                </a:solidFill>
                <a:ln w="12700" cap="flat">
                  <a:noFill/>
                  <a:miter lim="400000"/>
                </a:ln>
                <a:effectLst/>
              </p:spPr>
              <p:txBody>
                <a:bodyPr wrap="square" lIns="0" tIns="0" rIns="0" bIns="0" numCol="1" anchor="ctr">
                  <a:noAutofit/>
                </a:bodyPr>
                <a:lstStyle/>
                <a:p>
                  <a:pPr lvl="0">
                    <a:defRPr sz="900">
                      <a:solidFill>
                        <a:srgbClr val="FFFFFF"/>
                      </a:solidFill>
                      <a:latin typeface="Arial"/>
                      <a:ea typeface="Arial"/>
                      <a:cs typeface="Arial"/>
                      <a:sym typeface="Arial"/>
                    </a:defRPr>
                  </a:pPr>
                  <a:endParaRPr dirty="0"/>
                </a:p>
              </p:txBody>
            </p:sp>
            <p:sp>
              <p:nvSpPr>
                <p:cNvPr id="15" name="Shape 15"/>
                <p:cNvSpPr/>
                <p:nvPr/>
              </p:nvSpPr>
              <p:spPr>
                <a:xfrm>
                  <a:off x="0" y="8795"/>
                  <a:ext cx="732475" cy="12794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900">
                      <a:solidFill>
                        <a:srgbClr val="FFFFFF"/>
                      </a:solidFill>
                      <a:latin typeface="Arial"/>
                      <a:ea typeface="Arial"/>
                      <a:cs typeface="Arial"/>
                      <a:sym typeface="Arial"/>
                    </a:defRPr>
                  </a:lvl1pPr>
                </a:lstStyle>
                <a:p>
                  <a:pPr lvl="0">
                    <a:defRPr sz="1800">
                      <a:solidFill>
                        <a:srgbClr val="000000"/>
                      </a:solidFill>
                    </a:defRPr>
                  </a:pPr>
                  <a:r>
                    <a:rPr sz="900" dirty="0">
                      <a:solidFill>
                        <a:srgbClr val="FFFFFF"/>
                      </a:solidFill>
                    </a:rPr>
                    <a:t>1920</a:t>
                  </a:r>
                </a:p>
              </p:txBody>
            </p:sp>
          </p:grpSp>
          <p:grpSp>
            <p:nvGrpSpPr>
              <p:cNvPr id="19" name="Group 19"/>
              <p:cNvGrpSpPr/>
              <p:nvPr/>
            </p:nvGrpSpPr>
            <p:grpSpPr>
              <a:xfrm>
                <a:off x="1460149" y="0"/>
                <a:ext cx="732475" cy="145535"/>
                <a:chOff x="0" y="0"/>
                <a:chExt cx="732474" cy="145534"/>
              </a:xfrm>
            </p:grpSpPr>
            <p:sp>
              <p:nvSpPr>
                <p:cNvPr id="17" name="Shape 17"/>
                <p:cNvSpPr/>
                <p:nvPr/>
              </p:nvSpPr>
              <p:spPr>
                <a:xfrm>
                  <a:off x="0" y="0"/>
                  <a:ext cx="732475" cy="145535"/>
                </a:xfrm>
                <a:prstGeom prst="rect">
                  <a:avLst/>
                </a:prstGeom>
                <a:solidFill>
                  <a:srgbClr val="8F1120"/>
                </a:solidFill>
                <a:ln w="12700" cap="flat">
                  <a:noFill/>
                  <a:miter lim="400000"/>
                </a:ln>
                <a:effectLst/>
              </p:spPr>
              <p:txBody>
                <a:bodyPr wrap="square" lIns="0" tIns="0" rIns="0" bIns="0" numCol="1" anchor="ctr">
                  <a:noAutofit/>
                </a:bodyPr>
                <a:lstStyle/>
                <a:p>
                  <a:pPr lvl="0">
                    <a:defRPr sz="900">
                      <a:solidFill>
                        <a:srgbClr val="FFFFFF"/>
                      </a:solidFill>
                      <a:latin typeface="Arial"/>
                      <a:ea typeface="Arial"/>
                      <a:cs typeface="Arial"/>
                      <a:sym typeface="Arial"/>
                    </a:defRPr>
                  </a:pPr>
                  <a:endParaRPr dirty="0"/>
                </a:p>
              </p:txBody>
            </p:sp>
            <p:sp>
              <p:nvSpPr>
                <p:cNvPr id="18" name="Shape 18"/>
                <p:cNvSpPr/>
                <p:nvPr/>
              </p:nvSpPr>
              <p:spPr>
                <a:xfrm>
                  <a:off x="0" y="8795"/>
                  <a:ext cx="732475" cy="12794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900">
                      <a:solidFill>
                        <a:srgbClr val="FFFFFF"/>
                      </a:solidFill>
                      <a:latin typeface="Arial"/>
                      <a:ea typeface="Arial"/>
                      <a:cs typeface="Arial"/>
                      <a:sym typeface="Arial"/>
                    </a:defRPr>
                  </a:lvl1pPr>
                </a:lstStyle>
                <a:p>
                  <a:pPr lvl="0">
                    <a:defRPr sz="1800">
                      <a:solidFill>
                        <a:srgbClr val="000000"/>
                      </a:solidFill>
                    </a:defRPr>
                  </a:pPr>
                  <a:r>
                    <a:rPr sz="900" dirty="0">
                      <a:solidFill>
                        <a:srgbClr val="FFFFFF"/>
                      </a:solidFill>
                    </a:rPr>
                    <a:t>1987</a:t>
                  </a:r>
                </a:p>
              </p:txBody>
            </p:sp>
          </p:grpSp>
          <p:grpSp>
            <p:nvGrpSpPr>
              <p:cNvPr id="22" name="Group 22"/>
              <p:cNvGrpSpPr/>
              <p:nvPr/>
            </p:nvGrpSpPr>
            <p:grpSpPr>
              <a:xfrm>
                <a:off x="2192623" y="0"/>
                <a:ext cx="732475" cy="145535"/>
                <a:chOff x="0" y="0"/>
                <a:chExt cx="732474" cy="145534"/>
              </a:xfrm>
            </p:grpSpPr>
            <p:sp>
              <p:nvSpPr>
                <p:cNvPr id="20" name="Shape 20"/>
                <p:cNvSpPr/>
                <p:nvPr/>
              </p:nvSpPr>
              <p:spPr>
                <a:xfrm>
                  <a:off x="0" y="0"/>
                  <a:ext cx="732475" cy="145535"/>
                </a:xfrm>
                <a:prstGeom prst="rect">
                  <a:avLst/>
                </a:prstGeom>
                <a:solidFill>
                  <a:srgbClr val="8F1120"/>
                </a:solidFill>
                <a:ln w="12700" cap="flat">
                  <a:noFill/>
                  <a:miter lim="400000"/>
                </a:ln>
                <a:effectLst/>
              </p:spPr>
              <p:txBody>
                <a:bodyPr wrap="square" lIns="0" tIns="0" rIns="0" bIns="0" numCol="1" anchor="ctr">
                  <a:noAutofit/>
                </a:bodyPr>
                <a:lstStyle/>
                <a:p>
                  <a:pPr lvl="0">
                    <a:defRPr sz="900">
                      <a:solidFill>
                        <a:srgbClr val="FFFFFF"/>
                      </a:solidFill>
                      <a:latin typeface="Arial"/>
                      <a:ea typeface="Arial"/>
                      <a:cs typeface="Arial"/>
                      <a:sym typeface="Arial"/>
                    </a:defRPr>
                  </a:pPr>
                  <a:endParaRPr dirty="0"/>
                </a:p>
              </p:txBody>
            </p:sp>
            <p:sp>
              <p:nvSpPr>
                <p:cNvPr id="21" name="Shape 21"/>
                <p:cNvSpPr/>
                <p:nvPr/>
              </p:nvSpPr>
              <p:spPr>
                <a:xfrm>
                  <a:off x="0" y="8795"/>
                  <a:ext cx="732475" cy="12794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900">
                      <a:solidFill>
                        <a:srgbClr val="FFFFFF"/>
                      </a:solidFill>
                      <a:latin typeface="Arial"/>
                      <a:ea typeface="Arial"/>
                      <a:cs typeface="Arial"/>
                      <a:sym typeface="Arial"/>
                    </a:defRPr>
                  </a:lvl1pPr>
                </a:lstStyle>
                <a:p>
                  <a:pPr lvl="0">
                    <a:defRPr sz="1800">
                      <a:solidFill>
                        <a:srgbClr val="000000"/>
                      </a:solidFill>
                    </a:defRPr>
                  </a:pPr>
                  <a:r>
                    <a:rPr sz="900" dirty="0">
                      <a:solidFill>
                        <a:srgbClr val="FFFFFF"/>
                      </a:solidFill>
                    </a:rPr>
                    <a:t>2006</a:t>
                  </a:r>
                </a:p>
              </p:txBody>
            </p:sp>
          </p:grpSp>
        </p:grpSp>
      </p:grpSp>
      <p:pic>
        <p:nvPicPr>
          <p:cNvPr id="25" name="红色系校徽标准版.png" descr="红色系校徽标准版"/>
          <p:cNvPicPr/>
          <p:nvPr/>
        </p:nvPicPr>
        <p:blipFill>
          <a:blip r:embed="rId6">
            <a:extLst/>
          </a:blip>
          <a:stretch>
            <a:fillRect/>
          </a:stretch>
        </p:blipFill>
        <p:spPr>
          <a:xfrm>
            <a:off x="179387" y="158750"/>
            <a:ext cx="755651" cy="755650"/>
          </a:xfrm>
          <a:prstGeom prst="rect">
            <a:avLst/>
          </a:prstGeom>
          <a:ln w="12700">
            <a:miter lim="400000"/>
          </a:ln>
        </p:spPr>
      </p:pic>
      <p:sp>
        <p:nvSpPr>
          <p:cNvPr id="26" name="Shape 26"/>
          <p:cNvSpPr>
            <a:spLocks noGrp="1"/>
          </p:cNvSpPr>
          <p:nvPr>
            <p:ph type="title"/>
          </p:nvPr>
        </p:nvSpPr>
        <p:spPr>
          <a:xfrm>
            <a:off x="457200" y="1374775"/>
            <a:ext cx="8229600" cy="1508125"/>
          </a:xfrm>
          <a:prstGeom prst="rect">
            <a:avLst/>
          </a:prstGeom>
        </p:spPr>
        <p:txBody>
          <a:bodyPr/>
          <a:lstStyle>
            <a:lvl1pPr>
              <a:defRPr sz="3800"/>
            </a:lvl1pPr>
          </a:lstStyle>
          <a:p>
            <a:pPr lvl="0">
              <a:defRPr sz="1800">
                <a:solidFill>
                  <a:srgbClr val="000000"/>
                </a:solidFill>
              </a:defRPr>
            </a:pPr>
            <a:r>
              <a:rPr sz="3800">
                <a:solidFill>
                  <a:srgbClr val="002060"/>
                </a:solidFill>
              </a:rPr>
              <a:t>标题文本</a:t>
            </a:r>
          </a:p>
        </p:txBody>
      </p:sp>
    </p:spTree>
    <p:extLst>
      <p:ext uri="{BB962C8B-B14F-4D97-AF65-F5344CB8AC3E}">
        <p14:creationId xmlns:p14="http://schemas.microsoft.com/office/powerpoint/2010/main" val="383176945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effectLst>
                  <a:outerShdw blurRad="38100" dist="38100" dir="2700000" algn="tl">
                    <a:srgbClr val="000000">
                      <a:alpha val="43137"/>
                    </a:srgbClr>
                  </a:outerShdw>
                </a:effectLst>
                <a:latin typeface="+mn-ea"/>
                <a:ea typeface="+mn-ea"/>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052513"/>
            <a:ext cx="4038600"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052513"/>
            <a:ext cx="4038600"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a:xfrm>
            <a:off x="6625208" y="6553150"/>
            <a:ext cx="2483296" cy="476250"/>
          </a:xfrm>
          <a:prstGeom prst="rect">
            <a:avLst/>
          </a:prstGeom>
          <a:ln/>
        </p:spPr>
        <p:txBody>
          <a:bodyPr/>
          <a:lstStyle>
            <a:lvl1pPr>
              <a:defRPr/>
            </a:lvl1pPr>
          </a:lstStyle>
          <a:p>
            <a:pPr>
              <a:defRPr/>
            </a:pPr>
            <a:fld id="{9647EF95-0621-4B5C-9074-D8D0686AD71D}"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9"/>
          <p:cNvSpPr>
            <a:spLocks noGrp="1" noChangeArrowheads="1"/>
          </p:cNvSpPr>
          <p:nvPr>
            <p:ph type="sldNum" sz="quarter" idx="12"/>
          </p:nvPr>
        </p:nvSpPr>
        <p:spPr>
          <a:xfrm>
            <a:off x="6625208" y="6553150"/>
            <a:ext cx="2483296" cy="476250"/>
          </a:xfrm>
          <a:prstGeom prst="rect">
            <a:avLst/>
          </a:prstGeom>
          <a:ln/>
        </p:spPr>
        <p:txBody>
          <a:bodyPr/>
          <a:lstStyle>
            <a:lvl1pPr>
              <a:defRPr/>
            </a:lvl1pPr>
          </a:lstStyle>
          <a:p>
            <a:pPr>
              <a:defRPr/>
            </a:pPr>
            <a:fld id="{D60BA7F4-07B7-40FD-B8D8-57482903A281}"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r">
              <a:defRPr/>
            </a:lvl1pPr>
          </a:lstStyle>
          <a:p>
            <a:r>
              <a:rPr lang="zh-CN" altLang="en-US" dirty="0" smtClean="0"/>
              <a:t>单击此处编辑母版标题样式</a:t>
            </a:r>
            <a:endParaRPr lang="zh-CN" altLang="en-US" dirty="0"/>
          </a:p>
        </p:txBody>
      </p:sp>
      <p:sp>
        <p:nvSpPr>
          <p:cNvPr id="3"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8"/>
          <p:cNvSpPr>
            <a:spLocks noGrp="1" noChangeArrowheads="1"/>
          </p:cNvSpPr>
          <p:nvPr>
            <p:ph type="ftr" sz="quarter" idx="11"/>
          </p:nvPr>
        </p:nvSpPr>
        <p:spPr>
          <a:ln/>
        </p:spPr>
        <p:txBody>
          <a:bodyPr/>
          <a:lstStyle>
            <a:lvl1pPr>
              <a:defRPr/>
            </a:lvl1pPr>
          </a:lstStyle>
          <a:p>
            <a:pPr>
              <a:defRPr/>
            </a:pPr>
            <a:endParaRPr lang="en-US" altLang="zh-CN" dirty="0"/>
          </a:p>
        </p:txBody>
      </p:sp>
      <p:sp>
        <p:nvSpPr>
          <p:cNvPr id="5" name="Rectangle 9"/>
          <p:cNvSpPr>
            <a:spLocks noGrp="1" noChangeArrowheads="1"/>
          </p:cNvSpPr>
          <p:nvPr>
            <p:ph type="sldNum" sz="quarter" idx="12"/>
          </p:nvPr>
        </p:nvSpPr>
        <p:spPr>
          <a:xfrm>
            <a:off x="6625208" y="6553150"/>
            <a:ext cx="2483296" cy="476250"/>
          </a:xfrm>
          <a:prstGeom prst="rect">
            <a:avLst/>
          </a:prstGeom>
          <a:ln/>
        </p:spPr>
        <p:txBody>
          <a:bodyPr/>
          <a:lstStyle>
            <a:lvl1pPr>
              <a:defRPr/>
            </a:lvl1pPr>
          </a:lstStyle>
          <a:p>
            <a:pPr>
              <a:defRPr/>
            </a:pPr>
            <a:fld id="{5C606DC6-AB3B-4577-8E56-B93508B40AF3}" type="slidenum">
              <a:rPr lang="en-US" altLang="zh-CN" smtClean="0"/>
              <a:pPr>
                <a:defRPr/>
              </a:pPr>
              <a:t>‹#›</a:t>
            </a:fld>
            <a:endParaRPr lang="en-US" altLang="zh-CN"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9"/>
          <p:cNvSpPr>
            <a:spLocks noGrp="1" noChangeArrowheads="1"/>
          </p:cNvSpPr>
          <p:nvPr>
            <p:ph type="sldNum" sz="quarter" idx="12"/>
          </p:nvPr>
        </p:nvSpPr>
        <p:spPr>
          <a:xfrm>
            <a:off x="6625208" y="6553150"/>
            <a:ext cx="2483296" cy="476250"/>
          </a:xfrm>
          <a:prstGeom prst="rect">
            <a:avLst/>
          </a:prstGeom>
          <a:ln/>
        </p:spPr>
        <p:txBody>
          <a:bodyPr/>
          <a:lstStyle>
            <a:lvl1pPr>
              <a:defRPr/>
            </a:lvl1pPr>
          </a:lstStyle>
          <a:p>
            <a:pPr>
              <a:defRPr/>
            </a:pPr>
            <a:fld id="{E794BB23-6F2A-40DC-8AEF-71516BEBE6A7}" type="slidenum">
              <a:rPr lang="en-US" altLang="zh-CN" smtClean="0"/>
              <a:pPr>
                <a:defRPr/>
              </a:pPr>
              <a:t>‹#›</a:t>
            </a:fld>
            <a:endParaRPr lang="en-US" altLang="zh-CN"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a:xfrm>
            <a:off x="6625208" y="6553150"/>
            <a:ext cx="2483296" cy="476250"/>
          </a:xfrm>
          <a:prstGeom prst="rect">
            <a:avLst/>
          </a:prstGeom>
          <a:ln/>
        </p:spPr>
        <p:txBody>
          <a:bodyPr/>
          <a:lstStyle>
            <a:lvl1pPr>
              <a:defRPr/>
            </a:lvl1pPr>
          </a:lstStyle>
          <a:p>
            <a:pPr>
              <a:defRPr/>
            </a:pPr>
            <a:fld id="{C3BAB61C-917D-4DA5-9DA6-CD49D9D03A24}"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a:xfrm>
            <a:off x="6625208" y="6553150"/>
            <a:ext cx="2483296" cy="476250"/>
          </a:xfrm>
          <a:prstGeom prst="rect">
            <a:avLst/>
          </a:prstGeom>
          <a:ln/>
        </p:spPr>
        <p:txBody>
          <a:bodyPr/>
          <a:lstStyle>
            <a:lvl1pPr>
              <a:defRPr/>
            </a:lvl1pPr>
          </a:lstStyle>
          <a:p>
            <a:pPr>
              <a:defRPr/>
            </a:pPr>
            <a:fld id="{4CD90448-9677-4281-A4D7-334A2D6E14C1}"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ppt底板白-新校徽红(10mm)"/>
          <p:cNvPicPr>
            <a:picLocks noChangeAspect="1" noChangeArrowheads="1"/>
          </p:cNvPicPr>
          <p:nvPr userDrawn="1"/>
        </p:nvPicPr>
        <p:blipFill>
          <a:blip r:embed="rId23" cstate="print"/>
          <a:srcRect/>
          <a:stretch>
            <a:fillRect/>
          </a:stretch>
        </p:blipFill>
        <p:spPr bwMode="auto">
          <a:xfrm>
            <a:off x="0" y="0"/>
            <a:ext cx="9144000" cy="6859588"/>
          </a:xfrm>
          <a:prstGeom prst="rect">
            <a:avLst/>
          </a:prstGeom>
          <a:noFill/>
          <a:ln w="9525">
            <a:noFill/>
            <a:miter lim="800000"/>
            <a:headEnd/>
            <a:tailEnd/>
          </a:ln>
        </p:spPr>
      </p:pic>
      <p:sp>
        <p:nvSpPr>
          <p:cNvPr id="1027" name="Rectangle 5"/>
          <p:cNvSpPr>
            <a:spLocks noGrp="1" noChangeArrowheads="1"/>
          </p:cNvSpPr>
          <p:nvPr>
            <p:ph type="title"/>
          </p:nvPr>
        </p:nvSpPr>
        <p:spPr bwMode="auto">
          <a:xfrm>
            <a:off x="0" y="116632"/>
            <a:ext cx="9144000" cy="687387"/>
          </a:xfrm>
          <a:prstGeom prst="rect">
            <a:avLst/>
          </a:prstGeom>
          <a:noFill/>
          <a:ln w="9525" algn="ctr">
            <a:noFill/>
            <a:miter lim="800000"/>
            <a:headEnd/>
            <a:tailEnd/>
          </a:ln>
        </p:spPr>
        <p:txBody>
          <a:bodyPr vert="horz" wrap="square" lIns="1800000" tIns="36000" rIns="360000" bIns="45720" numCol="1" anchor="t" anchorCtr="0" compatLnSpc="1">
            <a:prstTxWarp prst="textNoShape">
              <a:avLst/>
            </a:prstTxWarp>
          </a:bodyPr>
          <a:lstStyle/>
          <a:p>
            <a:pPr lvl="0"/>
            <a:r>
              <a:rPr lang="zh-CN" altLang="en-US" dirty="0" smtClean="0"/>
              <a:t>单击此处编辑母版标题样式</a:t>
            </a:r>
          </a:p>
        </p:txBody>
      </p:sp>
      <p:sp>
        <p:nvSpPr>
          <p:cNvPr id="1028" name="Rectangle 6"/>
          <p:cNvSpPr>
            <a:spLocks noGrp="1" noChangeArrowheads="1"/>
          </p:cNvSpPr>
          <p:nvPr>
            <p:ph type="body" idx="1"/>
          </p:nvPr>
        </p:nvSpPr>
        <p:spPr bwMode="auto">
          <a:xfrm>
            <a:off x="457200" y="1052513"/>
            <a:ext cx="8229600" cy="5400675"/>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4343" name="Rectangle 7"/>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ea typeface="宋体" pitchFamily="2" charset="-122"/>
              </a:defRPr>
            </a:lvl1pPr>
          </a:lstStyle>
          <a:p>
            <a:pPr>
              <a:defRPr/>
            </a:pPr>
            <a:endParaRPr lang="en-US" altLang="zh-CN"/>
          </a:p>
        </p:txBody>
      </p:sp>
      <p:sp>
        <p:nvSpPr>
          <p:cNvPr id="14344" name="Rectangle 8"/>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a:defRPr/>
            </a:pPr>
            <a:endParaRPr lang="en-US" altLang="zh-CN"/>
          </a:p>
        </p:txBody>
      </p:sp>
      <p:sp>
        <p:nvSpPr>
          <p:cNvPr id="56322" name="Rectangle 2"/>
          <p:cNvSpPr>
            <a:spLocks noChangeArrowheads="1"/>
          </p:cNvSpPr>
          <p:nvPr userDrawn="1"/>
        </p:nvSpPr>
        <p:spPr bwMode="auto">
          <a:xfrm rot="10800000">
            <a:off x="2608263" y="682625"/>
            <a:ext cx="2879725" cy="90488"/>
          </a:xfrm>
          <a:prstGeom prst="rect">
            <a:avLst/>
          </a:prstGeom>
          <a:gradFill rotWithShape="1">
            <a:gsLst>
              <a:gs pos="0">
                <a:srgbClr val="FFFFFF"/>
              </a:gs>
              <a:gs pos="100000">
                <a:srgbClr val="A41E31">
                  <a:alpha val="60001"/>
                </a:srgbClr>
              </a:gs>
            </a:gsLst>
            <a:lin ang="0" scaled="1"/>
          </a:gradFill>
          <a:ln w="19050" algn="ctr">
            <a:noFill/>
            <a:miter lim="800000"/>
            <a:headEnd/>
            <a:tailEnd/>
          </a:ln>
        </p:spPr>
        <p:txBody>
          <a:bodyPr rot="10800000" wrap="none" anchor="ctr"/>
          <a:lstStyle/>
          <a:p>
            <a:pPr>
              <a:defRPr/>
            </a:pPr>
            <a:endParaRPr lang="zh-CN" altLang="en-US" sz="2400">
              <a:ea typeface="黑体" pitchFamily="2" charset="-122"/>
            </a:endParaRPr>
          </a:p>
        </p:txBody>
      </p:sp>
      <p:sp>
        <p:nvSpPr>
          <p:cNvPr id="56323" name="Rectangle 3"/>
          <p:cNvSpPr>
            <a:spLocks noChangeArrowheads="1"/>
          </p:cNvSpPr>
          <p:nvPr userDrawn="1"/>
        </p:nvSpPr>
        <p:spPr bwMode="auto">
          <a:xfrm>
            <a:off x="6265863" y="6542088"/>
            <a:ext cx="2879725" cy="90487"/>
          </a:xfrm>
          <a:prstGeom prst="rect">
            <a:avLst/>
          </a:prstGeom>
          <a:gradFill rotWithShape="1">
            <a:gsLst>
              <a:gs pos="0">
                <a:srgbClr val="FFFFFF"/>
              </a:gs>
              <a:gs pos="100000">
                <a:srgbClr val="A41E31"/>
              </a:gs>
            </a:gsLst>
            <a:lin ang="0" scaled="1"/>
          </a:gradFill>
          <a:ln w="19050" algn="ctr">
            <a:noFill/>
            <a:miter lim="800000"/>
            <a:headEnd/>
            <a:tailEnd/>
          </a:ln>
        </p:spPr>
        <p:txBody>
          <a:bodyPr wrap="none" anchor="ctr"/>
          <a:lstStyle/>
          <a:p>
            <a:pPr>
              <a:defRPr/>
            </a:pPr>
            <a:endParaRPr lang="zh-CN" altLang="en-US" sz="2400">
              <a:ea typeface="黑体" pitchFamily="2" charset="-122"/>
            </a:endParaRPr>
          </a:p>
        </p:txBody>
      </p:sp>
    </p:spTree>
  </p:cSld>
  <p:clrMap bg1="lt1" tx1="dk1" bg2="lt2" tx2="dk2" accent1="accent1" accent2="accent2" accent3="accent3" accent4="accent4" accent5="accent5" accent6="accent6" hlink="hlink" folHlink="folHlink"/>
  <p:sldLayoutIdLst>
    <p:sldLayoutId id="2147483829"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54" r:id="rId17"/>
    <p:sldLayoutId id="2147483755" r:id="rId18"/>
    <p:sldLayoutId id="2147483756" r:id="rId19"/>
    <p:sldLayoutId id="2147483830" r:id="rId20"/>
    <p:sldLayoutId id="2147483831" r:id="rId21"/>
  </p:sldLayoutIdLst>
  <p:timing>
    <p:tnLst>
      <p:par>
        <p:cTn id="1" dur="indefinite" restart="never" nodeType="tmRoot"/>
      </p:par>
    </p:tnLst>
  </p:timing>
  <p:hf hdr="0" ftr="0" dt="0"/>
  <p:txStyles>
    <p:titleStyle>
      <a:lvl1pPr algn="ctr" rtl="0" eaLnBrk="0" fontAlgn="base" hangingPunct="0">
        <a:spcBef>
          <a:spcPct val="0"/>
        </a:spcBef>
        <a:spcAft>
          <a:spcPct val="0"/>
        </a:spcAft>
        <a:defRPr sz="3000" b="1">
          <a:solidFill>
            <a:srgbClr val="133984"/>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p:titleStyle>
    <p:bodyStyle>
      <a:lvl1pPr marL="449263" indent="-449263" algn="l" rtl="0" eaLnBrk="0" fontAlgn="base" hangingPunct="0">
        <a:lnSpc>
          <a:spcPct val="120000"/>
        </a:lnSpc>
        <a:spcBef>
          <a:spcPct val="20000"/>
        </a:spcBef>
        <a:spcAft>
          <a:spcPct val="0"/>
        </a:spcAft>
        <a:buSzPct val="120000"/>
        <a:buBlip>
          <a:blip r:embed="rId24"/>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9.wm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2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4.png"/><Relationship Id="rId7"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5.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9.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525487" y="5229200"/>
            <a:ext cx="8078961" cy="1080120"/>
          </a:xfrm>
        </p:spPr>
        <p:txBody>
          <a:bodyPr/>
          <a:lstStyle/>
          <a:p>
            <a:pPr marL="449263" indent="-449263" algn="r">
              <a:lnSpc>
                <a:spcPct val="100000"/>
              </a:lnSpc>
              <a:defRPr/>
            </a:pPr>
            <a:r>
              <a:rPr lang="zh-CN" altLang="en-US" sz="2800" b="0" dirty="0" smtClean="0">
                <a:solidFill>
                  <a:schemeClr val="bg2">
                    <a:lumMod val="50000"/>
                  </a:schemeClr>
                </a:solidFill>
                <a:effectLst/>
                <a:latin typeface="新宋体" panose="02010609030101010101" pitchFamily="49" charset="-122"/>
                <a:ea typeface="新宋体" panose="02010609030101010101" pitchFamily="49" charset="-122"/>
              </a:rPr>
              <a:t>智能</a:t>
            </a:r>
            <a:r>
              <a:rPr lang="zh-CN" altLang="en-US" sz="2800" b="0" dirty="0">
                <a:solidFill>
                  <a:schemeClr val="bg2">
                    <a:lumMod val="50000"/>
                  </a:schemeClr>
                </a:solidFill>
                <a:effectLst/>
                <a:latin typeface="新宋体" panose="02010609030101010101" pitchFamily="49" charset="-122"/>
                <a:ea typeface="新宋体" panose="02010609030101010101" pitchFamily="49" charset="-122"/>
              </a:rPr>
              <a:t>制造与信息工程研究所</a:t>
            </a:r>
            <a:endParaRPr lang="en-US" altLang="zh-CN" sz="2800" b="0" dirty="0">
              <a:solidFill>
                <a:schemeClr val="bg2">
                  <a:lumMod val="50000"/>
                </a:schemeClr>
              </a:solidFill>
              <a:effectLst/>
              <a:latin typeface="新宋体" panose="02010609030101010101" pitchFamily="49" charset="-122"/>
              <a:ea typeface="新宋体" panose="02010609030101010101" pitchFamily="49" charset="-122"/>
            </a:endParaRPr>
          </a:p>
          <a:p>
            <a:pPr marL="449263" indent="-449263" algn="r">
              <a:lnSpc>
                <a:spcPct val="100000"/>
              </a:lnSpc>
              <a:defRPr/>
            </a:pPr>
            <a:r>
              <a:rPr lang="zh-CN" altLang="en-US" sz="2800" b="0" dirty="0">
                <a:solidFill>
                  <a:schemeClr val="bg2">
                    <a:lumMod val="50000"/>
                  </a:schemeClr>
                </a:solidFill>
                <a:effectLst/>
                <a:latin typeface="新宋体" panose="02010609030101010101" pitchFamily="49" charset="-122"/>
                <a:ea typeface="新宋体" panose="02010609030101010101" pitchFamily="49" charset="-122"/>
              </a:rPr>
              <a:t>上海交通大学机械与动力工程学院</a:t>
            </a:r>
            <a:endParaRPr lang="en-US" altLang="zh-CN" sz="2800" b="0" dirty="0">
              <a:solidFill>
                <a:schemeClr val="bg2">
                  <a:lumMod val="50000"/>
                </a:schemeClr>
              </a:solidFill>
              <a:effectLst/>
              <a:latin typeface="新宋体" panose="02010609030101010101" pitchFamily="49" charset="-122"/>
              <a:ea typeface="新宋体" panose="02010609030101010101" pitchFamily="49" charset="-122"/>
            </a:endParaRPr>
          </a:p>
        </p:txBody>
      </p:sp>
      <p:sp>
        <p:nvSpPr>
          <p:cNvPr id="5" name="标题 1"/>
          <p:cNvSpPr txBox="1">
            <a:spLocks/>
          </p:cNvSpPr>
          <p:nvPr/>
        </p:nvSpPr>
        <p:spPr bwMode="auto">
          <a:xfrm>
            <a:off x="396000" y="1268760"/>
            <a:ext cx="8352928" cy="1470025"/>
          </a:xfrm>
          <a:prstGeom prst="rect">
            <a:avLst/>
          </a:prstGeom>
          <a:noFill/>
          <a:ln w="9525" algn="ctr">
            <a:noFill/>
            <a:miter lim="800000"/>
            <a:headEnd/>
            <a:tailEnd/>
          </a:ln>
        </p:spPr>
        <p:txBody>
          <a:bodyPr vert="horz" wrap="square" lIns="360000" tIns="36000" rIns="360000" bIns="45720" numCol="1" anchor="t" anchorCtr="0" compatLnSpc="1">
            <a:prstTxWarp prst="textNoShape">
              <a:avLst/>
            </a:prstTxWarp>
          </a:bodyPr>
          <a:lstStyle>
            <a:lvl1pPr algn="ctr" rtl="0" eaLnBrk="0" fontAlgn="base" hangingPunct="0">
              <a:spcBef>
                <a:spcPct val="0"/>
              </a:spcBef>
              <a:spcAft>
                <a:spcPct val="0"/>
              </a:spcAft>
              <a:defRPr sz="3000" b="1">
                <a:solidFill>
                  <a:srgbClr val="133984"/>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zh-CN" altLang="en-US" sz="5400" kern="0" dirty="0" smtClean="0">
                <a:solidFill>
                  <a:srgbClr val="C00000"/>
                </a:solidFill>
                <a:latin typeface="黑体" panose="02010609060101010101" pitchFamily="49" charset="-122"/>
                <a:ea typeface="黑体" panose="02010609060101010101" pitchFamily="49" charset="-122"/>
              </a:rPr>
              <a:t>软件工程 </a:t>
            </a:r>
            <a:r>
              <a:rPr lang="en-US" altLang="zh-CN" sz="5400" kern="0" dirty="0" smtClean="0">
                <a:solidFill>
                  <a:srgbClr val="C00000"/>
                </a:solidFill>
                <a:ea typeface="黑体" panose="02010609060101010101" pitchFamily="49" charset="-122"/>
              </a:rPr>
              <a:t>II</a:t>
            </a:r>
          </a:p>
          <a:p>
            <a:pPr algn="r"/>
            <a:endParaRPr lang="en-US" altLang="zh-CN" sz="1200" dirty="0" smtClean="0">
              <a:solidFill>
                <a:srgbClr val="002060"/>
              </a:solidFill>
            </a:endParaRPr>
          </a:p>
          <a:p>
            <a:pPr algn="r"/>
            <a:r>
              <a:rPr lang="en-US" altLang="zh-CN" sz="3200" dirty="0" smtClean="0">
                <a:solidFill>
                  <a:srgbClr val="002060"/>
                </a:solidFill>
              </a:rPr>
              <a:t>—— </a:t>
            </a:r>
            <a:r>
              <a:rPr lang="zh-CN" altLang="en-US" sz="3200" dirty="0" smtClean="0">
                <a:solidFill>
                  <a:srgbClr val="002060"/>
                </a:solidFill>
              </a:rPr>
              <a:t>软件</a:t>
            </a:r>
            <a:r>
              <a:rPr lang="zh-CN" altLang="en-US" sz="3200" dirty="0">
                <a:solidFill>
                  <a:srgbClr val="002060"/>
                </a:solidFill>
              </a:rPr>
              <a:t>系统分析与</a:t>
            </a:r>
            <a:r>
              <a:rPr lang="zh-CN" altLang="en-US" sz="3200" dirty="0" smtClean="0">
                <a:solidFill>
                  <a:srgbClr val="002060"/>
                </a:solidFill>
              </a:rPr>
              <a:t>设计</a:t>
            </a:r>
            <a:endParaRPr lang="zh-CN" altLang="en-US" sz="3200" kern="0" dirty="0">
              <a:solidFill>
                <a:srgbClr val="002060"/>
              </a:solidFill>
              <a:ea typeface="黑体" panose="02010609060101010101" pitchFamily="49"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7152" y="3140968"/>
            <a:ext cx="2577296" cy="158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22" name="Picture 2" descr="http://smartinspection.cn/wp-content/themes/Superfocus_free/images/index/banner4/pic1.png"/>
          <p:cNvPicPr>
            <a:picLocks noChangeAspect="1" noChangeArrowheads="1"/>
          </p:cNvPicPr>
          <p:nvPr/>
        </p:nvPicPr>
        <p:blipFill rotWithShape="1">
          <a:blip r:embed="rId4">
            <a:extLst>
              <a:ext uri="{28A0092B-C50C-407E-A947-70E740481C1C}">
                <a14:useLocalDpi xmlns:a14="http://schemas.microsoft.com/office/drawing/2010/main" val="0"/>
              </a:ext>
            </a:extLst>
          </a:blip>
          <a:srcRect l="3427" r="11449" b="26386"/>
          <a:stretch/>
        </p:blipFill>
        <p:spPr bwMode="auto">
          <a:xfrm>
            <a:off x="3286320" y="3140968"/>
            <a:ext cx="2572287" cy="158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5126" name="Picture 6" descr="https://timgsa.baidu.com/timg?image&amp;quality=80&amp;size=b9999_10000&amp;sec=1487831377513&amp;di=82dc92256410602c7dfd4cec3941f168&amp;imgtype=0&amp;src=http%3A%2F%2Fwww.hitongxue.net%2FupLoad%2Fnews%2Fmonth_1510%2F20151030154151473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179" r="2913"/>
          <a:stretch/>
        </p:blipFill>
        <p:spPr bwMode="auto">
          <a:xfrm>
            <a:off x="525487" y="3140968"/>
            <a:ext cx="2592288" cy="158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8396540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84" name="Rectangle 4"/>
          <p:cNvSpPr>
            <a:spLocks noChangeArrowheads="1"/>
          </p:cNvSpPr>
          <p:nvPr/>
        </p:nvSpPr>
        <p:spPr bwMode="auto">
          <a:xfrm>
            <a:off x="812800" y="1556792"/>
            <a:ext cx="5559400" cy="2732906"/>
          </a:xfrm>
          <a:prstGeom prst="rect">
            <a:avLst/>
          </a:prstGeom>
          <a:noFill/>
          <a:ln>
            <a:noFill/>
          </a:ln>
          <a:effectLst/>
          <a:extLst/>
        </p:spPr>
        <p:txBody>
          <a:bodyPr wrap="none" anchor="ctr"/>
          <a:lstStyle/>
          <a:p>
            <a:pPr algn="l">
              <a:lnSpc>
                <a:spcPct val="170000"/>
              </a:lnSpc>
              <a:buClr>
                <a:srgbClr val="CC0000"/>
              </a:buClr>
              <a:buSzPct val="80000"/>
              <a:buFont typeface="Wingdings" charset="0"/>
              <a:buChar char="u"/>
            </a:pPr>
            <a:r>
              <a:rPr kumimoji="1" lang="en-US" altLang="zh-CN" sz="2400" b="1" dirty="0" smtClean="0">
                <a:solidFill>
                  <a:srgbClr val="002060"/>
                </a:solidFill>
                <a:effectLst>
                  <a:outerShdw blurRad="38100" dist="38100" dir="2700000" algn="tl">
                    <a:srgbClr val="000000">
                      <a:alpha val="43137"/>
                    </a:srgbClr>
                  </a:outerShdw>
                </a:effectLst>
                <a:ea typeface="黑体" charset="0"/>
                <a:cs typeface="黑体" charset="0"/>
              </a:rPr>
              <a:t>OO</a:t>
            </a:r>
            <a:r>
              <a:rPr kumimoji="1" lang="zh-CN" altLang="en-US" sz="2400" b="1" dirty="0">
                <a:solidFill>
                  <a:srgbClr val="002060"/>
                </a:solidFill>
                <a:effectLst>
                  <a:outerShdw blurRad="38100" dist="38100" dir="2700000" algn="tl">
                    <a:srgbClr val="000000">
                      <a:alpha val="43137"/>
                    </a:srgbClr>
                  </a:outerShdw>
                </a:effectLst>
                <a:ea typeface="黑体" charset="0"/>
                <a:cs typeface="黑体" charset="0"/>
              </a:rPr>
              <a:t>需求 </a:t>
            </a:r>
            <a:r>
              <a:rPr kumimoji="1" lang="en-US" altLang="zh-CN" sz="2400" b="1" dirty="0" smtClean="0">
                <a:solidFill>
                  <a:srgbClr val="002060"/>
                </a:solidFill>
                <a:effectLst>
                  <a:outerShdw blurRad="38100" dist="38100" dir="2700000" algn="tl">
                    <a:srgbClr val="000000">
                      <a:alpha val="43137"/>
                    </a:srgbClr>
                  </a:outerShdw>
                </a:effectLst>
                <a:ea typeface="黑体" charset="0"/>
                <a:cs typeface="黑体" charset="0"/>
              </a:rPr>
              <a:t>=</a:t>
            </a:r>
            <a:r>
              <a:rPr kumimoji="1" lang="en-US" altLang="zh-CN" sz="2400" b="1" dirty="0" smtClean="0">
                <a:solidFill>
                  <a:srgbClr val="FF0000"/>
                </a:solidFill>
                <a:effectLst>
                  <a:outerShdw blurRad="38100" dist="38100" dir="2700000" algn="tl">
                    <a:srgbClr val="000000">
                      <a:alpha val="43137"/>
                    </a:srgbClr>
                  </a:outerShdw>
                </a:effectLst>
                <a:ea typeface="黑体" charset="0"/>
                <a:cs typeface="黑体" charset="0"/>
              </a:rPr>
              <a:t>?</a:t>
            </a:r>
          </a:p>
          <a:p>
            <a:pPr algn="l">
              <a:lnSpc>
                <a:spcPct val="170000"/>
              </a:lnSpc>
              <a:buClr>
                <a:srgbClr val="CC0000"/>
              </a:buClr>
              <a:buSzPct val="80000"/>
            </a:pPr>
            <a:r>
              <a:rPr kumimoji="1" lang="en-US" altLang="zh-CN" sz="2400" b="1" dirty="0">
                <a:solidFill>
                  <a:srgbClr val="002060"/>
                </a:solidFill>
                <a:effectLst>
                  <a:outerShdw blurRad="38100" dist="38100" dir="2700000" algn="tl">
                    <a:srgbClr val="000000">
                      <a:alpha val="43137"/>
                    </a:srgbClr>
                  </a:outerShdw>
                </a:effectLst>
                <a:ea typeface="黑体" charset="0"/>
                <a:cs typeface="黑体" charset="0"/>
              </a:rPr>
              <a:t> </a:t>
            </a:r>
            <a:r>
              <a:rPr kumimoji="1" lang="en-US" altLang="zh-CN" sz="2400" b="1" dirty="0" smtClean="0">
                <a:solidFill>
                  <a:srgbClr val="002060"/>
                </a:solidFill>
                <a:effectLst>
                  <a:outerShdw blurRad="38100" dist="38100" dir="2700000" algn="tl">
                    <a:srgbClr val="000000">
                      <a:alpha val="43137"/>
                    </a:srgbClr>
                  </a:outerShdw>
                </a:effectLst>
                <a:ea typeface="黑体" charset="0"/>
                <a:cs typeface="黑体" charset="0"/>
              </a:rPr>
              <a:t>                      </a:t>
            </a:r>
            <a:r>
              <a:rPr kumimoji="1" lang="zh-CN" altLang="en-US" sz="2400" b="1" dirty="0" smtClean="0">
                <a:solidFill>
                  <a:srgbClr val="CC0000"/>
                </a:solidFill>
                <a:effectLst>
                  <a:outerShdw blurRad="38100" dist="38100" dir="2700000" algn="tl">
                    <a:srgbClr val="000000">
                      <a:alpha val="43137"/>
                    </a:srgbClr>
                  </a:outerShdw>
                </a:effectLst>
                <a:ea typeface="黑体" charset="0"/>
                <a:cs typeface="黑体" charset="0"/>
              </a:rPr>
              <a:t>事件</a:t>
            </a:r>
            <a:r>
              <a:rPr kumimoji="1" lang="zh-CN" altLang="en-US" sz="2400" b="1" dirty="0">
                <a:solidFill>
                  <a:srgbClr val="CC0000"/>
                </a:solidFill>
                <a:effectLst>
                  <a:outerShdw blurRad="38100" dist="38100" dir="2700000" algn="tl">
                    <a:srgbClr val="000000">
                      <a:alpha val="43137"/>
                    </a:srgbClr>
                  </a:outerShdw>
                </a:effectLst>
                <a:ea typeface="黑体" charset="0"/>
                <a:cs typeface="黑体" charset="0"/>
              </a:rPr>
              <a:t>表</a:t>
            </a:r>
            <a:r>
              <a:rPr kumimoji="1" lang="zh-CN" altLang="en-US" sz="2400" b="1" dirty="0">
                <a:solidFill>
                  <a:schemeClr val="bg2"/>
                </a:solidFill>
                <a:effectLst>
                  <a:outerShdw blurRad="38100" dist="38100" dir="2700000" algn="tl">
                    <a:srgbClr val="000000">
                      <a:alpha val="43137"/>
                    </a:srgbClr>
                  </a:outerShdw>
                </a:effectLst>
                <a:ea typeface="黑体" charset="0"/>
                <a:cs typeface="黑体" charset="0"/>
              </a:rPr>
              <a:t> </a:t>
            </a:r>
            <a:r>
              <a:rPr kumimoji="1" lang="en-US" altLang="zh-CN" sz="2400" b="1" dirty="0">
                <a:solidFill>
                  <a:srgbClr val="002060"/>
                </a:solidFill>
                <a:effectLst>
                  <a:outerShdw blurRad="38100" dist="38100" dir="2700000" algn="tl">
                    <a:srgbClr val="000000">
                      <a:alpha val="43137"/>
                    </a:srgbClr>
                  </a:outerShdw>
                </a:effectLst>
                <a:ea typeface="宋体" charset="0"/>
                <a:cs typeface="宋体" charset="0"/>
              </a:rPr>
              <a:t>+</a:t>
            </a:r>
            <a:r>
              <a:rPr kumimoji="1" lang="zh-CN" altLang="en-US" sz="2400" b="1" dirty="0">
                <a:solidFill>
                  <a:srgbClr val="CC0000"/>
                </a:solidFill>
                <a:effectLst>
                  <a:outerShdw blurRad="38100" dist="38100" dir="2700000" algn="tl">
                    <a:srgbClr val="000000">
                      <a:alpha val="43137"/>
                    </a:srgbClr>
                  </a:outerShdw>
                </a:effectLst>
                <a:ea typeface="黑体" charset="0"/>
                <a:cs typeface="黑体" charset="0"/>
              </a:rPr>
              <a:t>类图</a:t>
            </a:r>
            <a:r>
              <a:rPr kumimoji="1" lang="zh-CN" altLang="en-US" sz="2400" b="1" dirty="0">
                <a:solidFill>
                  <a:srgbClr val="002060"/>
                </a:solidFill>
                <a:effectLst>
                  <a:outerShdw blurRad="38100" dist="38100" dir="2700000" algn="tl">
                    <a:srgbClr val="000000">
                      <a:alpha val="43137"/>
                    </a:srgbClr>
                  </a:outerShdw>
                </a:effectLst>
                <a:ea typeface="黑体" charset="0"/>
                <a:cs typeface="黑体" charset="0"/>
              </a:rPr>
              <a:t>（</a:t>
            </a:r>
            <a:r>
              <a:rPr kumimoji="1" lang="zh-CN" altLang="en-US" sz="2400" b="1" dirty="0">
                <a:solidFill>
                  <a:srgbClr val="CC0000"/>
                </a:solidFill>
                <a:effectLst>
                  <a:outerShdw blurRad="38100" dist="38100" dir="2700000" algn="tl">
                    <a:srgbClr val="000000">
                      <a:alpha val="43137"/>
                    </a:srgbClr>
                  </a:outerShdw>
                </a:effectLst>
                <a:ea typeface="黑体" charset="0"/>
                <a:cs typeface="黑体" charset="0"/>
              </a:rPr>
              <a:t>由事物表抽取</a:t>
            </a:r>
            <a:r>
              <a:rPr kumimoji="1" lang="zh-CN" altLang="en-US" sz="2400" b="1" dirty="0">
                <a:solidFill>
                  <a:srgbClr val="002060"/>
                </a:solidFill>
                <a:effectLst>
                  <a:outerShdw blurRad="38100" dist="38100" dir="2700000" algn="tl">
                    <a:srgbClr val="000000">
                      <a:alpha val="43137"/>
                    </a:srgbClr>
                  </a:outerShdw>
                </a:effectLst>
                <a:ea typeface="黑体" charset="0"/>
                <a:cs typeface="黑体" charset="0"/>
              </a:rPr>
              <a:t>）</a:t>
            </a:r>
            <a:r>
              <a:rPr kumimoji="1" lang="en-US" altLang="zh-CN" sz="2400" b="1" dirty="0">
                <a:solidFill>
                  <a:srgbClr val="002060"/>
                </a:solidFill>
                <a:effectLst>
                  <a:outerShdw blurRad="38100" dist="38100" dir="2700000" algn="tl">
                    <a:srgbClr val="000000">
                      <a:alpha val="43137"/>
                    </a:srgbClr>
                  </a:outerShdw>
                </a:effectLst>
                <a:ea typeface="黑体" charset="0"/>
                <a:cs typeface="黑体" charset="0"/>
              </a:rPr>
              <a:t>+ </a:t>
            </a:r>
            <a:r>
              <a:rPr kumimoji="1" lang="zh-CN" altLang="en-US" sz="2400" b="1" dirty="0">
                <a:solidFill>
                  <a:srgbClr val="CC0000"/>
                </a:solidFill>
                <a:effectLst>
                  <a:outerShdw blurRad="38100" dist="38100" dir="2700000" algn="tl">
                    <a:srgbClr val="000000">
                      <a:alpha val="43137"/>
                    </a:srgbClr>
                  </a:outerShdw>
                </a:effectLst>
                <a:ea typeface="黑体" charset="0"/>
                <a:cs typeface="黑体" charset="0"/>
              </a:rPr>
              <a:t>用例图</a:t>
            </a:r>
            <a:br>
              <a:rPr kumimoji="1" lang="zh-CN" altLang="en-US" sz="2400" b="1" dirty="0">
                <a:solidFill>
                  <a:srgbClr val="CC0000"/>
                </a:solidFill>
                <a:effectLst>
                  <a:outerShdw blurRad="38100" dist="38100" dir="2700000" algn="tl">
                    <a:srgbClr val="000000">
                      <a:alpha val="43137"/>
                    </a:srgbClr>
                  </a:outerShdw>
                </a:effectLst>
                <a:ea typeface="黑体" charset="0"/>
                <a:cs typeface="黑体" charset="0"/>
              </a:rPr>
            </a:br>
            <a:r>
              <a:rPr kumimoji="1" lang="zh-CN" altLang="en-US" sz="2400" b="1" dirty="0">
                <a:solidFill>
                  <a:srgbClr val="002060"/>
                </a:solidFill>
                <a:effectLst>
                  <a:outerShdw blurRad="38100" dist="38100" dir="2700000" algn="tl">
                    <a:srgbClr val="000000">
                      <a:alpha val="43137"/>
                    </a:srgbClr>
                  </a:outerShdw>
                </a:effectLst>
                <a:ea typeface="黑体" charset="0"/>
                <a:cs typeface="黑体" charset="0"/>
              </a:rPr>
              <a:t>                     </a:t>
            </a:r>
            <a:r>
              <a:rPr kumimoji="1" lang="en-US" altLang="zh-CN" sz="2400" b="1" dirty="0">
                <a:solidFill>
                  <a:srgbClr val="002060"/>
                </a:solidFill>
                <a:effectLst>
                  <a:outerShdw blurRad="38100" dist="38100" dir="2700000" algn="tl">
                    <a:srgbClr val="000000">
                      <a:alpha val="43137"/>
                    </a:srgbClr>
                  </a:outerShdw>
                </a:effectLst>
                <a:ea typeface="黑体" charset="0"/>
                <a:cs typeface="黑体" charset="0"/>
              </a:rPr>
              <a:t>+</a:t>
            </a:r>
            <a:r>
              <a:rPr kumimoji="1" lang="en-US" altLang="zh-CN" sz="2400" b="1" dirty="0">
                <a:solidFill>
                  <a:schemeClr val="bg2"/>
                </a:solidFill>
                <a:effectLst>
                  <a:outerShdw blurRad="38100" dist="38100" dir="2700000" algn="tl">
                    <a:srgbClr val="000000">
                      <a:alpha val="43137"/>
                    </a:srgbClr>
                  </a:outerShdw>
                </a:effectLst>
                <a:ea typeface="黑体" charset="0"/>
                <a:cs typeface="黑体" charset="0"/>
              </a:rPr>
              <a:t> </a:t>
            </a:r>
            <a:r>
              <a:rPr kumimoji="1" lang="zh-CN" altLang="en-US" sz="2400" b="1" dirty="0">
                <a:solidFill>
                  <a:srgbClr val="CC0000"/>
                </a:solidFill>
                <a:effectLst>
                  <a:outerShdw blurRad="38100" dist="38100" dir="2700000" algn="tl">
                    <a:srgbClr val="000000">
                      <a:alpha val="43137"/>
                    </a:srgbClr>
                  </a:outerShdw>
                </a:effectLst>
                <a:ea typeface="黑体" charset="0"/>
                <a:cs typeface="黑体" charset="0"/>
              </a:rPr>
              <a:t>交互图</a:t>
            </a:r>
            <a:r>
              <a:rPr kumimoji="1" lang="zh-CN" altLang="en-US" sz="2400" b="1" dirty="0">
                <a:solidFill>
                  <a:srgbClr val="002060"/>
                </a:solidFill>
                <a:effectLst>
                  <a:outerShdw blurRad="38100" dist="38100" dir="2700000" algn="tl">
                    <a:srgbClr val="000000">
                      <a:alpha val="43137"/>
                    </a:srgbClr>
                  </a:outerShdw>
                </a:effectLst>
                <a:ea typeface="黑体" charset="0"/>
                <a:cs typeface="黑体" charset="0"/>
              </a:rPr>
              <a:t>（</a:t>
            </a:r>
            <a:r>
              <a:rPr kumimoji="1" lang="zh-CN" altLang="en-US" sz="2400" b="1" dirty="0">
                <a:solidFill>
                  <a:srgbClr val="CC0000"/>
                </a:solidFill>
                <a:effectLst>
                  <a:outerShdw blurRad="38100" dist="38100" dir="2700000" algn="tl">
                    <a:srgbClr val="000000">
                      <a:alpha val="43137"/>
                    </a:srgbClr>
                  </a:outerShdw>
                </a:effectLst>
                <a:ea typeface="黑体" charset="0"/>
                <a:cs typeface="黑体" charset="0"/>
              </a:rPr>
              <a:t>顺序图</a:t>
            </a:r>
            <a:r>
              <a:rPr kumimoji="1" lang="en-US" altLang="zh-CN" sz="2400" b="1" dirty="0">
                <a:solidFill>
                  <a:schemeClr val="bg2"/>
                </a:solidFill>
                <a:effectLst>
                  <a:outerShdw blurRad="38100" dist="38100" dir="2700000" algn="tl">
                    <a:srgbClr val="000000">
                      <a:alpha val="43137"/>
                    </a:srgbClr>
                  </a:outerShdw>
                </a:effectLst>
                <a:ea typeface="宋体" charset="0"/>
                <a:cs typeface="宋体" charset="0"/>
              </a:rPr>
              <a:t>/</a:t>
            </a:r>
            <a:r>
              <a:rPr kumimoji="1" lang="zh-CN" altLang="en-US" sz="2400" b="1" dirty="0">
                <a:solidFill>
                  <a:srgbClr val="CC0000"/>
                </a:solidFill>
                <a:effectLst>
                  <a:outerShdw blurRad="38100" dist="38100" dir="2700000" algn="tl">
                    <a:srgbClr val="000000">
                      <a:alpha val="43137"/>
                    </a:srgbClr>
                  </a:outerShdw>
                </a:effectLst>
                <a:ea typeface="黑体" charset="0"/>
                <a:cs typeface="黑体" charset="0"/>
              </a:rPr>
              <a:t>协作图</a:t>
            </a:r>
            <a:r>
              <a:rPr kumimoji="1" lang="zh-CN" altLang="en-US" sz="2400" b="1" dirty="0">
                <a:solidFill>
                  <a:srgbClr val="002060"/>
                </a:solidFill>
                <a:effectLst>
                  <a:outerShdw blurRad="38100" dist="38100" dir="2700000" algn="tl">
                    <a:srgbClr val="000000">
                      <a:alpha val="43137"/>
                    </a:srgbClr>
                  </a:outerShdw>
                </a:effectLst>
                <a:ea typeface="黑体" charset="0"/>
                <a:cs typeface="黑体" charset="0"/>
              </a:rPr>
              <a:t>）</a:t>
            </a:r>
            <a:r>
              <a:rPr kumimoji="1" lang="en-US" altLang="zh-CN" sz="2400" b="1" dirty="0">
                <a:solidFill>
                  <a:srgbClr val="002060"/>
                </a:solidFill>
                <a:effectLst>
                  <a:outerShdw blurRad="38100" dist="38100" dir="2700000" algn="tl">
                    <a:srgbClr val="000000">
                      <a:alpha val="43137"/>
                    </a:srgbClr>
                  </a:outerShdw>
                </a:effectLst>
                <a:ea typeface="黑体" charset="0"/>
                <a:cs typeface="黑体" charset="0"/>
              </a:rPr>
              <a:t>+</a:t>
            </a:r>
            <a:r>
              <a:rPr kumimoji="1" lang="en-US" altLang="zh-CN" sz="2400" b="1" dirty="0">
                <a:solidFill>
                  <a:schemeClr val="bg2"/>
                </a:solidFill>
                <a:effectLst>
                  <a:outerShdw blurRad="38100" dist="38100" dir="2700000" algn="tl">
                    <a:srgbClr val="000000">
                      <a:alpha val="43137"/>
                    </a:srgbClr>
                  </a:outerShdw>
                </a:effectLst>
                <a:ea typeface="黑体" charset="0"/>
                <a:cs typeface="黑体" charset="0"/>
              </a:rPr>
              <a:t> </a:t>
            </a:r>
            <a:r>
              <a:rPr kumimoji="1" lang="zh-CN" altLang="en-US" sz="2400" b="1" dirty="0">
                <a:solidFill>
                  <a:srgbClr val="CC0000"/>
                </a:solidFill>
                <a:effectLst>
                  <a:outerShdw blurRad="38100" dist="38100" dir="2700000" algn="tl">
                    <a:srgbClr val="000000">
                      <a:alpha val="43137"/>
                    </a:srgbClr>
                  </a:outerShdw>
                </a:effectLst>
                <a:ea typeface="黑体" charset="0"/>
                <a:cs typeface="黑体" charset="0"/>
              </a:rPr>
              <a:t>状态图</a:t>
            </a:r>
            <a:endParaRPr kumimoji="1" lang="en-US" altLang="zh-CN" sz="2400" b="1" dirty="0">
              <a:solidFill>
                <a:srgbClr val="CC0000"/>
              </a:solidFill>
              <a:effectLst>
                <a:outerShdw blurRad="38100" dist="38100" dir="2700000" algn="tl">
                  <a:srgbClr val="000000">
                    <a:alpha val="43137"/>
                  </a:srgbClr>
                </a:outerShdw>
              </a:effectLst>
              <a:ea typeface="黑体" charset="0"/>
              <a:cs typeface="黑体" charset="0"/>
            </a:endParaRPr>
          </a:p>
          <a:p>
            <a:pPr algn="l">
              <a:lnSpc>
                <a:spcPct val="170000"/>
              </a:lnSpc>
              <a:buClr>
                <a:srgbClr val="CC0000"/>
              </a:buClr>
              <a:buSzPct val="80000"/>
              <a:buFont typeface="Wingdings" charset="0"/>
              <a:buChar char="u"/>
            </a:pPr>
            <a:endParaRPr kumimoji="1" lang="en-US" altLang="zh-CN" sz="2400" b="1" dirty="0">
              <a:solidFill>
                <a:srgbClr val="FF0000"/>
              </a:solidFill>
              <a:effectLst>
                <a:outerShdw blurRad="38100" dist="38100" dir="2700000" algn="tl">
                  <a:srgbClr val="000000">
                    <a:alpha val="43137"/>
                  </a:srgbClr>
                </a:outerShdw>
              </a:effectLst>
              <a:ea typeface="黑体" charset="0"/>
              <a:cs typeface="黑体" charset="0"/>
            </a:endParaRPr>
          </a:p>
        </p:txBody>
      </p:sp>
      <p:sp>
        <p:nvSpPr>
          <p:cNvPr id="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二、对象建模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5" name="Text Box 3"/>
          <p:cNvSpPr txBox="1">
            <a:spLocks noChangeArrowheads="1"/>
          </p:cNvSpPr>
          <p:nvPr/>
        </p:nvSpPr>
        <p:spPr bwMode="auto">
          <a:xfrm>
            <a:off x="2517540" y="828001"/>
            <a:ext cx="4968552"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a:t>
            </a:r>
            <a:r>
              <a:rPr lang="en-US" altLang="zh-CN" dirty="0" smtClean="0"/>
              <a:t>1</a:t>
            </a:r>
            <a:r>
              <a:rPr lang="zh-CN" altLang="en-US" dirty="0" smtClean="0"/>
              <a:t>、概述</a:t>
            </a:r>
            <a:endParaRPr lang="en-US" altLang="zh-CN" dirty="0" smtClean="0"/>
          </a:p>
        </p:txBody>
      </p:sp>
      <p:graphicFrame>
        <p:nvGraphicFramePr>
          <p:cNvPr id="2" name="对象 1"/>
          <p:cNvGraphicFramePr>
            <a:graphicFrameLocks noChangeAspect="1"/>
          </p:cNvGraphicFramePr>
          <p:nvPr>
            <p:extLst>
              <p:ext uri="{D42A27DB-BD31-4B8C-83A1-F6EECF244321}">
                <p14:modId xmlns:p14="http://schemas.microsoft.com/office/powerpoint/2010/main" val="3025706106"/>
              </p:ext>
            </p:extLst>
          </p:nvPr>
        </p:nvGraphicFramePr>
        <p:xfrm>
          <a:off x="6019800" y="3682132"/>
          <a:ext cx="2025650" cy="2843212"/>
        </p:xfrm>
        <a:graphic>
          <a:graphicData uri="http://schemas.openxmlformats.org/presentationml/2006/ole">
            <mc:AlternateContent xmlns:mc="http://schemas.openxmlformats.org/markup-compatibility/2006">
              <mc:Choice xmlns:v="urn:schemas-microsoft-com:vml" Requires="v">
                <p:oleObj spid="_x0000_s3089" name="剪辑" r:id="rId3" imgW="2673229" imgH="3753016" progId="">
                  <p:embed/>
                </p:oleObj>
              </mc:Choice>
              <mc:Fallback>
                <p:oleObj name="剪辑" r:id="rId3" imgW="2673229" imgH="3753016"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3682132"/>
                        <a:ext cx="2025650" cy="284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8820647"/>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4484"/>
                                        </p:tgtEl>
                                        <p:attrNameLst>
                                          <p:attrName>style.visibility</p:attrName>
                                        </p:attrNameLst>
                                      </p:cBhvr>
                                      <p:to>
                                        <p:strVal val="visible"/>
                                      </p:to>
                                    </p:set>
                                    <p:animEffect transition="in" filter="wipe(left)">
                                      <p:cBhvr>
                                        <p:cTn id="7" dur="500"/>
                                        <p:tgtEl>
                                          <p:spTgt spid="104448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44484">
                                            <p:txEl>
                                              <p:pRg st="1" end="1"/>
                                            </p:txEl>
                                          </p:spTgt>
                                        </p:tgtEl>
                                        <p:attrNameLst>
                                          <p:attrName>style.visibility</p:attrName>
                                        </p:attrNameLst>
                                      </p:cBhvr>
                                      <p:to>
                                        <p:strVal val="visible"/>
                                      </p:to>
                                    </p:set>
                                  </p:childTnLst>
                                </p:cTn>
                              </p:par>
                            </p:childTnLst>
                          </p:cTn>
                        </p:par>
                        <p:par>
                          <p:cTn id="16" fill="hold">
                            <p:stCondLst>
                              <p:cond delay="0"/>
                            </p:stCondLst>
                            <p:childTnLst>
                              <p:par>
                                <p:cTn id="17" presetID="16" presetClass="exit" presetSubtype="21" fill="hold" nodeType="afterEffect">
                                  <p:stCondLst>
                                    <p:cond delay="0"/>
                                  </p:stCondLst>
                                  <p:childTnLst>
                                    <p:animEffect transition="out" filter="barn(inVertical)">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48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004" name="Group 36"/>
          <p:cNvGrpSpPr>
            <a:grpSpLocks/>
          </p:cNvGrpSpPr>
          <p:nvPr/>
        </p:nvGrpSpPr>
        <p:grpSpPr bwMode="auto">
          <a:xfrm>
            <a:off x="3204443" y="3523903"/>
            <a:ext cx="1296988" cy="1008062"/>
            <a:chOff x="1338" y="1842"/>
            <a:chExt cx="817" cy="635"/>
          </a:xfrm>
        </p:grpSpPr>
        <p:sp>
          <p:nvSpPr>
            <p:cNvPr id="83996" name="Oval 28"/>
            <p:cNvSpPr>
              <a:spLocks noChangeArrowheads="1"/>
            </p:cNvSpPr>
            <p:nvPr/>
          </p:nvSpPr>
          <p:spPr bwMode="auto">
            <a:xfrm>
              <a:off x="1403" y="1842"/>
              <a:ext cx="680" cy="635"/>
            </a:xfrm>
            <a:prstGeom prst="ellipse">
              <a:avLst/>
            </a:prstGeom>
            <a:solidFill>
              <a:schemeClr val="hlink">
                <a:alpha val="78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3997" name="Text Box 29"/>
            <p:cNvSpPr txBox="1">
              <a:spLocks noChangeArrowheads="1"/>
            </p:cNvSpPr>
            <p:nvPr/>
          </p:nvSpPr>
          <p:spPr bwMode="auto">
            <a:xfrm>
              <a:off x="1338" y="2009"/>
              <a:ext cx="81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dirty="0">
                  <a:effectLst>
                    <a:outerShdw blurRad="38100" dist="38100" dir="2700000" algn="tl">
                      <a:srgbClr val="000000">
                        <a:alpha val="43137"/>
                      </a:srgbClr>
                    </a:outerShdw>
                  </a:effectLst>
                  <a:latin typeface="黑体" pitchFamily="49" charset="-122"/>
                  <a:ea typeface="黑体" pitchFamily="49" charset="-122"/>
                </a:rPr>
                <a:t>自行开发系统</a:t>
              </a:r>
            </a:p>
          </p:txBody>
        </p:sp>
      </p:grpSp>
      <p:grpSp>
        <p:nvGrpSpPr>
          <p:cNvPr id="84013" name="Group 45"/>
          <p:cNvGrpSpPr>
            <a:grpSpLocks/>
          </p:cNvGrpSpPr>
          <p:nvPr/>
        </p:nvGrpSpPr>
        <p:grpSpPr bwMode="auto">
          <a:xfrm>
            <a:off x="1475656" y="2155478"/>
            <a:ext cx="6913562" cy="3433762"/>
            <a:chOff x="249" y="1207"/>
            <a:chExt cx="4355" cy="2163"/>
          </a:xfrm>
        </p:grpSpPr>
        <p:sp>
          <p:nvSpPr>
            <p:cNvPr id="83986" name="Line 18"/>
            <p:cNvSpPr>
              <a:spLocks noChangeShapeType="1"/>
            </p:cNvSpPr>
            <p:nvPr/>
          </p:nvSpPr>
          <p:spPr bwMode="auto">
            <a:xfrm>
              <a:off x="1020" y="1207"/>
              <a:ext cx="0" cy="190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3987" name="Line 19"/>
            <p:cNvSpPr>
              <a:spLocks noChangeShapeType="1"/>
            </p:cNvSpPr>
            <p:nvPr/>
          </p:nvSpPr>
          <p:spPr bwMode="auto">
            <a:xfrm>
              <a:off x="1020" y="3113"/>
              <a:ext cx="349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3988" name="Text Box 20"/>
            <p:cNvSpPr txBox="1">
              <a:spLocks noChangeArrowheads="1"/>
            </p:cNvSpPr>
            <p:nvPr/>
          </p:nvSpPr>
          <p:spPr bwMode="auto">
            <a:xfrm>
              <a:off x="249" y="1313"/>
              <a:ext cx="68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购买选项</a:t>
              </a:r>
            </a:p>
          </p:txBody>
        </p:sp>
        <p:sp>
          <p:nvSpPr>
            <p:cNvPr id="83989" name="Text Box 21"/>
            <p:cNvSpPr txBox="1">
              <a:spLocks noChangeArrowheads="1"/>
            </p:cNvSpPr>
            <p:nvPr/>
          </p:nvSpPr>
          <p:spPr bwMode="auto">
            <a:xfrm>
              <a:off x="295" y="2886"/>
              <a:ext cx="68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建立选项</a:t>
              </a:r>
            </a:p>
          </p:txBody>
        </p:sp>
        <p:sp>
          <p:nvSpPr>
            <p:cNvPr id="83990" name="Text Box 22"/>
            <p:cNvSpPr txBox="1">
              <a:spLocks noChangeArrowheads="1"/>
            </p:cNvSpPr>
            <p:nvPr/>
          </p:nvSpPr>
          <p:spPr bwMode="auto">
            <a:xfrm>
              <a:off x="975" y="3158"/>
              <a:ext cx="68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软件</a:t>
              </a:r>
            </a:p>
          </p:txBody>
        </p:sp>
        <p:sp>
          <p:nvSpPr>
            <p:cNvPr id="83991" name="Text Box 23"/>
            <p:cNvSpPr txBox="1">
              <a:spLocks noChangeArrowheads="1"/>
            </p:cNvSpPr>
            <p:nvPr/>
          </p:nvSpPr>
          <p:spPr bwMode="auto">
            <a:xfrm>
              <a:off x="3923" y="3158"/>
              <a:ext cx="68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开发服务</a:t>
              </a:r>
            </a:p>
          </p:txBody>
        </p:sp>
      </p:grpSp>
      <p:grpSp>
        <p:nvGrpSpPr>
          <p:cNvPr id="84005" name="Group 37"/>
          <p:cNvGrpSpPr>
            <a:grpSpLocks/>
          </p:cNvGrpSpPr>
          <p:nvPr/>
        </p:nvGrpSpPr>
        <p:grpSpPr bwMode="auto">
          <a:xfrm>
            <a:off x="3534643" y="2733330"/>
            <a:ext cx="1150938" cy="1008063"/>
            <a:chOff x="1546" y="1344"/>
            <a:chExt cx="725" cy="635"/>
          </a:xfrm>
        </p:grpSpPr>
        <p:sp>
          <p:nvSpPr>
            <p:cNvPr id="83992" name="Oval 24"/>
            <p:cNvSpPr>
              <a:spLocks noChangeArrowheads="1"/>
            </p:cNvSpPr>
            <p:nvPr/>
          </p:nvSpPr>
          <p:spPr bwMode="auto">
            <a:xfrm>
              <a:off x="1565" y="1344"/>
              <a:ext cx="680" cy="635"/>
            </a:xfrm>
            <a:prstGeom prst="ellipse">
              <a:avLst/>
            </a:prstGeom>
            <a:solidFill>
              <a:schemeClr val="accent1">
                <a:alpha val="78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3993" name="Text Box 25"/>
            <p:cNvSpPr txBox="1">
              <a:spLocks noChangeArrowheads="1"/>
            </p:cNvSpPr>
            <p:nvPr/>
          </p:nvSpPr>
          <p:spPr bwMode="auto">
            <a:xfrm>
              <a:off x="1546" y="1516"/>
              <a:ext cx="725"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dirty="0">
                  <a:effectLst>
                    <a:outerShdw blurRad="38100" dist="38100" dir="2700000" algn="tl">
                      <a:srgbClr val="000000">
                        <a:alpha val="43137"/>
                      </a:srgbClr>
                    </a:outerShdw>
                  </a:effectLst>
                  <a:latin typeface="黑体" pitchFamily="49" charset="-122"/>
                  <a:ea typeface="黑体" pitchFamily="49" charset="-122"/>
                </a:rPr>
                <a:t>打包的成套服务</a:t>
              </a:r>
            </a:p>
          </p:txBody>
        </p:sp>
      </p:grpSp>
      <p:grpSp>
        <p:nvGrpSpPr>
          <p:cNvPr id="84012" name="Group 44"/>
          <p:cNvGrpSpPr>
            <a:grpSpLocks/>
          </p:cNvGrpSpPr>
          <p:nvPr/>
        </p:nvGrpSpPr>
        <p:grpSpPr bwMode="auto">
          <a:xfrm>
            <a:off x="3785468" y="3892208"/>
            <a:ext cx="3671888" cy="863601"/>
            <a:chOff x="1704" y="2301"/>
            <a:chExt cx="2313" cy="544"/>
          </a:xfrm>
        </p:grpSpPr>
        <p:sp>
          <p:nvSpPr>
            <p:cNvPr id="84009" name="Oval 41"/>
            <p:cNvSpPr>
              <a:spLocks noChangeArrowheads="1"/>
            </p:cNvSpPr>
            <p:nvPr/>
          </p:nvSpPr>
          <p:spPr bwMode="auto">
            <a:xfrm rot="21140522">
              <a:off x="1704" y="2301"/>
              <a:ext cx="2313" cy="544"/>
            </a:xfrm>
            <a:prstGeom prst="ellipse">
              <a:avLst/>
            </a:prstGeom>
            <a:solidFill>
              <a:srgbClr val="FF6600">
                <a:alpha val="64999"/>
              </a:srgb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4010" name="Text Box 42"/>
            <p:cNvSpPr txBox="1">
              <a:spLocks noChangeArrowheads="1"/>
            </p:cNvSpPr>
            <p:nvPr/>
          </p:nvSpPr>
          <p:spPr bwMode="auto">
            <a:xfrm rot="-459478">
              <a:off x="2364" y="2461"/>
              <a:ext cx="1038" cy="212"/>
            </a:xfrm>
            <a:prstGeom prst="rect">
              <a:avLst/>
            </a:prstGeom>
            <a:noFill/>
            <a:ln>
              <a:noFill/>
            </a:ln>
            <a:effectLst/>
            <a:extLst>
              <a:ext uri="{909E8E84-426E-40DD-AFC4-6F175D3DCCD1}">
                <a14:hiddenFill xmlns:a14="http://schemas.microsoft.com/office/drawing/2010/main">
                  <a:solidFill>
                    <a:srgbClr val="FF6600">
                      <a:alpha val="64999"/>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dirty="0">
                  <a:effectLst>
                    <a:outerShdw blurRad="38100" dist="38100" dir="2700000" algn="tl">
                      <a:srgbClr val="000000">
                        <a:alpha val="43137"/>
                      </a:srgbClr>
                    </a:outerShdw>
                  </a:effectLst>
                  <a:latin typeface="+mn-ea"/>
                  <a:ea typeface="+mn-ea"/>
                </a:rPr>
                <a:t>客户建立系统</a:t>
              </a:r>
            </a:p>
          </p:txBody>
        </p:sp>
      </p:grpSp>
      <p:grpSp>
        <p:nvGrpSpPr>
          <p:cNvPr id="84008" name="Group 40"/>
          <p:cNvGrpSpPr>
            <a:grpSpLocks/>
          </p:cNvGrpSpPr>
          <p:nvPr/>
        </p:nvGrpSpPr>
        <p:grpSpPr bwMode="auto">
          <a:xfrm>
            <a:off x="3707682" y="2444403"/>
            <a:ext cx="4105276" cy="1008062"/>
            <a:chOff x="1655" y="1389"/>
            <a:chExt cx="2586" cy="635"/>
          </a:xfrm>
        </p:grpSpPr>
        <p:sp>
          <p:nvSpPr>
            <p:cNvPr id="84006" name="Oval 38"/>
            <p:cNvSpPr>
              <a:spLocks noChangeArrowheads="1"/>
            </p:cNvSpPr>
            <p:nvPr/>
          </p:nvSpPr>
          <p:spPr bwMode="auto">
            <a:xfrm rot="777365">
              <a:off x="1655" y="1389"/>
              <a:ext cx="2586" cy="635"/>
            </a:xfrm>
            <a:prstGeom prst="ellipse">
              <a:avLst/>
            </a:prstGeom>
            <a:solidFill>
              <a:srgbClr val="C0C0C0">
                <a:alpha val="75000"/>
              </a:srgb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4007" name="Text Box 39"/>
            <p:cNvSpPr txBox="1">
              <a:spLocks noChangeArrowheads="1"/>
            </p:cNvSpPr>
            <p:nvPr/>
          </p:nvSpPr>
          <p:spPr bwMode="auto">
            <a:xfrm rot="612473">
              <a:off x="2470" y="1619"/>
              <a:ext cx="1095"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600" b="1" dirty="0">
                  <a:effectLst>
                    <a:outerShdw blurRad="38100" dist="38100" dir="2700000" algn="tl">
                      <a:srgbClr val="000000">
                        <a:alpha val="43137"/>
                      </a:srgbClr>
                    </a:outerShdw>
                  </a:effectLst>
                  <a:latin typeface="黑体" pitchFamily="49" charset="-122"/>
                  <a:ea typeface="黑体" pitchFamily="49" charset="-122"/>
                </a:rPr>
                <a:t>设施管理方案</a:t>
              </a:r>
            </a:p>
          </p:txBody>
        </p:sp>
      </p:grpSp>
      <p:grpSp>
        <p:nvGrpSpPr>
          <p:cNvPr id="84003" name="Group 35"/>
          <p:cNvGrpSpPr>
            <a:grpSpLocks/>
          </p:cNvGrpSpPr>
          <p:nvPr/>
        </p:nvGrpSpPr>
        <p:grpSpPr bwMode="auto">
          <a:xfrm>
            <a:off x="4356968" y="3092103"/>
            <a:ext cx="1296988" cy="1008062"/>
            <a:chOff x="2064" y="1570"/>
            <a:chExt cx="817" cy="635"/>
          </a:xfrm>
        </p:grpSpPr>
        <p:sp>
          <p:nvSpPr>
            <p:cNvPr id="84000" name="Oval 32"/>
            <p:cNvSpPr>
              <a:spLocks noChangeArrowheads="1"/>
            </p:cNvSpPr>
            <p:nvPr/>
          </p:nvSpPr>
          <p:spPr bwMode="auto">
            <a:xfrm>
              <a:off x="2129" y="1570"/>
              <a:ext cx="680" cy="635"/>
            </a:xfrm>
            <a:prstGeom prst="ellipse">
              <a:avLst/>
            </a:prstGeom>
            <a:solidFill>
              <a:srgbClr val="FFFF99">
                <a:alpha val="69000"/>
              </a:srgb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4001" name="Text Box 33"/>
            <p:cNvSpPr txBox="1">
              <a:spLocks noChangeArrowheads="1"/>
            </p:cNvSpPr>
            <p:nvPr/>
          </p:nvSpPr>
          <p:spPr bwMode="auto">
            <a:xfrm>
              <a:off x="2064" y="1751"/>
              <a:ext cx="817" cy="368"/>
            </a:xfrm>
            <a:prstGeom prst="rect">
              <a:avLst/>
            </a:prstGeom>
            <a:noFill/>
            <a:ln>
              <a:noFill/>
            </a:ln>
            <a:effectLst/>
            <a:extLst>
              <a:ext uri="{909E8E84-426E-40DD-AFC4-6F175D3DCCD1}">
                <a14:hiddenFill xmlns:a14="http://schemas.microsoft.com/office/drawing/2010/main">
                  <a:solidFill>
                    <a:srgbClr val="99FF99">
                      <a:alpha val="69000"/>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dirty="0">
                  <a:effectLst>
                    <a:outerShdw blurRad="38100" dist="38100" dir="2700000" algn="tl">
                      <a:srgbClr val="000000">
                        <a:alpha val="43137"/>
                      </a:srgbClr>
                    </a:outerShdw>
                  </a:effectLst>
                  <a:latin typeface="黑体" pitchFamily="49" charset="-122"/>
                  <a:ea typeface="黑体" pitchFamily="49" charset="-122"/>
                </a:rPr>
                <a:t>企业资源计划系统</a:t>
              </a:r>
            </a:p>
          </p:txBody>
        </p:sp>
      </p:grpSp>
      <p:sp>
        <p:nvSpPr>
          <p:cNvPr id="30"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3</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、备选方案</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31" name="Text Box 3"/>
          <p:cNvSpPr txBox="1">
            <a:spLocks noChangeArrowheads="1"/>
          </p:cNvSpPr>
          <p:nvPr/>
        </p:nvSpPr>
        <p:spPr bwMode="auto">
          <a:xfrm>
            <a:off x="2483768" y="908491"/>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）概述</a:t>
            </a:r>
            <a:endParaRPr kumimoji="1" lang="zh-CN" altLang="en-US" sz="2800" b="1" dirty="0">
              <a:solidFill>
                <a:srgbClr val="002060"/>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7639075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40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400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400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400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9" fill="hold" nodeType="clickEffect">
                                  <p:stCondLst>
                                    <p:cond delay="0"/>
                                  </p:stCondLst>
                                  <p:childTnLst>
                                    <p:set>
                                      <p:cBhvr>
                                        <p:cTn id="22" dur="1" fill="hold">
                                          <p:stCondLst>
                                            <p:cond delay="0"/>
                                          </p:stCondLst>
                                        </p:cTn>
                                        <p:tgtEl>
                                          <p:spTgt spid="84005"/>
                                        </p:tgtEl>
                                        <p:attrNameLst>
                                          <p:attrName>style.visibility</p:attrName>
                                        </p:attrNameLst>
                                      </p:cBhvr>
                                      <p:to>
                                        <p:strVal val="visible"/>
                                      </p:to>
                                    </p:set>
                                    <p:anim calcmode="lin" valueType="num">
                                      <p:cBhvr additive="base">
                                        <p:cTn id="23" dur="1000" fill="hold"/>
                                        <p:tgtEl>
                                          <p:spTgt spid="84005"/>
                                        </p:tgtEl>
                                        <p:attrNameLst>
                                          <p:attrName>ppt_x</p:attrName>
                                        </p:attrNameLst>
                                      </p:cBhvr>
                                      <p:tavLst>
                                        <p:tav tm="0">
                                          <p:val>
                                            <p:strVal val="0-#ppt_w/2"/>
                                          </p:val>
                                        </p:tav>
                                        <p:tav tm="100000">
                                          <p:val>
                                            <p:strVal val="#ppt_x"/>
                                          </p:val>
                                        </p:tav>
                                      </p:tavLst>
                                    </p:anim>
                                    <p:anim calcmode="lin" valueType="num">
                                      <p:cBhvr additive="base">
                                        <p:cTn id="24" dur="1000" fill="hold"/>
                                        <p:tgtEl>
                                          <p:spTgt spid="84005"/>
                                        </p:tgtEl>
                                        <p:attrNameLst>
                                          <p:attrName>ppt_y</p:attrName>
                                        </p:attrNameLst>
                                      </p:cBhvr>
                                      <p:tavLst>
                                        <p:tav tm="0">
                                          <p:val>
                                            <p:strVal val="0-#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32" fill="hold" nodeType="clickEffect">
                                  <p:stCondLst>
                                    <p:cond delay="0"/>
                                  </p:stCondLst>
                                  <p:childTnLst>
                                    <p:set>
                                      <p:cBhvr>
                                        <p:cTn id="28" dur="1" fill="hold">
                                          <p:stCondLst>
                                            <p:cond delay="0"/>
                                          </p:stCondLst>
                                        </p:cTn>
                                        <p:tgtEl>
                                          <p:spTgt spid="84012"/>
                                        </p:tgtEl>
                                        <p:attrNameLst>
                                          <p:attrName>style.visibility</p:attrName>
                                        </p:attrNameLst>
                                      </p:cBhvr>
                                      <p:to>
                                        <p:strVal val="visible"/>
                                      </p:to>
                                    </p:set>
                                    <p:animEffect transition="in" filter="box(out)">
                                      <p:cBhvr>
                                        <p:cTn id="29" dur="1000"/>
                                        <p:tgtEl>
                                          <p:spTgt spid="84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765" name="Group 53"/>
          <p:cNvGrpSpPr>
            <a:grpSpLocks/>
          </p:cNvGrpSpPr>
          <p:nvPr/>
        </p:nvGrpSpPr>
        <p:grpSpPr bwMode="auto">
          <a:xfrm>
            <a:off x="1476375" y="2493565"/>
            <a:ext cx="5759449" cy="2087563"/>
            <a:chOff x="295" y="1344"/>
            <a:chExt cx="3628" cy="1315"/>
          </a:xfrm>
        </p:grpSpPr>
        <p:grpSp>
          <p:nvGrpSpPr>
            <p:cNvPr id="115749" name="Group 37"/>
            <p:cNvGrpSpPr>
              <a:grpSpLocks/>
            </p:cNvGrpSpPr>
            <p:nvPr/>
          </p:nvGrpSpPr>
          <p:grpSpPr bwMode="auto">
            <a:xfrm>
              <a:off x="2372" y="1344"/>
              <a:ext cx="1007" cy="1315"/>
              <a:chOff x="2463" y="1253"/>
              <a:chExt cx="1007" cy="1315"/>
            </a:xfrm>
          </p:grpSpPr>
          <p:sp>
            <p:nvSpPr>
              <p:cNvPr id="115742" name="Oval 30"/>
              <p:cNvSpPr>
                <a:spLocks noChangeArrowheads="1"/>
              </p:cNvSpPr>
              <p:nvPr/>
            </p:nvSpPr>
            <p:spPr bwMode="auto">
              <a:xfrm>
                <a:off x="2517" y="1253"/>
                <a:ext cx="862" cy="816"/>
              </a:xfrm>
              <a:prstGeom prst="ellipse">
                <a:avLst/>
              </a:prstGeom>
              <a:solidFill>
                <a:srgbClr val="FFCC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5743" name="Text Box 31"/>
              <p:cNvSpPr txBox="1">
                <a:spLocks noChangeArrowheads="1"/>
              </p:cNvSpPr>
              <p:nvPr/>
            </p:nvSpPr>
            <p:spPr bwMode="auto">
              <a:xfrm>
                <a:off x="2472" y="1434"/>
                <a:ext cx="99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dirty="0">
                    <a:effectLst>
                      <a:outerShdw blurRad="38100" dist="38100" dir="2700000" algn="tl">
                        <a:srgbClr val="000000">
                          <a:alpha val="43137"/>
                        </a:srgbClr>
                      </a:outerShdw>
                    </a:effectLst>
                    <a:latin typeface="黑体" pitchFamily="49" charset="-122"/>
                    <a:ea typeface="黑体" pitchFamily="49" charset="-122"/>
                  </a:rPr>
                  <a:t>内部开发系统</a:t>
                </a:r>
              </a:p>
            </p:txBody>
          </p:sp>
          <p:sp>
            <p:nvSpPr>
              <p:cNvPr id="115744" name="Oval 32"/>
              <p:cNvSpPr>
                <a:spLocks noChangeArrowheads="1"/>
              </p:cNvSpPr>
              <p:nvPr/>
            </p:nvSpPr>
            <p:spPr bwMode="auto">
              <a:xfrm>
                <a:off x="2517" y="1752"/>
                <a:ext cx="862" cy="816"/>
              </a:xfrm>
              <a:prstGeom prst="ellipse">
                <a:avLst/>
              </a:prstGeom>
              <a:solidFill>
                <a:schemeClr val="accent1">
                  <a:alpha val="67999"/>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5745" name="Text Box 33"/>
              <p:cNvSpPr txBox="1">
                <a:spLocks noChangeArrowheads="1"/>
              </p:cNvSpPr>
              <p:nvPr/>
            </p:nvSpPr>
            <p:spPr bwMode="auto">
              <a:xfrm>
                <a:off x="2463" y="1814"/>
                <a:ext cx="998"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effectLst>
                      <a:outerShdw blurRad="38100" dist="38100" dir="2700000" algn="tl">
                        <a:srgbClr val="000000">
                          <a:alpha val="43137"/>
                        </a:srgbClr>
                      </a:outerShdw>
                    </a:effectLst>
                    <a:latin typeface="黑体" pitchFamily="49" charset="-122"/>
                    <a:ea typeface="黑体" pitchFamily="49" charset="-122"/>
                  </a:rPr>
                  <a:t>定制的软件</a:t>
                </a:r>
              </a:p>
            </p:txBody>
          </p:sp>
          <p:sp>
            <p:nvSpPr>
              <p:cNvPr id="115748" name="Text Box 36"/>
              <p:cNvSpPr txBox="1">
                <a:spLocks noChangeArrowheads="1"/>
              </p:cNvSpPr>
              <p:nvPr/>
            </p:nvSpPr>
            <p:spPr bwMode="auto">
              <a:xfrm>
                <a:off x="2472" y="2205"/>
                <a:ext cx="998"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effectLst>
                      <a:outerShdw blurRad="38100" dist="38100" dir="2700000" algn="tl">
                        <a:srgbClr val="000000">
                          <a:alpha val="43137"/>
                        </a:srgbClr>
                      </a:outerShdw>
                    </a:effectLst>
                    <a:latin typeface="黑体" pitchFamily="49" charset="-122"/>
                    <a:ea typeface="黑体" pitchFamily="49" charset="-122"/>
                  </a:rPr>
                  <a:t>商业软件包</a:t>
                </a:r>
              </a:p>
            </p:txBody>
          </p:sp>
        </p:grpSp>
        <p:sp>
          <p:nvSpPr>
            <p:cNvPr id="115750" name="AutoShape 38"/>
            <p:cNvSpPr>
              <a:spLocks noChangeArrowheads="1"/>
            </p:cNvSpPr>
            <p:nvPr/>
          </p:nvSpPr>
          <p:spPr bwMode="auto">
            <a:xfrm>
              <a:off x="340" y="1752"/>
              <a:ext cx="544" cy="499"/>
            </a:xfrm>
            <a:prstGeom prst="rightArrow">
              <a:avLst>
                <a:gd name="adj1" fmla="val 50000"/>
                <a:gd name="adj2" fmla="val 27255"/>
              </a:avLst>
            </a:prstGeom>
            <a:solidFill>
              <a:schemeClr va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5751" name="Text Box 39"/>
            <p:cNvSpPr txBox="1">
              <a:spLocks noChangeArrowheads="1"/>
            </p:cNvSpPr>
            <p:nvPr/>
          </p:nvSpPr>
          <p:spPr bwMode="auto">
            <a:xfrm>
              <a:off x="295" y="1888"/>
              <a:ext cx="544"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dirty="0">
                  <a:solidFill>
                    <a:schemeClr val="bg1"/>
                  </a:solidFill>
                  <a:effectLst>
                    <a:outerShdw blurRad="38100" dist="38100" dir="2700000" algn="tl">
                      <a:srgbClr val="000000">
                        <a:alpha val="43137"/>
                      </a:srgbClr>
                    </a:outerShdw>
                  </a:effectLst>
                  <a:latin typeface="黑体" pitchFamily="49" charset="-122"/>
                  <a:ea typeface="黑体" pitchFamily="49" charset="-122"/>
                </a:rPr>
                <a:t>规划</a:t>
              </a:r>
            </a:p>
          </p:txBody>
        </p:sp>
        <p:sp>
          <p:nvSpPr>
            <p:cNvPr id="115754" name="AutoShape 42"/>
            <p:cNvSpPr>
              <a:spLocks noChangeArrowheads="1"/>
            </p:cNvSpPr>
            <p:nvPr/>
          </p:nvSpPr>
          <p:spPr bwMode="auto">
            <a:xfrm>
              <a:off x="930" y="1752"/>
              <a:ext cx="544" cy="499"/>
            </a:xfrm>
            <a:prstGeom prst="rightArrow">
              <a:avLst>
                <a:gd name="adj1" fmla="val 50000"/>
                <a:gd name="adj2" fmla="val 27255"/>
              </a:avLst>
            </a:prstGeom>
            <a:solidFill>
              <a:srgbClr val="3399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5755" name="Text Box 43"/>
            <p:cNvSpPr txBox="1">
              <a:spLocks noChangeArrowheads="1"/>
            </p:cNvSpPr>
            <p:nvPr/>
          </p:nvSpPr>
          <p:spPr bwMode="auto">
            <a:xfrm>
              <a:off x="884" y="1888"/>
              <a:ext cx="544"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dirty="0">
                  <a:solidFill>
                    <a:schemeClr val="bg1"/>
                  </a:solidFill>
                  <a:effectLst>
                    <a:outerShdw blurRad="38100" dist="38100" dir="2700000" algn="tl">
                      <a:srgbClr val="000000">
                        <a:alpha val="43137"/>
                      </a:srgbClr>
                    </a:outerShdw>
                  </a:effectLst>
                  <a:latin typeface="黑体" pitchFamily="49" charset="-122"/>
                  <a:ea typeface="黑体" pitchFamily="49" charset="-122"/>
                </a:rPr>
                <a:t>分析</a:t>
              </a:r>
            </a:p>
          </p:txBody>
        </p:sp>
        <p:grpSp>
          <p:nvGrpSpPr>
            <p:cNvPr id="115764" name="Group 52"/>
            <p:cNvGrpSpPr>
              <a:grpSpLocks/>
            </p:cNvGrpSpPr>
            <p:nvPr/>
          </p:nvGrpSpPr>
          <p:grpSpPr bwMode="auto">
            <a:xfrm>
              <a:off x="3334" y="1752"/>
              <a:ext cx="589" cy="499"/>
              <a:chOff x="3833" y="1706"/>
              <a:chExt cx="589" cy="499"/>
            </a:xfrm>
          </p:grpSpPr>
          <p:sp>
            <p:nvSpPr>
              <p:cNvPr id="115756" name="AutoShape 44"/>
              <p:cNvSpPr>
                <a:spLocks noChangeArrowheads="1"/>
              </p:cNvSpPr>
              <p:nvPr/>
            </p:nvSpPr>
            <p:spPr bwMode="auto">
              <a:xfrm>
                <a:off x="3878" y="1706"/>
                <a:ext cx="544" cy="499"/>
              </a:xfrm>
              <a:prstGeom prst="rightArrow">
                <a:avLst>
                  <a:gd name="adj1" fmla="val 50000"/>
                  <a:gd name="adj2" fmla="val 27255"/>
                </a:avLst>
              </a:prstGeom>
              <a:solidFill>
                <a:srgbClr val="FF00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5757" name="Text Box 45"/>
              <p:cNvSpPr txBox="1">
                <a:spLocks noChangeArrowheads="1"/>
              </p:cNvSpPr>
              <p:nvPr/>
            </p:nvSpPr>
            <p:spPr bwMode="auto">
              <a:xfrm>
                <a:off x="3833" y="1857"/>
                <a:ext cx="544"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dirty="0">
                    <a:solidFill>
                      <a:srgbClr val="FFFF00"/>
                    </a:solidFill>
                    <a:effectLst>
                      <a:outerShdw blurRad="38100" dist="38100" dir="2700000" algn="tl">
                        <a:srgbClr val="000000">
                          <a:alpha val="43137"/>
                        </a:srgbClr>
                      </a:outerShdw>
                    </a:effectLst>
                    <a:latin typeface="黑体" pitchFamily="49" charset="-122"/>
                    <a:ea typeface="黑体" pitchFamily="49" charset="-122"/>
                  </a:rPr>
                  <a:t>实现</a:t>
                </a:r>
              </a:p>
            </p:txBody>
          </p:sp>
        </p:grpSp>
        <p:grpSp>
          <p:nvGrpSpPr>
            <p:cNvPr id="115763" name="Group 51"/>
            <p:cNvGrpSpPr>
              <a:grpSpLocks/>
            </p:cNvGrpSpPr>
            <p:nvPr/>
          </p:nvGrpSpPr>
          <p:grpSpPr bwMode="auto">
            <a:xfrm rot="-923189">
              <a:off x="1456" y="1525"/>
              <a:ext cx="816" cy="499"/>
              <a:chOff x="1565" y="1344"/>
              <a:chExt cx="816" cy="499"/>
            </a:xfrm>
          </p:grpSpPr>
          <p:sp>
            <p:nvSpPr>
              <p:cNvPr id="115758" name="AutoShape 46"/>
              <p:cNvSpPr>
                <a:spLocks noChangeArrowheads="1"/>
              </p:cNvSpPr>
              <p:nvPr/>
            </p:nvSpPr>
            <p:spPr bwMode="auto">
              <a:xfrm>
                <a:off x="1610" y="1344"/>
                <a:ext cx="771" cy="499"/>
              </a:xfrm>
              <a:prstGeom prst="rightArrow">
                <a:avLst>
                  <a:gd name="adj1" fmla="val 50000"/>
                  <a:gd name="adj2" fmla="val 38627"/>
                </a:avLst>
              </a:prstGeom>
              <a:solidFill>
                <a:srgbClr val="0066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5759" name="Text Box 47"/>
              <p:cNvSpPr txBox="1">
                <a:spLocks noChangeArrowheads="1"/>
              </p:cNvSpPr>
              <p:nvPr/>
            </p:nvSpPr>
            <p:spPr bwMode="auto">
              <a:xfrm>
                <a:off x="1565" y="1480"/>
                <a:ext cx="81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dirty="0">
                    <a:solidFill>
                      <a:schemeClr val="bg1"/>
                    </a:solidFill>
                    <a:effectLst>
                      <a:outerShdw blurRad="38100" dist="38100" dir="2700000" algn="tl">
                        <a:srgbClr val="000000">
                          <a:alpha val="43137"/>
                        </a:srgbClr>
                      </a:outerShdw>
                    </a:effectLst>
                    <a:latin typeface="黑体" pitchFamily="49" charset="-122"/>
                    <a:ea typeface="黑体" pitchFamily="49" charset="-122"/>
                  </a:rPr>
                  <a:t>创建、建立</a:t>
                </a:r>
              </a:p>
            </p:txBody>
          </p:sp>
        </p:grpSp>
        <p:grpSp>
          <p:nvGrpSpPr>
            <p:cNvPr id="115762" name="Group 50"/>
            <p:cNvGrpSpPr>
              <a:grpSpLocks/>
            </p:cNvGrpSpPr>
            <p:nvPr/>
          </p:nvGrpSpPr>
          <p:grpSpPr bwMode="auto">
            <a:xfrm rot="547235">
              <a:off x="1520" y="1975"/>
              <a:ext cx="770" cy="499"/>
              <a:chOff x="1610" y="2160"/>
              <a:chExt cx="816" cy="499"/>
            </a:xfrm>
          </p:grpSpPr>
          <p:sp>
            <p:nvSpPr>
              <p:cNvPr id="115760" name="AutoShape 48"/>
              <p:cNvSpPr>
                <a:spLocks noChangeArrowheads="1"/>
              </p:cNvSpPr>
              <p:nvPr/>
            </p:nvSpPr>
            <p:spPr bwMode="auto">
              <a:xfrm>
                <a:off x="1610" y="2160"/>
                <a:ext cx="816" cy="499"/>
              </a:xfrm>
              <a:prstGeom prst="rightArrow">
                <a:avLst>
                  <a:gd name="adj1" fmla="val 50000"/>
                  <a:gd name="adj2" fmla="val 40882"/>
                </a:avLst>
              </a:prstGeom>
              <a:solidFill>
                <a:srgbClr val="0066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5761" name="Text Box 49"/>
              <p:cNvSpPr txBox="1">
                <a:spLocks noChangeArrowheads="1"/>
              </p:cNvSpPr>
              <p:nvPr/>
            </p:nvSpPr>
            <p:spPr bwMode="auto">
              <a:xfrm>
                <a:off x="1701" y="2296"/>
                <a:ext cx="544"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dirty="0">
                    <a:solidFill>
                      <a:schemeClr val="bg1"/>
                    </a:solidFill>
                    <a:effectLst>
                      <a:outerShdw blurRad="38100" dist="38100" dir="2700000" algn="tl">
                        <a:srgbClr val="000000">
                          <a:alpha val="43137"/>
                        </a:srgbClr>
                      </a:outerShdw>
                    </a:effectLst>
                    <a:latin typeface="黑体" pitchFamily="49" charset="-122"/>
                    <a:ea typeface="黑体" pitchFamily="49" charset="-122"/>
                  </a:rPr>
                  <a:t>购买</a:t>
                </a:r>
              </a:p>
            </p:txBody>
          </p:sp>
        </p:grpSp>
      </p:grpSp>
      <p:sp>
        <p:nvSpPr>
          <p:cNvPr id="115766" name="Rectangle 54"/>
          <p:cNvSpPr>
            <a:spLocks noChangeArrowheads="1"/>
          </p:cNvSpPr>
          <p:nvPr/>
        </p:nvSpPr>
        <p:spPr bwMode="auto">
          <a:xfrm>
            <a:off x="323850" y="4221163"/>
            <a:ext cx="8569325" cy="230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spcBef>
                <a:spcPct val="20000"/>
              </a:spcBef>
              <a:spcAft>
                <a:spcPct val="30000"/>
              </a:spcAft>
              <a:buFontTx/>
              <a:buChar char="•"/>
            </a:pPr>
            <a:endParaRPr lang="zh-CN" altLang="en-US" sz="2000" dirty="0">
              <a:solidFill>
                <a:srgbClr val="CC3300"/>
              </a:solidFill>
              <a:latin typeface="楷体_GB2312" pitchFamily="49" charset="-122"/>
              <a:ea typeface="楷体_GB2312" pitchFamily="49" charset="-122"/>
            </a:endParaRPr>
          </a:p>
        </p:txBody>
      </p:sp>
      <p:sp>
        <p:nvSpPr>
          <p:cNvPr id="26"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3</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、备选方案</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25" name="Text Box 3"/>
          <p:cNvSpPr txBox="1">
            <a:spLocks noChangeArrowheads="1"/>
          </p:cNvSpPr>
          <p:nvPr/>
        </p:nvSpPr>
        <p:spPr bwMode="auto">
          <a:xfrm>
            <a:off x="2483768" y="908491"/>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2</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）软件自主开发方案</a:t>
            </a:r>
            <a:endParaRPr kumimoji="1" lang="zh-CN" altLang="en-US" sz="2800" b="1" dirty="0">
              <a:solidFill>
                <a:srgbClr val="002060"/>
              </a:solidFill>
              <a:latin typeface="Times New Roman" pitchFamily="18" charset="0"/>
              <a:ea typeface="+mn-ea"/>
              <a:cs typeface="Times New Roman" pitchFamily="18" charset="0"/>
            </a:endParaRPr>
          </a:p>
        </p:txBody>
      </p:sp>
      <p:sp>
        <p:nvSpPr>
          <p:cNvPr id="27" name="灯片编号占位符 1"/>
          <p:cNvSpPr txBox="1">
            <a:spLocks/>
          </p:cNvSpPr>
          <p:nvPr/>
        </p:nvSpPr>
        <p:spPr>
          <a:xfrm>
            <a:off x="7812360" y="6553150"/>
            <a:ext cx="1296144" cy="476250"/>
          </a:xfrm>
          <a:prstGeom prst="rect">
            <a:avLst/>
          </a:prstGeom>
        </p:spPr>
        <p:txBody>
          <a:bodyPr/>
          <a:lstStyle>
            <a:defPPr>
              <a:defRPr lang="zh-CN"/>
            </a:defPPr>
            <a:lvl1pPr algn="ctr" rtl="0" fontAlgn="base">
              <a:spcBef>
                <a:spcPct val="0"/>
              </a:spcBef>
              <a:spcAft>
                <a:spcPct val="0"/>
              </a:spcAft>
              <a:defRPr kern="1200">
                <a:solidFill>
                  <a:schemeClr val="tx1"/>
                </a:solidFill>
                <a:latin typeface="Arial" charset="0"/>
                <a:ea typeface="宋体" pitchFamily="2" charset="-122"/>
                <a:cs typeface="+mn-cs"/>
              </a:defRPr>
            </a:lvl1pPr>
            <a:lvl2pPr marL="457200" algn="ctr" rtl="0" fontAlgn="base">
              <a:spcBef>
                <a:spcPct val="0"/>
              </a:spcBef>
              <a:spcAft>
                <a:spcPct val="0"/>
              </a:spcAft>
              <a:defRPr kern="1200">
                <a:solidFill>
                  <a:schemeClr val="tx1"/>
                </a:solidFill>
                <a:latin typeface="Arial" charset="0"/>
                <a:ea typeface="宋体" pitchFamily="2" charset="-122"/>
                <a:cs typeface="+mn-cs"/>
              </a:defRPr>
            </a:lvl2pPr>
            <a:lvl3pPr marL="914400" algn="ctr" rtl="0" fontAlgn="base">
              <a:spcBef>
                <a:spcPct val="0"/>
              </a:spcBef>
              <a:spcAft>
                <a:spcPct val="0"/>
              </a:spcAft>
              <a:defRPr kern="1200">
                <a:solidFill>
                  <a:schemeClr val="tx1"/>
                </a:solidFill>
                <a:latin typeface="Arial" charset="0"/>
                <a:ea typeface="宋体" pitchFamily="2" charset="-122"/>
                <a:cs typeface="+mn-cs"/>
              </a:defRPr>
            </a:lvl3pPr>
            <a:lvl4pPr marL="1371600" algn="ctr" rtl="0" fontAlgn="base">
              <a:spcBef>
                <a:spcPct val="0"/>
              </a:spcBef>
              <a:spcAft>
                <a:spcPct val="0"/>
              </a:spcAft>
              <a:defRPr kern="1200">
                <a:solidFill>
                  <a:schemeClr val="tx1"/>
                </a:solidFill>
                <a:latin typeface="Arial" charset="0"/>
                <a:ea typeface="宋体" pitchFamily="2" charset="-122"/>
                <a:cs typeface="+mn-cs"/>
              </a:defRPr>
            </a:lvl4pPr>
            <a:lvl5pPr marL="1828800" algn="ctr"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fld id="{E794BB23-6F2A-40DC-8AEF-71516BEBE6A7}" type="slidenum">
              <a:rPr lang="en-US" altLang="zh-CN" sz="1600" smtClean="0"/>
              <a:pPr>
                <a:defRPr/>
              </a:pPr>
              <a:t>101</a:t>
            </a:fld>
            <a:endParaRPr lang="en-US" altLang="zh-CN" sz="1600" dirty="0"/>
          </a:p>
        </p:txBody>
      </p:sp>
    </p:spTree>
    <p:extLst>
      <p:ext uri="{BB962C8B-B14F-4D97-AF65-F5344CB8AC3E}">
        <p14:creationId xmlns:p14="http://schemas.microsoft.com/office/powerpoint/2010/main" val="29155911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5765"/>
                                        </p:tgtEl>
                                        <p:attrNameLst>
                                          <p:attrName>style.visibility</p:attrName>
                                        </p:attrNameLst>
                                      </p:cBhvr>
                                      <p:to>
                                        <p:strVal val="visible"/>
                                      </p:to>
                                    </p:set>
                                    <p:animEffect transition="in" filter="wipe(left)">
                                      <p:cBhvr>
                                        <p:cTn id="7" dur="1000"/>
                                        <p:tgtEl>
                                          <p:spTgt spid="1157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1576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66"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3"/>
          <p:cNvSpPr>
            <a:spLocks noGrp="1" noChangeArrowheads="1"/>
          </p:cNvSpPr>
          <p:nvPr>
            <p:ph type="body" idx="1"/>
          </p:nvPr>
        </p:nvSpPr>
        <p:spPr>
          <a:xfrm>
            <a:off x="323850" y="2204864"/>
            <a:ext cx="8569325" cy="4176886"/>
          </a:xfrm>
          <a:noFill/>
          <a:ln/>
        </p:spPr>
        <p:txBody>
          <a:bodyPr/>
          <a:lstStyle/>
          <a:p>
            <a:r>
              <a:rPr lang="zh-CN" altLang="en-US" sz="2400" u="sng" dirty="0">
                <a:solidFill>
                  <a:srgbClr val="FF0000"/>
                </a:solidFill>
                <a:latin typeface="黑体" pitchFamily="49" charset="-122"/>
                <a:ea typeface="黑体" pitchFamily="49" charset="-122"/>
              </a:rPr>
              <a:t>外包</a:t>
            </a:r>
            <a:r>
              <a:rPr lang="zh-CN" altLang="en-US" sz="2400" dirty="0">
                <a:latin typeface="黑体" pitchFamily="49" charset="-122"/>
                <a:ea typeface="黑体" pitchFamily="49" charset="-122"/>
              </a:rPr>
              <a:t>是根据临时或长期协议，通过支付费用，将系统的开发、维护或运行，也可以是业务流程服务等，转移到其它能够提供需要的服务的企业</a:t>
            </a:r>
          </a:p>
          <a:p>
            <a:r>
              <a:rPr lang="zh-CN" altLang="en-US" u="sng" dirty="0">
                <a:solidFill>
                  <a:srgbClr val="FF0000"/>
                </a:solidFill>
                <a:latin typeface="黑体" pitchFamily="49" charset="-122"/>
                <a:ea typeface="黑体" pitchFamily="49" charset="-122"/>
              </a:rPr>
              <a:t>服务供应</a:t>
            </a:r>
            <a:r>
              <a:rPr lang="zh-CN" altLang="en-US" u="sng" dirty="0" smtClean="0">
                <a:solidFill>
                  <a:srgbClr val="FF0000"/>
                </a:solidFill>
                <a:latin typeface="黑体" pitchFamily="49" charset="-122"/>
                <a:ea typeface="黑体" pitchFamily="49" charset="-122"/>
              </a:rPr>
              <a:t>商：</a:t>
            </a:r>
            <a:r>
              <a:rPr lang="zh-CN" altLang="en-US" sz="2400" dirty="0" smtClean="0">
                <a:latin typeface="黑体" pitchFamily="49" charset="-122"/>
                <a:ea typeface="黑体" pitchFamily="49" charset="-122"/>
              </a:rPr>
              <a:t>提供</a:t>
            </a:r>
            <a:r>
              <a:rPr lang="zh-CN" altLang="en-US" sz="2400" dirty="0">
                <a:latin typeface="黑体" pitchFamily="49" charset="-122"/>
                <a:ea typeface="黑体" pitchFamily="49" charset="-122"/>
              </a:rPr>
              <a:t>软件外包的</a:t>
            </a:r>
            <a:r>
              <a:rPr lang="zh-CN" altLang="en-US" sz="2400" dirty="0" smtClean="0">
                <a:latin typeface="黑体" pitchFamily="49" charset="-122"/>
                <a:ea typeface="黑体" pitchFamily="49" charset="-122"/>
              </a:rPr>
              <a:t>企业，</a:t>
            </a:r>
            <a:endParaRPr lang="en-US" altLang="zh-CN" sz="2400" dirty="0" smtClean="0">
              <a:latin typeface="黑体" pitchFamily="49" charset="-122"/>
              <a:ea typeface="黑体" pitchFamily="49" charset="-122"/>
            </a:endParaRPr>
          </a:p>
          <a:p>
            <a:pPr marL="0" indent="0">
              <a:buNone/>
            </a:pPr>
            <a:r>
              <a:rPr lang="en-US" altLang="zh-CN" sz="2400" dirty="0" smtClean="0">
                <a:latin typeface="黑体" pitchFamily="49" charset="-122"/>
                <a:ea typeface="黑体" pitchFamily="49" charset="-122"/>
              </a:rPr>
              <a:t>	2</a:t>
            </a:r>
            <a:r>
              <a:rPr lang="zh-CN" altLang="en-US" sz="2400" dirty="0" smtClean="0">
                <a:latin typeface="黑体" pitchFamily="49" charset="-122"/>
                <a:ea typeface="黑体" pitchFamily="49" charset="-122"/>
              </a:rPr>
              <a:t>种：</a:t>
            </a:r>
            <a:r>
              <a:rPr lang="zh-CN" altLang="en-US" sz="2400" dirty="0" smtClean="0">
                <a:solidFill>
                  <a:srgbClr val="FF0000"/>
                </a:solidFill>
                <a:latin typeface="黑体" pitchFamily="49" charset="-122"/>
                <a:ea typeface="黑体" pitchFamily="49" charset="-122"/>
              </a:rPr>
              <a:t>应用程序服务、</a:t>
            </a:r>
            <a:r>
              <a:rPr lang="en-US" altLang="zh-CN" sz="2400" dirty="0" smtClean="0">
                <a:solidFill>
                  <a:srgbClr val="FF0000"/>
                </a:solidFill>
                <a:latin typeface="黑体" pitchFamily="49" charset="-122"/>
                <a:ea typeface="黑体" pitchFamily="49" charset="-122"/>
              </a:rPr>
              <a:t>Internet</a:t>
            </a:r>
            <a:r>
              <a:rPr lang="zh-CN" altLang="en-US" sz="2400" dirty="0">
                <a:solidFill>
                  <a:srgbClr val="FF0000"/>
                </a:solidFill>
                <a:latin typeface="黑体" pitchFamily="49" charset="-122"/>
                <a:ea typeface="黑体" pitchFamily="49" charset="-122"/>
              </a:rPr>
              <a:t>业务服务</a:t>
            </a:r>
            <a:r>
              <a:rPr lang="zh-CN" altLang="en-US" sz="2400" dirty="0" smtClean="0">
                <a:solidFill>
                  <a:srgbClr val="FF0000"/>
                </a:solidFill>
                <a:latin typeface="黑体" pitchFamily="49" charset="-122"/>
                <a:ea typeface="黑体" pitchFamily="49" charset="-122"/>
              </a:rPr>
              <a:t>的</a:t>
            </a:r>
            <a:endParaRPr lang="zh-CN" altLang="en-US" sz="2400" dirty="0">
              <a:latin typeface="黑体" pitchFamily="49" charset="-122"/>
              <a:ea typeface="黑体" pitchFamily="49" charset="-122"/>
            </a:endParaRPr>
          </a:p>
        </p:txBody>
      </p:sp>
      <p:sp>
        <p:nvSpPr>
          <p:cNvPr id="6" name="Text Box 3"/>
          <p:cNvSpPr txBox="1">
            <a:spLocks noChangeArrowheads="1"/>
          </p:cNvSpPr>
          <p:nvPr/>
        </p:nvSpPr>
        <p:spPr bwMode="auto">
          <a:xfrm>
            <a:off x="2627784" y="836712"/>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）软件外包</a:t>
            </a:r>
            <a:endParaRPr kumimoji="1" lang="zh-CN" altLang="en-US" sz="2800" b="1" dirty="0">
              <a:solidFill>
                <a:srgbClr val="002060"/>
              </a:solidFill>
              <a:latin typeface="Times New Roman" pitchFamily="18" charset="0"/>
              <a:ea typeface="+mn-ea"/>
              <a:cs typeface="Times New Roman" pitchFamily="18" charset="0"/>
            </a:endParaRPr>
          </a:p>
        </p:txBody>
      </p:sp>
      <p:sp>
        <p:nvSpPr>
          <p:cNvPr id="9"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3</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、备选方案</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Tree>
    <p:extLst>
      <p:ext uri="{BB962C8B-B14F-4D97-AF65-F5344CB8AC3E}">
        <p14:creationId xmlns:p14="http://schemas.microsoft.com/office/powerpoint/2010/main" val="25623275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59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95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p:cNvSpPr>
            <a:spLocks noGrp="1" noChangeArrowheads="1"/>
          </p:cNvSpPr>
          <p:nvPr>
            <p:ph type="body" idx="1"/>
          </p:nvPr>
        </p:nvSpPr>
        <p:spPr>
          <a:xfrm>
            <a:off x="395536" y="1844824"/>
            <a:ext cx="8569325" cy="3888432"/>
          </a:xfrm>
        </p:spPr>
        <p:txBody>
          <a:bodyPr/>
          <a:lstStyle/>
          <a:p>
            <a:pPr marL="0" indent="0" algn="just">
              <a:buNone/>
            </a:pPr>
            <a:r>
              <a:rPr lang="zh-CN" altLang="en-US" sz="2400" dirty="0" smtClean="0">
                <a:solidFill>
                  <a:srgbClr val="FF0000"/>
                </a:solidFill>
                <a:latin typeface="黑体" pitchFamily="49" charset="-122"/>
                <a:ea typeface="黑体" pitchFamily="49" charset="-122"/>
              </a:rPr>
              <a:t>费用</a:t>
            </a:r>
            <a:r>
              <a:rPr lang="en-US" altLang="zh-CN" sz="2400" dirty="0" smtClean="0">
                <a:solidFill>
                  <a:srgbClr val="FF0000"/>
                </a:solidFill>
                <a:latin typeface="黑体" pitchFamily="49" charset="-122"/>
                <a:ea typeface="黑体" pitchFamily="49" charset="-122"/>
              </a:rPr>
              <a:t>:</a:t>
            </a:r>
          </a:p>
          <a:p>
            <a:pPr algn="just"/>
            <a:r>
              <a:rPr lang="zh-CN" altLang="en-US" sz="2400" dirty="0" smtClean="0">
                <a:solidFill>
                  <a:srgbClr val="FF0000"/>
                </a:solidFill>
                <a:latin typeface="黑体" pitchFamily="49" charset="-122"/>
                <a:ea typeface="黑体" pitchFamily="49" charset="-122"/>
              </a:rPr>
              <a:t>固定费用模型：</a:t>
            </a:r>
            <a:r>
              <a:rPr lang="zh-CN" altLang="en-US" sz="2400" dirty="0" smtClean="0">
                <a:latin typeface="黑体" pitchFamily="49" charset="-122"/>
                <a:ea typeface="黑体" pitchFamily="49" charset="-122"/>
              </a:rPr>
              <a:t>根据</a:t>
            </a:r>
            <a:r>
              <a:rPr lang="zh-CN" altLang="en-US" sz="2400" dirty="0">
                <a:latin typeface="黑体" pitchFamily="49" charset="-122"/>
                <a:ea typeface="黑体" pitchFamily="49" charset="-122"/>
              </a:rPr>
              <a:t>具体的服务水平和用户支持而</a:t>
            </a:r>
            <a:r>
              <a:rPr lang="zh-CN" altLang="en-US" sz="2400" dirty="0" smtClean="0">
                <a:latin typeface="黑体" pitchFamily="49" charset="-122"/>
                <a:ea typeface="黑体" pitchFamily="49" charset="-122"/>
              </a:rPr>
              <a:t>定的一种费用模型</a:t>
            </a:r>
          </a:p>
          <a:p>
            <a:pPr algn="just"/>
            <a:r>
              <a:rPr lang="zh-CN" altLang="en-US" sz="2400" dirty="0" smtClean="0">
                <a:solidFill>
                  <a:srgbClr val="FF0000"/>
                </a:solidFill>
                <a:latin typeface="黑体" pitchFamily="49" charset="-122"/>
                <a:ea typeface="黑体" pitchFamily="49" charset="-122"/>
              </a:rPr>
              <a:t>订阅模型：</a:t>
            </a:r>
            <a:r>
              <a:rPr lang="zh-CN" altLang="en-US" sz="2400" dirty="0" smtClean="0">
                <a:latin typeface="黑体" pitchFamily="49" charset="-122"/>
                <a:ea typeface="黑体" pitchFamily="49" charset="-122"/>
              </a:rPr>
              <a:t>根据接入到应用程序的用户数量而定一种可变费用模型</a:t>
            </a:r>
          </a:p>
          <a:p>
            <a:pPr algn="just"/>
            <a:r>
              <a:rPr lang="zh-CN" altLang="en-US" sz="2400" u="sng" dirty="0" smtClean="0">
                <a:solidFill>
                  <a:srgbClr val="FF0000"/>
                </a:solidFill>
                <a:latin typeface="黑体" pitchFamily="49" charset="-122"/>
                <a:ea typeface="黑体" pitchFamily="49" charset="-122"/>
              </a:rPr>
              <a:t>使用</a:t>
            </a:r>
            <a:r>
              <a:rPr lang="zh-CN" altLang="en-US" sz="2400" u="sng" dirty="0">
                <a:solidFill>
                  <a:srgbClr val="FF0000"/>
                </a:solidFill>
                <a:latin typeface="黑体" pitchFamily="49" charset="-122"/>
                <a:ea typeface="黑体" pitchFamily="49" charset="-122"/>
              </a:rPr>
              <a:t>或交易模型</a:t>
            </a:r>
            <a:r>
              <a:rPr lang="zh-CN" altLang="en-US" sz="2400" dirty="0">
                <a:latin typeface="黑体" pitchFamily="49" charset="-122"/>
                <a:ea typeface="黑体" pitchFamily="49" charset="-122"/>
              </a:rPr>
              <a:t>是根据应用程序的交易和操作量而定的可变费用</a:t>
            </a:r>
            <a:r>
              <a:rPr lang="zh-CN" altLang="en-US" sz="2400" dirty="0" smtClean="0">
                <a:latin typeface="黑体" pitchFamily="49" charset="-122"/>
                <a:ea typeface="黑体" pitchFamily="49" charset="-122"/>
              </a:rPr>
              <a:t>模型</a:t>
            </a:r>
            <a:endParaRPr lang="zh-CN" altLang="en-US" sz="2400" dirty="0">
              <a:latin typeface="黑体" pitchFamily="49" charset="-122"/>
              <a:ea typeface="黑体" pitchFamily="49" charset="-122"/>
            </a:endParaRPr>
          </a:p>
        </p:txBody>
      </p:sp>
      <p:sp>
        <p:nvSpPr>
          <p:cNvPr id="5" name="Text Box 3"/>
          <p:cNvSpPr txBox="1">
            <a:spLocks noChangeArrowheads="1"/>
          </p:cNvSpPr>
          <p:nvPr/>
        </p:nvSpPr>
        <p:spPr bwMode="auto">
          <a:xfrm>
            <a:off x="2627784" y="980728"/>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）软件外包</a:t>
            </a:r>
            <a:endParaRPr kumimoji="1" lang="zh-CN" altLang="en-US" sz="2800" b="1" dirty="0">
              <a:solidFill>
                <a:srgbClr val="002060"/>
              </a:solidFill>
              <a:latin typeface="Times New Roman" pitchFamily="18" charset="0"/>
              <a:ea typeface="+mn-ea"/>
              <a:cs typeface="Times New Roman" pitchFamily="18" charset="0"/>
            </a:endParaRPr>
          </a:p>
        </p:txBody>
      </p:sp>
      <p:sp>
        <p:nvSpPr>
          <p:cNvPr id="8"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3</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、备选方案</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Tree>
    <p:extLst>
      <p:ext uri="{BB962C8B-B14F-4D97-AF65-F5344CB8AC3E}">
        <p14:creationId xmlns:p14="http://schemas.microsoft.com/office/powerpoint/2010/main" val="16812561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264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12643">
                                            <p:txEl>
                                              <p:pRg st="1" end="1"/>
                                            </p:txEl>
                                          </p:spTgt>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2643">
                                            <p:txEl>
                                              <p:pRg st="2" end="2"/>
                                            </p:txEl>
                                          </p:spTgt>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264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20" name="Text Box 60"/>
          <p:cNvSpPr txBox="1">
            <a:spLocks noChangeArrowheads="1"/>
          </p:cNvSpPr>
          <p:nvPr/>
        </p:nvSpPr>
        <p:spPr bwMode="auto">
          <a:xfrm>
            <a:off x="394592" y="1777108"/>
            <a:ext cx="8497888" cy="3884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20000"/>
              </a:spcBef>
              <a:spcAft>
                <a:spcPct val="30000"/>
              </a:spcAft>
            </a:pPr>
            <a:r>
              <a:rPr lang="zh-CN" altLang="en-US" sz="2400" b="1" dirty="0" smtClean="0">
                <a:solidFill>
                  <a:srgbClr val="FF0000"/>
                </a:solidFill>
                <a:effectLst>
                  <a:outerShdw blurRad="38100" dist="38100" dir="2700000" algn="tl">
                    <a:srgbClr val="000000">
                      <a:alpha val="43137"/>
                    </a:srgbClr>
                  </a:outerShdw>
                </a:effectLst>
                <a:latin typeface="黑体" pitchFamily="49" charset="-122"/>
                <a:ea typeface="黑体" pitchFamily="49" charset="-122"/>
              </a:rPr>
              <a:t>注意</a:t>
            </a:r>
            <a:r>
              <a:rPr lang="en-US" altLang="zh-CN" sz="2400" b="1" dirty="0" smtClean="0">
                <a:solidFill>
                  <a:srgbClr val="FF0000"/>
                </a:solidFill>
                <a:effectLst>
                  <a:outerShdw blurRad="38100" dist="38100" dir="2700000" algn="tl">
                    <a:srgbClr val="000000">
                      <a:alpha val="43137"/>
                    </a:srgbClr>
                  </a:outerShdw>
                </a:effectLst>
                <a:latin typeface="黑体" pitchFamily="49" charset="-122"/>
                <a:ea typeface="黑体" pitchFamily="49" charset="-122"/>
              </a:rPr>
              <a:t>:</a:t>
            </a:r>
          </a:p>
          <a:p>
            <a:pPr marL="449263" indent="-449263" algn="just" eaLnBrk="0" hangingPunct="0">
              <a:lnSpc>
                <a:spcPct val="120000"/>
              </a:lnSpc>
              <a:spcBef>
                <a:spcPct val="20000"/>
              </a:spcBef>
              <a:buSzPct val="120000"/>
              <a:buBlip>
                <a:blip r:embed="rId3"/>
              </a:buBlip>
            </a:pPr>
            <a:r>
              <a:rPr lang="zh-CN" altLang="en-US" sz="2400" b="1"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rPr>
              <a:t>不同的企业、不同的项目，对软件外包服务有不同的适应症</a:t>
            </a:r>
          </a:p>
          <a:p>
            <a:pPr marL="449263" indent="-449263" algn="just" eaLnBrk="0" hangingPunct="0">
              <a:lnSpc>
                <a:spcPct val="120000"/>
              </a:lnSpc>
              <a:spcBef>
                <a:spcPct val="20000"/>
              </a:spcBef>
              <a:buSzPct val="120000"/>
              <a:buBlip>
                <a:blip r:embed="rId3"/>
              </a:buBlip>
            </a:pPr>
            <a:r>
              <a:rPr lang="zh-CN" altLang="en-US" sz="2400" b="1"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rPr>
              <a:t>任务关键型的系统只有当满足低成本、可靠、业务解决方案满足企业长期发展战略，且涉及风险在可接受范围时，才可以考虑外包</a:t>
            </a:r>
          </a:p>
          <a:p>
            <a:pPr marL="449263" indent="-449263" algn="just" eaLnBrk="0" hangingPunct="0">
              <a:lnSpc>
                <a:spcPct val="120000"/>
              </a:lnSpc>
              <a:spcBef>
                <a:spcPct val="20000"/>
              </a:spcBef>
              <a:buSzPct val="120000"/>
              <a:buBlip>
                <a:blip r:embed="rId3"/>
              </a:buBlip>
            </a:pPr>
            <a:r>
              <a:rPr lang="zh-CN" altLang="en-US" sz="2400" b="1"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rPr>
              <a:t>涉及国外供应商时，更应该考虑控制、安全、文化、</a:t>
            </a:r>
            <a:r>
              <a:rPr lang="zh-CN" altLang="en-US" sz="2400" b="1" dirty="0" smtClean="0">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rPr>
              <a:t>交流等问题</a:t>
            </a:r>
            <a:endParaRPr lang="zh-CN" altLang="en-US" sz="2400" b="1"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endParaRPr>
          </a:p>
        </p:txBody>
      </p:sp>
      <p:sp>
        <p:nvSpPr>
          <p:cNvPr id="5" name="Text Box 3"/>
          <p:cNvSpPr txBox="1">
            <a:spLocks noChangeArrowheads="1"/>
          </p:cNvSpPr>
          <p:nvPr/>
        </p:nvSpPr>
        <p:spPr bwMode="auto">
          <a:xfrm>
            <a:off x="2627784" y="980728"/>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）软件外包</a:t>
            </a:r>
            <a:endParaRPr kumimoji="1" lang="zh-CN" altLang="en-US" sz="2800" b="1" dirty="0">
              <a:solidFill>
                <a:srgbClr val="002060"/>
              </a:solidFill>
              <a:latin typeface="Times New Roman" pitchFamily="18" charset="0"/>
              <a:ea typeface="+mn-ea"/>
              <a:cs typeface="Times New Roman" pitchFamily="18" charset="0"/>
            </a:endParaRPr>
          </a:p>
        </p:txBody>
      </p:sp>
      <p:sp>
        <p:nvSpPr>
          <p:cNvPr id="8"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3</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、备选方案</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Tree>
    <p:extLst>
      <p:ext uri="{BB962C8B-B14F-4D97-AF65-F5344CB8AC3E}">
        <p14:creationId xmlns:p14="http://schemas.microsoft.com/office/powerpoint/2010/main" val="15782516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66620">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6620">
                                            <p:txEl>
                                              <p:pRg st="1" end="1"/>
                                            </p:txEl>
                                          </p:spTgt>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6620">
                                            <p:txEl>
                                              <p:pRg st="2" end="2"/>
                                            </p:txEl>
                                          </p:spTgt>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666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20" name="Text Box 60"/>
          <p:cNvSpPr txBox="1">
            <a:spLocks noChangeArrowheads="1"/>
          </p:cNvSpPr>
          <p:nvPr/>
        </p:nvSpPr>
        <p:spPr bwMode="auto">
          <a:xfrm>
            <a:off x="323850" y="1700808"/>
            <a:ext cx="8497888" cy="1975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20000"/>
              </a:spcBef>
              <a:spcAft>
                <a:spcPct val="30000"/>
              </a:spcAft>
            </a:pPr>
            <a:r>
              <a:rPr lang="zh-CN" altLang="en-US" sz="2400" b="1" dirty="0" smtClean="0">
                <a:solidFill>
                  <a:srgbClr val="FF0000"/>
                </a:solidFill>
                <a:effectLst>
                  <a:outerShdw blurRad="38100" dist="38100" dir="2700000" algn="tl">
                    <a:srgbClr val="000000">
                      <a:alpha val="43137"/>
                    </a:srgbClr>
                  </a:outerShdw>
                </a:effectLst>
                <a:latin typeface="黑体" pitchFamily="49" charset="-122"/>
                <a:ea typeface="黑体" pitchFamily="49" charset="-122"/>
              </a:rPr>
              <a:t>注意</a:t>
            </a:r>
            <a:r>
              <a:rPr lang="en-US" altLang="zh-CN" sz="2400" b="1" dirty="0" smtClean="0">
                <a:solidFill>
                  <a:srgbClr val="FF0000"/>
                </a:solidFill>
                <a:effectLst>
                  <a:outerShdw blurRad="38100" dist="38100" dir="2700000" algn="tl">
                    <a:srgbClr val="000000">
                      <a:alpha val="43137"/>
                    </a:srgbClr>
                  </a:outerShdw>
                </a:effectLst>
                <a:latin typeface="黑体" pitchFamily="49" charset="-122"/>
                <a:ea typeface="黑体" pitchFamily="49" charset="-122"/>
              </a:rPr>
              <a:t>:</a:t>
            </a:r>
          </a:p>
          <a:p>
            <a:pPr marL="449263" indent="-449263" algn="just" eaLnBrk="0" hangingPunct="0">
              <a:lnSpc>
                <a:spcPct val="120000"/>
              </a:lnSpc>
              <a:spcBef>
                <a:spcPct val="20000"/>
              </a:spcBef>
              <a:buSzPct val="120000"/>
              <a:buBlip>
                <a:blip r:embed="rId3"/>
              </a:buBlip>
            </a:pPr>
            <a:r>
              <a:rPr lang="zh-CN" altLang="en-US" sz="2400" b="1" dirty="0" smtClean="0">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rPr>
              <a:t>企业在决定采用软件外包服务</a:t>
            </a:r>
            <a:r>
              <a:rPr lang="zh-CN" altLang="en-US" sz="2400" b="1"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rPr>
              <a:t>前，应该仔细了解供应商的历史、能力、财务状况、市场口碑等，以控制可能的风险及</a:t>
            </a:r>
            <a:r>
              <a:rPr lang="zh-CN" altLang="en-US" sz="2400" b="1" dirty="0" smtClean="0">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rPr>
              <a:t>不确定性</a:t>
            </a:r>
            <a:endParaRPr lang="zh-CN" altLang="en-US" sz="2400" b="1"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endParaRPr>
          </a:p>
        </p:txBody>
      </p:sp>
      <p:sp>
        <p:nvSpPr>
          <p:cNvPr id="5" name="Text Box 3"/>
          <p:cNvSpPr txBox="1">
            <a:spLocks noChangeArrowheads="1"/>
          </p:cNvSpPr>
          <p:nvPr/>
        </p:nvSpPr>
        <p:spPr bwMode="auto">
          <a:xfrm>
            <a:off x="2627784" y="980728"/>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）软件外包</a:t>
            </a:r>
            <a:endParaRPr kumimoji="1" lang="zh-CN" altLang="en-US" sz="2800" b="1" dirty="0">
              <a:solidFill>
                <a:srgbClr val="002060"/>
              </a:solidFill>
              <a:latin typeface="Times New Roman" pitchFamily="18" charset="0"/>
              <a:ea typeface="+mn-ea"/>
              <a:cs typeface="Times New Roman" pitchFamily="18" charset="0"/>
            </a:endParaRPr>
          </a:p>
        </p:txBody>
      </p:sp>
      <p:sp>
        <p:nvSpPr>
          <p:cNvPr id="8"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3</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、备选方案</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Tree>
    <p:extLst>
      <p:ext uri="{BB962C8B-B14F-4D97-AF65-F5344CB8AC3E}">
        <p14:creationId xmlns:p14="http://schemas.microsoft.com/office/powerpoint/2010/main" val="6989843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6662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66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3"/>
          <p:cNvSpPr>
            <a:spLocks noGrp="1" noChangeArrowheads="1"/>
          </p:cNvSpPr>
          <p:nvPr>
            <p:ph type="body" idx="1"/>
          </p:nvPr>
        </p:nvSpPr>
        <p:spPr>
          <a:xfrm>
            <a:off x="395858" y="1628800"/>
            <a:ext cx="8568630" cy="5256584"/>
          </a:xfrm>
          <a:noFill/>
          <a:ln/>
        </p:spPr>
        <p:txBody>
          <a:bodyPr/>
          <a:lstStyle/>
          <a:p>
            <a:r>
              <a:rPr lang="zh-CN" altLang="en-US" dirty="0">
                <a:ea typeface="黑体" pitchFamily="49" charset="-122"/>
              </a:rPr>
              <a:t>开发与购买软件方案之间的权衡，</a:t>
            </a:r>
            <a:r>
              <a:rPr lang="zh-CN" altLang="en-US" dirty="0" smtClean="0">
                <a:ea typeface="黑体" pitchFamily="49" charset="-122"/>
              </a:rPr>
              <a:t>称为</a:t>
            </a:r>
            <a:r>
              <a:rPr lang="zh-CN" altLang="en-US" u="sng" dirty="0" smtClean="0">
                <a:solidFill>
                  <a:schemeClr val="accent2"/>
                </a:solidFill>
                <a:ea typeface="黑体" pitchFamily="49" charset="-122"/>
              </a:rPr>
              <a:t>自主开发</a:t>
            </a:r>
            <a:r>
              <a:rPr lang="zh-CN" altLang="en-US" dirty="0" smtClean="0">
                <a:ea typeface="黑体" pitchFamily="49" charset="-122"/>
              </a:rPr>
              <a:t>或购买</a:t>
            </a:r>
            <a:r>
              <a:rPr lang="zh-CN" altLang="en-US" u="sng" dirty="0" smtClean="0">
                <a:solidFill>
                  <a:schemeClr val="accent2"/>
                </a:solidFill>
                <a:ea typeface="黑体" pitchFamily="49" charset="-122"/>
              </a:rPr>
              <a:t>决策</a:t>
            </a:r>
            <a:endParaRPr lang="zh-CN" altLang="en-US" u="sng" dirty="0">
              <a:solidFill>
                <a:schemeClr val="accent2"/>
              </a:solidFill>
              <a:ea typeface="黑体" pitchFamily="49" charset="-122"/>
            </a:endParaRPr>
          </a:p>
          <a:p>
            <a:r>
              <a:rPr lang="zh-CN" altLang="en-US" u="sng" dirty="0">
                <a:solidFill>
                  <a:schemeClr val="accent2"/>
                </a:solidFill>
                <a:ea typeface="黑体" pitchFamily="49" charset="-122"/>
              </a:rPr>
              <a:t>软件包</a:t>
            </a:r>
            <a:r>
              <a:rPr lang="zh-CN" altLang="en-US" dirty="0">
                <a:ea typeface="黑体" pitchFamily="49" charset="-122"/>
              </a:rPr>
              <a:t>是开发完成的，标准的、专为购买者开发的专用软件包</a:t>
            </a:r>
          </a:p>
          <a:p>
            <a:r>
              <a:rPr lang="zh-CN" altLang="en-US" dirty="0">
                <a:ea typeface="黑体" pitchFamily="49" charset="-122"/>
              </a:rPr>
              <a:t>在组织战略的总体计划中，软件包通常会占有一席之地。因为它可以为整个项目的一部分提供标准服务</a:t>
            </a:r>
          </a:p>
          <a:p>
            <a:r>
              <a:rPr lang="zh-CN" altLang="en-US" dirty="0">
                <a:ea typeface="黑体" pitchFamily="49" charset="-122"/>
              </a:rPr>
              <a:t>软件包解决方案的一种变种是包括软硬件一起交付的完整解决方案，称为</a:t>
            </a:r>
            <a:r>
              <a:rPr lang="zh-CN" altLang="en-US" u="sng" dirty="0">
                <a:solidFill>
                  <a:schemeClr val="accent2"/>
                </a:solidFill>
                <a:ea typeface="黑体" pitchFamily="49" charset="-122"/>
              </a:rPr>
              <a:t>成套系统</a:t>
            </a:r>
            <a:r>
              <a:rPr lang="zh-CN" altLang="en-US" dirty="0">
                <a:ea typeface="黑体" pitchFamily="49" charset="-122"/>
              </a:rPr>
              <a:t>。</a:t>
            </a:r>
          </a:p>
          <a:p>
            <a:r>
              <a:rPr lang="zh-CN" altLang="en-US" dirty="0">
                <a:ea typeface="黑体" pitchFamily="49" charset="-122"/>
              </a:rPr>
              <a:t>成套系统是由外部企业开发的、针对特定行业解决专门问题</a:t>
            </a:r>
            <a:r>
              <a:rPr lang="zh-CN" altLang="en-US" dirty="0" smtClean="0">
                <a:ea typeface="黑体" pitchFamily="49" charset="-122"/>
              </a:rPr>
              <a:t>的系统</a:t>
            </a:r>
          </a:p>
        </p:txBody>
      </p:sp>
      <p:sp>
        <p:nvSpPr>
          <p:cNvPr id="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3</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、备选方案</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5" name="Text Box 3"/>
          <p:cNvSpPr txBox="1">
            <a:spLocks noChangeArrowheads="1"/>
          </p:cNvSpPr>
          <p:nvPr/>
        </p:nvSpPr>
        <p:spPr bwMode="auto">
          <a:xfrm>
            <a:off x="2483768" y="908491"/>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）软件外包</a:t>
            </a:r>
            <a:endParaRPr kumimoji="1" lang="zh-CN" altLang="en-US" sz="2800" b="1" dirty="0">
              <a:solidFill>
                <a:srgbClr val="002060"/>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41990776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3907">
                                            <p:txEl>
                                              <p:pRg st="1" end="1"/>
                                            </p:txEl>
                                          </p:spTgt>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23907">
                                            <p:txEl>
                                              <p:pRg st="2" end="2"/>
                                            </p:txEl>
                                          </p:spTgt>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3907">
                                            <p:txEl>
                                              <p:pRg st="3" end="3"/>
                                            </p:txEl>
                                          </p:spTgt>
                                        </p:tgtEl>
                                        <p:attrNameLst>
                                          <p:attrName>style.visibility</p:attrName>
                                        </p:attrNameLst>
                                      </p:cBhvr>
                                      <p:to>
                                        <p:strVal val="visible"/>
                                      </p:to>
                                    </p:set>
                                  </p:childTnLst>
                                </p:cTn>
                              </p:par>
                            </p:childTnLst>
                          </p:cTn>
                        </p:par>
                        <p:par>
                          <p:cTn id="18" fill="hold" nodeType="afterGroup">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239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3"/>
          <p:cNvSpPr>
            <a:spLocks noGrp="1" noChangeArrowheads="1"/>
          </p:cNvSpPr>
          <p:nvPr>
            <p:ph type="body" idx="1"/>
          </p:nvPr>
        </p:nvSpPr>
        <p:spPr>
          <a:xfrm>
            <a:off x="395858" y="1772816"/>
            <a:ext cx="8568630" cy="4464496"/>
          </a:xfrm>
          <a:noFill/>
          <a:ln/>
        </p:spPr>
        <p:txBody>
          <a:bodyPr/>
          <a:lstStyle/>
          <a:p>
            <a:r>
              <a:rPr lang="zh-CN" altLang="en-US" dirty="0" smtClean="0">
                <a:ea typeface="黑体" pitchFamily="49" charset="-122"/>
              </a:rPr>
              <a:t>可供不同类型组织使用的软件包称为</a:t>
            </a:r>
            <a:r>
              <a:rPr lang="zh-CN" altLang="en-US" dirty="0" smtClean="0">
                <a:solidFill>
                  <a:srgbClr val="FF0000"/>
                </a:solidFill>
                <a:ea typeface="黑体" pitchFamily="49" charset="-122"/>
              </a:rPr>
              <a:t>水平应用</a:t>
            </a:r>
            <a:r>
              <a:rPr lang="zh-CN" altLang="en-US" dirty="0" smtClean="0">
                <a:ea typeface="黑体" pitchFamily="49" charset="-122"/>
              </a:rPr>
              <a:t>。如财务软件包</a:t>
            </a:r>
          </a:p>
          <a:p>
            <a:r>
              <a:rPr lang="zh-CN" altLang="en-US" dirty="0" smtClean="0">
                <a:ea typeface="黑体" pitchFamily="49" charset="-122"/>
              </a:rPr>
              <a:t>处理专门业务类型信息的软件包称为</a:t>
            </a:r>
            <a:r>
              <a:rPr lang="zh-CN" altLang="en-US" dirty="0" smtClean="0">
                <a:solidFill>
                  <a:srgbClr val="FF0000"/>
                </a:solidFill>
                <a:ea typeface="黑体" pitchFamily="49" charset="-122"/>
              </a:rPr>
              <a:t>垂直应用</a:t>
            </a:r>
            <a:r>
              <a:rPr lang="zh-CN" altLang="en-US" dirty="0" smtClean="0">
                <a:ea typeface="黑体" pitchFamily="49" charset="-122"/>
              </a:rPr>
              <a:t>。如机票出票系统</a:t>
            </a:r>
          </a:p>
          <a:p>
            <a:r>
              <a:rPr lang="zh-CN" altLang="en-US" dirty="0" smtClean="0">
                <a:ea typeface="黑体" pitchFamily="49" charset="-122"/>
              </a:rPr>
              <a:t>组织项目开发的策略具有多样性，既可以是完全自主开发，也可以购买定制成套系统整合进项目中，更多的是购买软件包实施二次开发</a:t>
            </a:r>
          </a:p>
          <a:p>
            <a:r>
              <a:rPr lang="zh-CN" altLang="en-US" dirty="0" smtClean="0">
                <a:ea typeface="黑体" pitchFamily="49" charset="-122"/>
              </a:rPr>
              <a:t>在软件内部获取方案中，自主开发、购买定制成套系统或购买软件包，各有优缺点及不同的代价</a:t>
            </a:r>
            <a:endParaRPr lang="zh-CN" altLang="en-US" dirty="0">
              <a:ea typeface="黑体" pitchFamily="49" charset="-122"/>
            </a:endParaRPr>
          </a:p>
        </p:txBody>
      </p:sp>
      <p:sp>
        <p:nvSpPr>
          <p:cNvPr id="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3</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、备选方案</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5" name="Text Box 3"/>
          <p:cNvSpPr txBox="1">
            <a:spLocks noChangeArrowheads="1"/>
          </p:cNvSpPr>
          <p:nvPr/>
        </p:nvSpPr>
        <p:spPr bwMode="auto">
          <a:xfrm>
            <a:off x="2483768" y="908491"/>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）软件外包</a:t>
            </a:r>
            <a:endParaRPr kumimoji="1" lang="zh-CN" altLang="en-US" sz="2800" b="1" dirty="0">
              <a:solidFill>
                <a:srgbClr val="002060"/>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881960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23907">
                                            <p:txEl>
                                              <p:pRg st="1" end="1"/>
                                            </p:txEl>
                                          </p:spTgt>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3907">
                                            <p:txEl>
                                              <p:pRg st="2" end="2"/>
                                            </p:txEl>
                                          </p:spTgt>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1239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3"/>
          <p:cNvSpPr>
            <a:spLocks noGrp="1" noChangeArrowheads="1"/>
          </p:cNvSpPr>
          <p:nvPr>
            <p:ph type="body" sz="half" idx="1"/>
          </p:nvPr>
        </p:nvSpPr>
        <p:spPr>
          <a:xfrm>
            <a:off x="685800" y="1875482"/>
            <a:ext cx="7702550" cy="833438"/>
          </a:xfrm>
          <a:noFill/>
          <a:ln/>
        </p:spPr>
        <p:txBody>
          <a:bodyPr/>
          <a:lstStyle/>
          <a:p>
            <a:pPr algn="just"/>
            <a:r>
              <a:rPr lang="zh-CN" altLang="en-US" sz="2400" dirty="0" smtClean="0">
                <a:latin typeface="黑体" pitchFamily="49" charset="-122"/>
                <a:ea typeface="黑体" pitchFamily="49" charset="-122"/>
              </a:rPr>
              <a:t>对比自主开发和购买软件包时，需要</a:t>
            </a:r>
            <a:r>
              <a:rPr lang="zh-CN" altLang="en-US" sz="2400" dirty="0">
                <a:latin typeface="黑体" pitchFamily="49" charset="-122"/>
                <a:ea typeface="黑体" pitchFamily="49" charset="-122"/>
              </a:rPr>
              <a:t>考虑</a:t>
            </a:r>
            <a:r>
              <a:rPr lang="zh-CN" altLang="en-US" sz="2400" dirty="0" smtClean="0">
                <a:latin typeface="黑体" pitchFamily="49" charset="-122"/>
                <a:ea typeface="黑体" pitchFamily="49" charset="-122"/>
              </a:rPr>
              <a:t>的因素：</a:t>
            </a:r>
            <a:endParaRPr lang="zh-CN" altLang="en-US" sz="2400" dirty="0">
              <a:latin typeface="黑体" pitchFamily="49" charset="-122"/>
              <a:ea typeface="黑体" pitchFamily="49" charset="-122"/>
            </a:endParaRPr>
          </a:p>
        </p:txBody>
      </p:sp>
      <p:graphicFrame>
        <p:nvGraphicFramePr>
          <p:cNvPr id="124961" name="Group 33"/>
          <p:cNvGraphicFramePr>
            <a:graphicFrameLocks noGrp="1"/>
          </p:cNvGraphicFramePr>
          <p:nvPr>
            <p:ph sz="half" idx="2"/>
            <p:extLst>
              <p:ext uri="{D42A27DB-BD31-4B8C-83A1-F6EECF244321}">
                <p14:modId xmlns:p14="http://schemas.microsoft.com/office/powerpoint/2010/main" val="3921632740"/>
              </p:ext>
            </p:extLst>
          </p:nvPr>
        </p:nvGraphicFramePr>
        <p:xfrm>
          <a:off x="827088" y="3068982"/>
          <a:ext cx="7631112" cy="2808290"/>
        </p:xfrm>
        <a:graphic>
          <a:graphicData uri="http://schemas.openxmlformats.org/drawingml/2006/table">
            <a:tbl>
              <a:tblPr/>
              <a:tblGrid>
                <a:gridCol w="3816350">
                  <a:extLst>
                    <a:ext uri="{9D8B030D-6E8A-4147-A177-3AD203B41FA5}">
                      <a16:colId xmlns:a16="http://schemas.microsoft.com/office/drawing/2014/main" val="20000"/>
                    </a:ext>
                  </a:extLst>
                </a:gridCol>
                <a:gridCol w="3814762">
                  <a:extLst>
                    <a:ext uri="{9D8B030D-6E8A-4147-A177-3AD203B41FA5}">
                      <a16:colId xmlns:a16="http://schemas.microsoft.com/office/drawing/2014/main" val="20001"/>
                    </a:ext>
                  </a:extLst>
                </a:gridCol>
              </a:tblGrid>
              <a:tr h="401638">
                <a:tc>
                  <a:txBody>
                    <a:bodyPr/>
                    <a:lstStyle/>
                    <a:p>
                      <a:pPr marL="0" marR="0" lvl="0" indent="0" algn="ctr" defTabSz="914400" rtl="0" eaLnBrk="1" fontAlgn="base" latinLnBrk="0" hangingPunct="1">
                        <a:lnSpc>
                          <a:spcPct val="100000"/>
                        </a:lnSpc>
                        <a:spcBef>
                          <a:spcPct val="20000"/>
                        </a:spcBef>
                        <a:spcAft>
                          <a:spcPct val="30000"/>
                        </a:spcAft>
                        <a:buClrTx/>
                        <a:buSzTx/>
                        <a:buFontTx/>
                        <a:buNone/>
                        <a:tabLst/>
                      </a:pPr>
                      <a:r>
                        <a:rPr kumimoji="1" lang="zh-CN" altLang="en-US" sz="1800" b="1" i="0" u="none" strike="noStrike" cap="none" normalizeH="0" baseline="0" smtClean="0">
                          <a:ln>
                            <a:noFill/>
                          </a:ln>
                          <a:solidFill>
                            <a:srgbClr val="CC3300"/>
                          </a:solidFill>
                          <a:effectLst/>
                          <a:latin typeface="Arial" charset="0"/>
                          <a:ea typeface="楷体_GB2312" pitchFamily="49" charset="-122"/>
                        </a:rPr>
                        <a:t>内部开发的原因</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30000"/>
                        </a:spcAft>
                        <a:buClrTx/>
                        <a:buSzTx/>
                        <a:buFontTx/>
                        <a:buNone/>
                        <a:tabLst/>
                      </a:pPr>
                      <a:r>
                        <a:rPr kumimoji="1" lang="zh-CN" altLang="en-US" sz="1800" b="1" i="0" u="none" strike="noStrike" cap="none" normalizeH="0" baseline="0" smtClean="0">
                          <a:ln>
                            <a:noFill/>
                          </a:ln>
                          <a:solidFill>
                            <a:srgbClr val="CC3300"/>
                          </a:solidFill>
                          <a:effectLst/>
                          <a:latin typeface="Arial" charset="0"/>
                          <a:ea typeface="楷体_GB2312" pitchFamily="49" charset="-122"/>
                        </a:rPr>
                        <a:t>功能软件包的考虑</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0050">
                <a:tc>
                  <a:txBody>
                    <a:bodyPr/>
                    <a:lstStyle/>
                    <a:p>
                      <a:pPr marL="0" marR="0" lvl="0" indent="0" algn="l" defTabSz="914400" rtl="0" eaLnBrk="1" fontAlgn="base" latinLnBrk="0" hangingPunct="1">
                        <a:lnSpc>
                          <a:spcPct val="100000"/>
                        </a:lnSpc>
                        <a:spcBef>
                          <a:spcPct val="20000"/>
                        </a:spcBef>
                        <a:spcAft>
                          <a:spcPct val="30000"/>
                        </a:spcAft>
                        <a:buClrTx/>
                        <a:buSzTx/>
                        <a:buFontTx/>
                        <a:buNone/>
                        <a:tabLst/>
                      </a:pPr>
                      <a:r>
                        <a:rPr kumimoji="1" lang="zh-CN" altLang="en-US" sz="1800" b="1" i="0" u="none" strike="noStrike" cap="none" normalizeH="0" baseline="0" smtClean="0">
                          <a:ln>
                            <a:noFill/>
                          </a:ln>
                          <a:solidFill>
                            <a:schemeClr val="accent2"/>
                          </a:solidFill>
                          <a:effectLst/>
                          <a:latin typeface="Arial" charset="0"/>
                          <a:ea typeface="宋体" charset="-122"/>
                        </a:rPr>
                        <a:t>满足特定业务需求</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30000"/>
                        </a:spcAft>
                        <a:buClrTx/>
                        <a:buSzTx/>
                        <a:buFontTx/>
                        <a:buNone/>
                        <a:tabLst/>
                      </a:pPr>
                      <a:r>
                        <a:rPr kumimoji="1" lang="zh-CN" altLang="en-US" sz="1800" b="1" i="0" u="none" strike="noStrike" cap="none" normalizeH="0" baseline="0" smtClean="0">
                          <a:ln>
                            <a:noFill/>
                          </a:ln>
                          <a:solidFill>
                            <a:schemeClr val="accent2"/>
                          </a:solidFill>
                          <a:effectLst/>
                          <a:latin typeface="Arial" charset="0"/>
                          <a:ea typeface="宋体" charset="-122"/>
                        </a:rPr>
                        <a:t>降低成本</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1638">
                <a:tc>
                  <a:txBody>
                    <a:bodyPr/>
                    <a:lstStyle/>
                    <a:p>
                      <a:pPr marL="0" marR="0" lvl="0" indent="0" algn="l" defTabSz="914400" rtl="0" eaLnBrk="1" fontAlgn="base" latinLnBrk="0" hangingPunct="1">
                        <a:lnSpc>
                          <a:spcPct val="100000"/>
                        </a:lnSpc>
                        <a:spcBef>
                          <a:spcPct val="20000"/>
                        </a:spcBef>
                        <a:spcAft>
                          <a:spcPct val="30000"/>
                        </a:spcAft>
                        <a:buClrTx/>
                        <a:buSzTx/>
                        <a:buFontTx/>
                        <a:buNone/>
                        <a:tabLst/>
                      </a:pPr>
                      <a:r>
                        <a:rPr kumimoji="1" lang="zh-CN" altLang="en-US" sz="1800" b="1" i="0" u="none" strike="noStrike" cap="none" normalizeH="0" baseline="0" smtClean="0">
                          <a:ln>
                            <a:noFill/>
                          </a:ln>
                          <a:solidFill>
                            <a:schemeClr val="accent2"/>
                          </a:solidFill>
                          <a:effectLst/>
                          <a:latin typeface="Arial" charset="0"/>
                          <a:ea typeface="宋体" charset="-122"/>
                        </a:rPr>
                        <a:t>最小化业务程序和政策的变化</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30000"/>
                        </a:spcAft>
                        <a:buClrTx/>
                        <a:buSzTx/>
                        <a:buFontTx/>
                        <a:buNone/>
                        <a:tabLst/>
                      </a:pPr>
                      <a:r>
                        <a:rPr kumimoji="1" lang="zh-CN" altLang="en-US" sz="1800" b="1" i="0" u="none" strike="noStrike" cap="none" normalizeH="0" baseline="0" smtClean="0">
                          <a:ln>
                            <a:noFill/>
                          </a:ln>
                          <a:solidFill>
                            <a:schemeClr val="accent2"/>
                          </a:solidFill>
                          <a:effectLst/>
                          <a:latin typeface="Arial" charset="0"/>
                          <a:ea typeface="宋体" charset="-122"/>
                        </a:rPr>
                        <a:t>需要的开发时间短</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1638">
                <a:tc>
                  <a:txBody>
                    <a:bodyPr/>
                    <a:lstStyle/>
                    <a:p>
                      <a:pPr marL="0" marR="0" lvl="0" indent="0" algn="l" defTabSz="914400" rtl="0" eaLnBrk="1" fontAlgn="base" latinLnBrk="0" hangingPunct="1">
                        <a:lnSpc>
                          <a:spcPct val="100000"/>
                        </a:lnSpc>
                        <a:spcBef>
                          <a:spcPct val="20000"/>
                        </a:spcBef>
                        <a:spcAft>
                          <a:spcPct val="30000"/>
                        </a:spcAft>
                        <a:buClrTx/>
                        <a:buSzTx/>
                        <a:buFontTx/>
                        <a:buNone/>
                        <a:tabLst/>
                      </a:pPr>
                      <a:r>
                        <a:rPr kumimoji="1" lang="zh-CN" altLang="en-US" sz="1800" b="1" i="0" u="none" strike="noStrike" cap="none" normalizeH="0" baseline="0" smtClean="0">
                          <a:ln>
                            <a:noFill/>
                          </a:ln>
                          <a:solidFill>
                            <a:schemeClr val="accent2"/>
                          </a:solidFill>
                          <a:effectLst/>
                          <a:latin typeface="Arial" charset="0"/>
                          <a:ea typeface="宋体" charset="-122"/>
                        </a:rPr>
                        <a:t>满足现有技术的约束</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30000"/>
                        </a:spcAft>
                        <a:buClrTx/>
                        <a:buSzTx/>
                        <a:buFontTx/>
                        <a:buNone/>
                        <a:tabLst/>
                      </a:pPr>
                      <a:r>
                        <a:rPr kumimoji="1" lang="zh-CN" altLang="en-US" sz="1800" b="1" i="0" u="none" strike="noStrike" cap="none" normalizeH="0" baseline="0" smtClean="0">
                          <a:ln>
                            <a:noFill/>
                          </a:ln>
                          <a:solidFill>
                            <a:schemeClr val="accent2"/>
                          </a:solidFill>
                          <a:effectLst/>
                          <a:latin typeface="Arial" charset="0"/>
                          <a:ea typeface="宋体" charset="-122"/>
                        </a:rPr>
                        <a:t>确保可靠性和性能基准</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1638">
                <a:tc>
                  <a:txBody>
                    <a:bodyPr/>
                    <a:lstStyle/>
                    <a:p>
                      <a:pPr marL="0" marR="0" lvl="0" indent="0" algn="l" defTabSz="914400" rtl="0" eaLnBrk="1" fontAlgn="base" latinLnBrk="0" hangingPunct="1">
                        <a:lnSpc>
                          <a:spcPct val="100000"/>
                        </a:lnSpc>
                        <a:spcBef>
                          <a:spcPct val="20000"/>
                        </a:spcBef>
                        <a:spcAft>
                          <a:spcPct val="30000"/>
                        </a:spcAft>
                        <a:buClrTx/>
                        <a:buSzTx/>
                        <a:buFontTx/>
                        <a:buNone/>
                        <a:tabLst/>
                      </a:pPr>
                      <a:r>
                        <a:rPr kumimoji="1" lang="zh-CN" altLang="en-US" sz="1800" b="1" i="0" u="none" strike="noStrike" cap="none" normalizeH="0" baseline="0" smtClean="0">
                          <a:ln>
                            <a:noFill/>
                          </a:ln>
                          <a:solidFill>
                            <a:schemeClr val="accent2"/>
                          </a:solidFill>
                          <a:effectLst/>
                          <a:latin typeface="Arial" charset="0"/>
                          <a:ea typeface="宋体" charset="-122"/>
                        </a:rPr>
                        <a:t>满足现有的系统约束</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30000"/>
                        </a:spcAft>
                        <a:buClrTx/>
                        <a:buSzTx/>
                        <a:buFontTx/>
                        <a:buNone/>
                        <a:tabLst/>
                      </a:pPr>
                      <a:r>
                        <a:rPr kumimoji="1" lang="zh-CN" altLang="en-US" sz="1800" b="1" i="0" u="none" strike="noStrike" cap="none" normalizeH="0" baseline="0" smtClean="0">
                          <a:ln>
                            <a:noFill/>
                          </a:ln>
                          <a:solidFill>
                            <a:schemeClr val="accent2"/>
                          </a:solidFill>
                          <a:effectLst/>
                          <a:latin typeface="Arial" charset="0"/>
                          <a:ea typeface="宋体" charset="-122"/>
                        </a:rPr>
                        <a:t>需要较少的技术开发人员</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0050">
                <a:tc>
                  <a:txBody>
                    <a:bodyPr/>
                    <a:lstStyle/>
                    <a:p>
                      <a:pPr marL="0" marR="0" lvl="0" indent="0" algn="l" defTabSz="914400" rtl="0" eaLnBrk="1" fontAlgn="base" latinLnBrk="0" hangingPunct="1">
                        <a:lnSpc>
                          <a:spcPct val="100000"/>
                        </a:lnSpc>
                        <a:spcBef>
                          <a:spcPct val="20000"/>
                        </a:spcBef>
                        <a:spcAft>
                          <a:spcPct val="30000"/>
                        </a:spcAft>
                        <a:buClrTx/>
                        <a:buSzTx/>
                        <a:buFontTx/>
                        <a:buNone/>
                        <a:tabLst/>
                      </a:pPr>
                      <a:r>
                        <a:rPr kumimoji="1" lang="zh-CN" altLang="en-US" sz="1800" b="1" i="0" u="none" strike="noStrike" cap="none" normalizeH="0" baseline="0" smtClean="0">
                          <a:ln>
                            <a:noFill/>
                          </a:ln>
                          <a:solidFill>
                            <a:schemeClr val="accent2"/>
                          </a:solidFill>
                          <a:effectLst/>
                          <a:latin typeface="Arial" charset="0"/>
                          <a:ea typeface="宋体" charset="-122"/>
                        </a:rPr>
                        <a:t>开发内部资源和能力</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30000"/>
                        </a:spcAft>
                        <a:buClrTx/>
                        <a:buSzTx/>
                        <a:buFontTx/>
                        <a:buNone/>
                        <a:tabLst/>
                      </a:pPr>
                      <a:r>
                        <a:rPr kumimoji="1" lang="zh-CN" altLang="en-US" sz="1800" b="1" i="0" u="none" strike="noStrike" cap="none" normalizeH="0" baseline="0" smtClean="0">
                          <a:ln>
                            <a:noFill/>
                          </a:ln>
                          <a:solidFill>
                            <a:schemeClr val="accent2"/>
                          </a:solidFill>
                          <a:effectLst/>
                          <a:latin typeface="Arial" charset="0"/>
                          <a:ea typeface="宋体" charset="-122"/>
                        </a:rPr>
                        <a:t>由供应商提供未来的升级</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1638">
                <a:tc>
                  <a:txBody>
                    <a:bodyPr/>
                    <a:lstStyle/>
                    <a:p>
                      <a:pPr marL="0" marR="0" lvl="0" indent="0" algn="l" defTabSz="914400" rtl="0" eaLnBrk="1" fontAlgn="base" latinLnBrk="0" hangingPunct="1">
                        <a:lnSpc>
                          <a:spcPct val="100000"/>
                        </a:lnSpc>
                        <a:spcBef>
                          <a:spcPct val="20000"/>
                        </a:spcBef>
                        <a:spcAft>
                          <a:spcPct val="30000"/>
                        </a:spcAft>
                        <a:buClrTx/>
                        <a:buSzTx/>
                        <a:buFontTx/>
                        <a:buNone/>
                        <a:tabLst/>
                      </a:pPr>
                      <a:r>
                        <a:rPr kumimoji="1" lang="zh-CN" altLang="en-US" sz="1800" b="1" i="0" u="none" strike="noStrike" cap="none" normalizeH="0" baseline="0" smtClean="0">
                          <a:ln>
                            <a:noFill/>
                          </a:ln>
                          <a:solidFill>
                            <a:schemeClr val="accent2"/>
                          </a:solidFill>
                          <a:effectLst/>
                          <a:latin typeface="Arial" charset="0"/>
                          <a:ea typeface="宋体" charset="-122"/>
                        </a:rPr>
                        <a:t>满足特定的安全需求</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30000"/>
                        </a:spcAft>
                        <a:buClrTx/>
                        <a:buSzTx/>
                        <a:buFontTx/>
                        <a:buNone/>
                        <a:tabLst/>
                      </a:pPr>
                      <a:r>
                        <a:rPr kumimoji="1" lang="zh-CN" altLang="en-US" sz="1800" b="1" i="0" u="none" strike="noStrike" cap="none" normalizeH="0" baseline="0" dirty="0" smtClean="0">
                          <a:ln>
                            <a:noFill/>
                          </a:ln>
                          <a:solidFill>
                            <a:schemeClr val="accent2"/>
                          </a:solidFill>
                          <a:effectLst/>
                          <a:latin typeface="Arial" charset="0"/>
                          <a:ea typeface="宋体" charset="-122"/>
                        </a:rPr>
                        <a:t>从其它企业获得输入</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6"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3</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、备选方案</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7" name="Text Box 3"/>
          <p:cNvSpPr txBox="1">
            <a:spLocks noChangeArrowheads="1"/>
          </p:cNvSpPr>
          <p:nvPr/>
        </p:nvSpPr>
        <p:spPr bwMode="auto">
          <a:xfrm>
            <a:off x="2483768" y="980499"/>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4</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）决策因素</a:t>
            </a:r>
            <a:endParaRPr kumimoji="1" lang="zh-CN" altLang="en-US" sz="2800" b="1" dirty="0">
              <a:solidFill>
                <a:srgbClr val="002060"/>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113106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49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1"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5" name="Rectangle 7"/>
          <p:cNvSpPr>
            <a:spLocks noChangeArrowheads="1"/>
          </p:cNvSpPr>
          <p:nvPr/>
        </p:nvSpPr>
        <p:spPr bwMode="auto">
          <a:xfrm>
            <a:off x="126409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四</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、系统开发策略</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2" name="TextBox 1"/>
          <p:cNvSpPr txBox="1"/>
          <p:nvPr/>
        </p:nvSpPr>
        <p:spPr bwMode="auto">
          <a:xfrm>
            <a:off x="2771800" y="1556792"/>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969696"/>
                </a:solidFill>
              </a:rPr>
              <a:t>1</a:t>
            </a:r>
            <a:r>
              <a:rPr lang="zh-CN" altLang="en-US" dirty="0" smtClean="0">
                <a:solidFill>
                  <a:srgbClr val="969696"/>
                </a:solidFill>
              </a:rPr>
              <a:t>、概述</a:t>
            </a:r>
            <a:endParaRPr lang="zh-CN" altLang="en-US" dirty="0">
              <a:solidFill>
                <a:srgbClr val="969696"/>
              </a:solidFill>
            </a:endParaRPr>
          </a:p>
        </p:txBody>
      </p:sp>
      <p:sp>
        <p:nvSpPr>
          <p:cNvPr id="6" name="TextBox 5"/>
          <p:cNvSpPr txBox="1"/>
          <p:nvPr/>
        </p:nvSpPr>
        <p:spPr bwMode="auto">
          <a:xfrm>
            <a:off x="2771800" y="2600908"/>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969696"/>
                </a:solidFill>
              </a:rPr>
              <a:t>2</a:t>
            </a:r>
            <a:r>
              <a:rPr lang="zh-CN" altLang="en-US" dirty="0" smtClean="0">
                <a:solidFill>
                  <a:srgbClr val="969696"/>
                </a:solidFill>
              </a:rPr>
              <a:t>、</a:t>
            </a:r>
            <a:r>
              <a:rPr lang="en-US" altLang="zh-CN" dirty="0" smtClean="0">
                <a:solidFill>
                  <a:srgbClr val="969696"/>
                </a:solidFill>
              </a:rPr>
              <a:t>Internet</a:t>
            </a:r>
            <a:r>
              <a:rPr lang="zh-CN" altLang="en-US" dirty="0" smtClean="0">
                <a:solidFill>
                  <a:srgbClr val="969696"/>
                </a:solidFill>
              </a:rPr>
              <a:t>影响</a:t>
            </a:r>
            <a:endParaRPr lang="zh-CN" altLang="en-US" dirty="0">
              <a:solidFill>
                <a:srgbClr val="969696"/>
              </a:solidFill>
            </a:endParaRPr>
          </a:p>
        </p:txBody>
      </p:sp>
      <p:sp>
        <p:nvSpPr>
          <p:cNvPr id="8" name="TextBox 7"/>
          <p:cNvSpPr txBox="1"/>
          <p:nvPr/>
        </p:nvSpPr>
        <p:spPr bwMode="auto">
          <a:xfrm>
            <a:off x="2771800" y="3645024"/>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969696"/>
                </a:solidFill>
              </a:rPr>
              <a:t>3</a:t>
            </a:r>
            <a:r>
              <a:rPr lang="zh-CN" altLang="en-US" dirty="0" smtClean="0">
                <a:solidFill>
                  <a:srgbClr val="969696"/>
                </a:solidFill>
              </a:rPr>
              <a:t>、备选方案</a:t>
            </a:r>
            <a:endParaRPr lang="zh-CN" altLang="en-US" dirty="0">
              <a:solidFill>
                <a:srgbClr val="969696"/>
              </a:solidFill>
            </a:endParaRPr>
          </a:p>
        </p:txBody>
      </p:sp>
      <p:sp>
        <p:nvSpPr>
          <p:cNvPr id="11" name="Rectangle 3"/>
          <p:cNvSpPr txBox="1">
            <a:spLocks noChangeArrowheads="1"/>
          </p:cNvSpPr>
          <p:nvPr/>
        </p:nvSpPr>
        <p:spPr bwMode="auto">
          <a:xfrm>
            <a:off x="971600" y="980728"/>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7" name="TextBox 6"/>
          <p:cNvSpPr txBox="1"/>
          <p:nvPr/>
        </p:nvSpPr>
        <p:spPr bwMode="auto">
          <a:xfrm>
            <a:off x="2771800" y="4689140"/>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FFFF00"/>
                </a:solidFill>
              </a:rPr>
              <a:t>4</a:t>
            </a:r>
            <a:r>
              <a:rPr lang="zh-CN" altLang="en-US" dirty="0" smtClean="0">
                <a:solidFill>
                  <a:srgbClr val="FFFF00"/>
                </a:solidFill>
              </a:rPr>
              <a:t>、选择实施方案</a:t>
            </a:r>
            <a:endParaRPr lang="zh-CN" altLang="en-US" dirty="0">
              <a:solidFill>
                <a:srgbClr val="FFFF00"/>
              </a:solidFill>
            </a:endParaRPr>
          </a:p>
        </p:txBody>
      </p:sp>
      <p:sp>
        <p:nvSpPr>
          <p:cNvPr id="9" name="TextBox 8"/>
          <p:cNvSpPr txBox="1"/>
          <p:nvPr/>
        </p:nvSpPr>
        <p:spPr bwMode="auto">
          <a:xfrm>
            <a:off x="2771800" y="5733256"/>
            <a:ext cx="3456384"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chemeClr val="bg1"/>
                </a:solidFill>
              </a:rPr>
              <a:t>5</a:t>
            </a:r>
            <a:r>
              <a:rPr lang="zh-CN" altLang="en-US" dirty="0" smtClean="0">
                <a:solidFill>
                  <a:schemeClr val="bg1"/>
                </a:solidFill>
              </a:rPr>
              <a:t>、分析任务完成</a:t>
            </a:r>
            <a:endParaRPr lang="zh-CN" altLang="en-US" dirty="0">
              <a:solidFill>
                <a:schemeClr val="bg1"/>
              </a:solidFill>
            </a:endParaRPr>
          </a:p>
        </p:txBody>
      </p:sp>
      <p:sp>
        <p:nvSpPr>
          <p:cNvPr id="3" name="TextBox 2"/>
          <p:cNvSpPr txBox="1"/>
          <p:nvPr/>
        </p:nvSpPr>
        <p:spPr bwMode="auto">
          <a:xfrm>
            <a:off x="11287921" y="2383346"/>
            <a:ext cx="0" cy="369332"/>
          </a:xfrm>
          <a:prstGeom prst="rect">
            <a:avLst/>
          </a:prstGeom>
          <a:solidFill>
            <a:srgbClr val="CCFFFF"/>
          </a:solidFill>
          <a:ln w="12700">
            <a:noFill/>
            <a:miter lim="800000"/>
            <a:headEnd/>
            <a:tailEnd/>
          </a:ln>
          <a:effectLst>
            <a:outerShdw dist="35921" dir="2700000" algn="ctr" rotWithShape="0">
              <a:srgbClr val="808080">
                <a:alpha val="50000"/>
              </a:srgbClr>
            </a:outerShdw>
          </a:effectLst>
        </p:spPr>
        <p:txBody>
          <a:bodyPr wrap="none" lIns="0" tIns="0" rIns="0" bIns="0" rtlCol="0">
            <a:spAutoFit/>
          </a:bodyPr>
          <a:lstStyle/>
          <a:p>
            <a:endParaRPr lang="en-US" sz="2400" dirty="0">
              <a:effectLst>
                <a:outerShdw blurRad="38100" dist="38100" dir="2700000" algn="tl">
                  <a:srgbClr val="000000">
                    <a:alpha val="43137"/>
                  </a:srgbClr>
                </a:outerShdw>
              </a:effectLst>
            </a:endParaRPr>
          </a:p>
        </p:txBody>
      </p:sp>
      <p:sp>
        <p:nvSpPr>
          <p:cNvPr id="4" name="TextBox 3"/>
          <p:cNvSpPr txBox="1"/>
          <p:nvPr/>
        </p:nvSpPr>
        <p:spPr bwMode="auto">
          <a:xfrm>
            <a:off x="9986675" y="5174370"/>
            <a:ext cx="0" cy="369332"/>
          </a:xfrm>
          <a:prstGeom prst="rect">
            <a:avLst/>
          </a:prstGeom>
          <a:solidFill>
            <a:srgbClr val="CCFFFF"/>
          </a:solidFill>
          <a:ln w="12700">
            <a:noFill/>
            <a:miter lim="800000"/>
            <a:headEnd/>
            <a:tailEnd/>
          </a:ln>
          <a:effectLst>
            <a:outerShdw dist="35921" dir="2700000" algn="ctr" rotWithShape="0">
              <a:srgbClr val="808080">
                <a:alpha val="50000"/>
              </a:srgbClr>
            </a:outerShdw>
          </a:effectLst>
        </p:spPr>
        <p:txBody>
          <a:bodyPr wrap="none" lIns="0" tIns="0" rIns="0" bIns="0" rtlCol="0">
            <a:spAutoFit/>
          </a:bodyPr>
          <a:lstStyle/>
          <a:p>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19029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457200" y="1981200"/>
            <a:ext cx="8686800" cy="3886200"/>
          </a:xfrm>
        </p:spPr>
        <p:txBody>
          <a:bodyPr/>
          <a:lstStyle/>
          <a:p>
            <a:pPr eaLnBrk="1" hangingPunct="1"/>
            <a:r>
              <a:rPr lang="en-US" altLang="zh-CN" dirty="0" smtClean="0"/>
              <a:t>UML</a:t>
            </a:r>
            <a:r>
              <a:rPr lang="zh-CN" altLang="en-US" dirty="0" smtClean="0"/>
              <a:t>－－</a:t>
            </a:r>
            <a:r>
              <a:rPr lang="en-US" altLang="zh-CN" dirty="0" smtClean="0"/>
              <a:t>Unified Modeling Language</a:t>
            </a:r>
          </a:p>
          <a:p>
            <a:pPr eaLnBrk="1" hangingPunct="1"/>
            <a:r>
              <a:rPr lang="en-US" altLang="zh-CN" dirty="0" smtClean="0">
                <a:solidFill>
                  <a:srgbClr val="FF0000"/>
                </a:solidFill>
              </a:rPr>
              <a:t>Unified</a:t>
            </a:r>
          </a:p>
          <a:p>
            <a:pPr lvl="1" eaLnBrk="1" hangingPunct="1"/>
            <a:r>
              <a:rPr lang="zh-CN" altLang="en-US" dirty="0" smtClean="0"/>
              <a:t>组合了当前最好的面向对象软件建模方法</a:t>
            </a:r>
          </a:p>
          <a:p>
            <a:pPr lvl="1" eaLnBrk="1" hangingPunct="1"/>
            <a:r>
              <a:rPr lang="en-US" altLang="zh-CN" dirty="0" smtClean="0"/>
              <a:t>Grady </a:t>
            </a:r>
            <a:r>
              <a:rPr lang="en-US" altLang="zh-CN" dirty="0" err="1" smtClean="0"/>
              <a:t>Booch</a:t>
            </a:r>
            <a:r>
              <a:rPr lang="zh-CN" altLang="en-US" dirty="0" smtClean="0"/>
              <a:t>，</a:t>
            </a:r>
            <a:r>
              <a:rPr lang="en-US" altLang="zh-CN" dirty="0" smtClean="0"/>
              <a:t>James </a:t>
            </a:r>
            <a:r>
              <a:rPr lang="en-US" altLang="zh-CN" dirty="0" err="1" smtClean="0"/>
              <a:t>Rumbaugh</a:t>
            </a:r>
            <a:r>
              <a:rPr lang="zh-CN" altLang="en-US" dirty="0" smtClean="0"/>
              <a:t>，</a:t>
            </a:r>
            <a:r>
              <a:rPr lang="en-US" altLang="zh-CN" dirty="0" err="1" smtClean="0"/>
              <a:t>Ivar</a:t>
            </a:r>
            <a:r>
              <a:rPr lang="en-US" altLang="zh-CN" dirty="0" smtClean="0"/>
              <a:t> Jacobson</a:t>
            </a:r>
            <a:r>
              <a:rPr lang="zh-CN" altLang="en-US" dirty="0" smtClean="0"/>
              <a:t>，</a:t>
            </a:r>
            <a:r>
              <a:rPr lang="en-US" altLang="zh-CN" dirty="0" smtClean="0"/>
              <a:t>UML</a:t>
            </a:r>
            <a:r>
              <a:rPr lang="zh-CN" altLang="en-US" dirty="0" smtClean="0"/>
              <a:t>三位主要贡献者</a:t>
            </a:r>
          </a:p>
          <a:p>
            <a:pPr lvl="2" eaLnBrk="1" hangingPunct="1"/>
            <a:r>
              <a:rPr lang="en-US" altLang="zh-CN" dirty="0" smtClean="0"/>
              <a:t>1. OMT</a:t>
            </a:r>
            <a:r>
              <a:rPr lang="zh-CN" altLang="en-US" dirty="0" smtClean="0"/>
              <a:t>（</a:t>
            </a:r>
            <a:r>
              <a:rPr lang="en-US" altLang="zh-CN" dirty="0" smtClean="0"/>
              <a:t>James </a:t>
            </a:r>
            <a:r>
              <a:rPr lang="en-US" altLang="zh-CN" dirty="0" err="1" smtClean="0"/>
              <a:t>Rumbaugh</a:t>
            </a:r>
            <a:r>
              <a:rPr lang="zh-CN" altLang="en-US" dirty="0" smtClean="0"/>
              <a:t>）</a:t>
            </a:r>
          </a:p>
          <a:p>
            <a:pPr lvl="2" eaLnBrk="1" hangingPunct="1"/>
            <a:r>
              <a:rPr lang="en-US" altLang="zh-CN" dirty="0" smtClean="0"/>
              <a:t>2. The </a:t>
            </a:r>
            <a:r>
              <a:rPr lang="en-US" altLang="zh-CN" dirty="0" err="1" smtClean="0"/>
              <a:t>Booch</a:t>
            </a:r>
            <a:r>
              <a:rPr lang="en-US" altLang="zh-CN" dirty="0" smtClean="0"/>
              <a:t> method</a:t>
            </a:r>
            <a:r>
              <a:rPr lang="zh-CN" altLang="en-US" dirty="0" smtClean="0"/>
              <a:t>（</a:t>
            </a:r>
            <a:r>
              <a:rPr lang="en-US" altLang="zh-CN" dirty="0" smtClean="0"/>
              <a:t>Grady </a:t>
            </a:r>
            <a:r>
              <a:rPr lang="en-US" altLang="zh-CN" dirty="0" err="1" smtClean="0"/>
              <a:t>Booch</a:t>
            </a:r>
            <a:r>
              <a:rPr lang="zh-CN" altLang="en-US" dirty="0" smtClean="0"/>
              <a:t> ）</a:t>
            </a:r>
          </a:p>
          <a:p>
            <a:pPr lvl="2" eaLnBrk="1" hangingPunct="1"/>
            <a:r>
              <a:rPr lang="en-US" altLang="zh-CN" dirty="0" smtClean="0"/>
              <a:t>3. OOSE</a:t>
            </a:r>
            <a:r>
              <a:rPr lang="zh-CN" altLang="en-US" dirty="0" smtClean="0"/>
              <a:t>（</a:t>
            </a:r>
            <a:r>
              <a:rPr lang="en-US" altLang="zh-CN" dirty="0" err="1" smtClean="0"/>
              <a:t>Ivar</a:t>
            </a:r>
            <a:r>
              <a:rPr lang="en-US" altLang="zh-CN" dirty="0" smtClean="0"/>
              <a:t> Jacobson</a:t>
            </a:r>
            <a:r>
              <a:rPr lang="zh-CN" altLang="en-US" dirty="0" smtClean="0"/>
              <a:t> ）</a:t>
            </a:r>
          </a:p>
        </p:txBody>
      </p:sp>
      <p:sp>
        <p:nvSpPr>
          <p:cNvPr id="3" name="Rectangle 2"/>
          <p:cNvSpPr txBox="1">
            <a:spLocks noChangeArrowheads="1"/>
          </p:cNvSpPr>
          <p:nvPr/>
        </p:nvSpPr>
        <p:spPr bwMode="auto">
          <a:xfrm>
            <a:off x="0" y="77317"/>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Times New Roman" pitchFamily="18" charset="0"/>
                <a:ea typeface="+mn-ea"/>
              </a:rPr>
              <a:t>1</a:t>
            </a:r>
            <a:r>
              <a:rPr lang="zh-CN" altLang="en-US" dirty="0" smtClean="0">
                <a:latin typeface="Times New Roman" pitchFamily="18" charset="0"/>
                <a:ea typeface="+mn-ea"/>
              </a:rPr>
              <a:t>、概述</a:t>
            </a:r>
            <a:endParaRPr lang="zh-CN" altLang="en-US" dirty="0">
              <a:latin typeface="Times New Roman" pitchFamily="18" charset="0"/>
              <a:ea typeface="+mn-ea"/>
            </a:endParaRPr>
          </a:p>
        </p:txBody>
      </p:sp>
      <p:sp>
        <p:nvSpPr>
          <p:cNvPr id="4" name="Text Box 3"/>
          <p:cNvSpPr txBox="1">
            <a:spLocks noChangeArrowheads="1"/>
          </p:cNvSpPr>
          <p:nvPr/>
        </p:nvSpPr>
        <p:spPr bwMode="auto">
          <a:xfrm>
            <a:off x="2627983"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1</a:t>
            </a:r>
            <a:r>
              <a:rPr lang="en-US" altLang="zh-CN" dirty="0" smtClean="0"/>
              <a:t>) </a:t>
            </a:r>
            <a:r>
              <a:rPr lang="zh-CN" altLang="en-US" dirty="0" smtClean="0"/>
              <a:t>统一建模语言</a:t>
            </a:r>
            <a:endParaRPr lang="zh-CN" altLang="en-US" dirty="0"/>
          </a:p>
        </p:txBody>
      </p:sp>
    </p:spTree>
    <p:extLst>
      <p:ext uri="{BB962C8B-B14F-4D97-AF65-F5344CB8AC3E}">
        <p14:creationId xmlns:p14="http://schemas.microsoft.com/office/powerpoint/2010/main" val="336256255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四、系统开发策略</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35" name="TextBox 34"/>
          <p:cNvSpPr txBox="1"/>
          <p:nvPr/>
        </p:nvSpPr>
        <p:spPr bwMode="auto">
          <a:xfrm>
            <a:off x="1448478" y="972017"/>
            <a:ext cx="629187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latin typeface="Times New Roman" pitchFamily="18" charset="0"/>
                <a:ea typeface="+mn-ea"/>
                <a:cs typeface="Times New Roman" pitchFamily="18" charset="0"/>
              </a:rPr>
              <a:t>4</a:t>
            </a:r>
            <a:r>
              <a:rPr lang="zh-CN" altLang="en-US" dirty="0" smtClean="0">
                <a:latin typeface="Times New Roman" pitchFamily="18" charset="0"/>
                <a:ea typeface="+mn-ea"/>
                <a:cs typeface="Times New Roman" pitchFamily="18" charset="0"/>
              </a:rPr>
              <a:t>、选择实施方案</a:t>
            </a:r>
            <a:endParaRPr lang="zh-CN" altLang="en-US" dirty="0">
              <a:latin typeface="Times New Roman" pitchFamily="18" charset="0"/>
              <a:ea typeface="+mn-ea"/>
              <a:cs typeface="Times New Roman" pitchFamily="18" charset="0"/>
            </a:endParaRPr>
          </a:p>
        </p:txBody>
      </p:sp>
      <p:sp>
        <p:nvSpPr>
          <p:cNvPr id="36" name="Text Box 3"/>
          <p:cNvSpPr txBox="1">
            <a:spLocks noChangeArrowheads="1"/>
          </p:cNvSpPr>
          <p:nvPr/>
        </p:nvSpPr>
        <p:spPr bwMode="auto">
          <a:xfrm>
            <a:off x="2555776" y="2132856"/>
            <a:ext cx="4392488" cy="576293"/>
          </a:xfrm>
          <a:prstGeom prst="rect">
            <a:avLst/>
          </a:prstGeom>
          <a:solidFill>
            <a:srgbClr val="00FFFF"/>
          </a:solidFill>
          <a:ln>
            <a:noFill/>
          </a:ln>
          <a:effectLst/>
          <a:scene3d>
            <a:camera prst="orthographicFront"/>
            <a:lightRig rig="threePt" dir="t"/>
          </a:scene3d>
          <a:sp3d>
            <a:bevelT prst="angle"/>
          </a:sp3d>
          <a:extLst/>
        </p:spPr>
        <p:txBody>
          <a:bodyPr wrap="square" lIns="180000" tIns="72000" bIns="72000">
            <a:spAutoFit/>
          </a:bodyPr>
          <a:lstStyle/>
          <a:p>
            <a:pPr algn="l"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1) </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选择标准</a:t>
            </a:r>
            <a:endParaRPr kumimoji="1"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41" name="Text Box 3"/>
          <p:cNvSpPr txBox="1">
            <a:spLocks noChangeArrowheads="1"/>
          </p:cNvSpPr>
          <p:nvPr/>
        </p:nvSpPr>
        <p:spPr bwMode="auto">
          <a:xfrm>
            <a:off x="2555776" y="3050958"/>
            <a:ext cx="4392488" cy="576293"/>
          </a:xfrm>
          <a:prstGeom prst="rect">
            <a:avLst/>
          </a:prstGeom>
          <a:solidFill>
            <a:srgbClr val="00FFFF"/>
          </a:solidFill>
          <a:ln>
            <a:noFill/>
          </a:ln>
          <a:effectLst/>
          <a:scene3d>
            <a:camera prst="orthographicFront"/>
            <a:lightRig rig="threePt" dir="t"/>
          </a:scene3d>
          <a:sp3d>
            <a:bevelT prst="angle"/>
          </a:sp3d>
          <a:extLst/>
        </p:spPr>
        <p:txBody>
          <a:bodyPr wrap="square" lIns="180000" tIns="72000" bIns="72000">
            <a:spAutoFit/>
          </a:bodyPr>
          <a:lstStyle/>
          <a:p>
            <a:pPr algn="l"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2) </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评估</a:t>
            </a:r>
            <a:endParaRPr kumimoji="1"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42" name="Text Box 3"/>
          <p:cNvSpPr txBox="1">
            <a:spLocks noChangeArrowheads="1"/>
          </p:cNvSpPr>
          <p:nvPr/>
        </p:nvSpPr>
        <p:spPr bwMode="auto">
          <a:xfrm>
            <a:off x="2555776" y="3969060"/>
            <a:ext cx="4392488" cy="576293"/>
          </a:xfrm>
          <a:prstGeom prst="rect">
            <a:avLst/>
          </a:prstGeom>
          <a:solidFill>
            <a:srgbClr val="00FFFF"/>
          </a:solidFill>
          <a:ln>
            <a:noFill/>
          </a:ln>
          <a:effectLst/>
          <a:scene3d>
            <a:camera prst="orthographicFront"/>
            <a:lightRig rig="threePt" dir="t"/>
          </a:scene3d>
          <a:sp3d>
            <a:bevelT prst="angle"/>
          </a:sp3d>
          <a:extLst/>
        </p:spPr>
        <p:txBody>
          <a:bodyPr wrap="square" lIns="180000" tIns="72000" bIns="72000">
            <a:spAutoFit/>
          </a:bodyPr>
          <a:lstStyle/>
          <a:p>
            <a:pPr algn="l"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3) </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系统分析员的职责</a:t>
            </a:r>
            <a:endParaRPr kumimoji="1" lang="zh-CN" altLang="en-US" sz="2800" b="1" dirty="0">
              <a:solidFill>
                <a:srgbClr val="002060"/>
              </a:solidFill>
              <a:latin typeface="Times New Roman" pitchFamily="18" charset="0"/>
              <a:ea typeface="黑体" pitchFamily="49" charset="-122"/>
              <a:cs typeface="Times New Roman" pitchFamily="18" charset="0"/>
            </a:endParaRPr>
          </a:p>
        </p:txBody>
      </p:sp>
      <p:sp>
        <p:nvSpPr>
          <p:cNvPr id="7" name="Text Box 3"/>
          <p:cNvSpPr txBox="1">
            <a:spLocks noChangeArrowheads="1"/>
          </p:cNvSpPr>
          <p:nvPr/>
        </p:nvSpPr>
        <p:spPr bwMode="auto">
          <a:xfrm>
            <a:off x="2555776" y="4887162"/>
            <a:ext cx="4392488" cy="576293"/>
          </a:xfrm>
          <a:prstGeom prst="rect">
            <a:avLst/>
          </a:prstGeom>
          <a:solidFill>
            <a:srgbClr val="00FFFF"/>
          </a:solidFill>
          <a:ln>
            <a:noFill/>
          </a:ln>
          <a:effectLst/>
          <a:scene3d>
            <a:camera prst="orthographicFront"/>
            <a:lightRig rig="threePt" dir="t"/>
          </a:scene3d>
          <a:sp3d>
            <a:bevelT prst="angle"/>
          </a:sp3d>
          <a:extLst/>
        </p:spPr>
        <p:txBody>
          <a:bodyPr wrap="square" lIns="180000" tIns="72000" bIns="72000">
            <a:spAutoFit/>
          </a:bodyPr>
          <a:lstStyle/>
          <a:p>
            <a:pPr algn="l"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4) </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成本效</a:t>
            </a:r>
            <a:r>
              <a:rPr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益</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分析</a:t>
            </a:r>
            <a:endParaRPr kumimoji="1" lang="zh-CN" altLang="en-US" sz="2800" b="1" dirty="0">
              <a:solidFill>
                <a:srgbClr val="002060"/>
              </a:solidFill>
              <a:latin typeface="Times New Roman" pitchFamily="18" charset="0"/>
              <a:ea typeface="黑体" pitchFamily="49" charset="-122"/>
              <a:cs typeface="Times New Roman" pitchFamily="18" charset="0"/>
            </a:endParaRPr>
          </a:p>
        </p:txBody>
      </p:sp>
      <p:sp>
        <p:nvSpPr>
          <p:cNvPr id="8" name="Text Box 3"/>
          <p:cNvSpPr txBox="1">
            <a:spLocks noChangeArrowheads="1"/>
          </p:cNvSpPr>
          <p:nvPr/>
        </p:nvSpPr>
        <p:spPr bwMode="auto">
          <a:xfrm>
            <a:off x="2555776" y="5805264"/>
            <a:ext cx="4392488" cy="576293"/>
          </a:xfrm>
          <a:prstGeom prst="rect">
            <a:avLst/>
          </a:prstGeom>
          <a:solidFill>
            <a:srgbClr val="00FFFF"/>
          </a:solidFill>
          <a:ln>
            <a:noFill/>
          </a:ln>
          <a:effectLst/>
          <a:scene3d>
            <a:camera prst="orthographicFront"/>
            <a:lightRig rig="threePt" dir="t"/>
          </a:scene3d>
          <a:sp3d>
            <a:bevelT prst="angle"/>
          </a:sp3d>
          <a:extLst/>
        </p:spPr>
        <p:txBody>
          <a:bodyPr wrap="square" lIns="180000" tIns="72000" bIns="72000">
            <a:spAutoFit/>
          </a:bodyPr>
          <a:lstStyle/>
          <a:p>
            <a:pPr algn="l"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5) </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外部采购步骤</a:t>
            </a:r>
            <a:endParaRPr kumimoji="1" lang="zh-CN" altLang="en-US"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custDataLst>
      <p:tags r:id="rId1"/>
    </p:custDataLst>
    <p:extLst>
      <p:ext uri="{BB962C8B-B14F-4D97-AF65-F5344CB8AC3E}">
        <p14:creationId xmlns:p14="http://schemas.microsoft.com/office/powerpoint/2010/main" val="3983363790"/>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body" idx="1"/>
          </p:nvPr>
        </p:nvSpPr>
        <p:spPr>
          <a:xfrm>
            <a:off x="971600" y="1916833"/>
            <a:ext cx="7200800" cy="1152128"/>
          </a:xfrm>
        </p:spPr>
        <p:txBody>
          <a:bodyPr/>
          <a:lstStyle/>
          <a:p>
            <a:r>
              <a:rPr lang="zh-CN" altLang="en-US" sz="2400" dirty="0" smtClean="0">
                <a:latin typeface="黑体" pitchFamily="49" charset="-122"/>
                <a:ea typeface="黑体" pitchFamily="49" charset="-122"/>
              </a:rPr>
              <a:t>作为</a:t>
            </a:r>
            <a:r>
              <a:rPr lang="zh-CN" altLang="en-US" sz="2400" dirty="0">
                <a:latin typeface="黑体" pitchFamily="49" charset="-122"/>
                <a:ea typeface="黑体" pitchFamily="49" charset="-122"/>
              </a:rPr>
              <a:t>分析员的职责目标就是，建立一系列可以用来尽可能一致地比较这些方案的共同</a:t>
            </a:r>
            <a:r>
              <a:rPr lang="zh-CN" altLang="en-US" sz="2400" dirty="0" smtClean="0">
                <a:latin typeface="黑体" pitchFamily="49" charset="-122"/>
                <a:ea typeface="黑体" pitchFamily="49" charset="-122"/>
              </a:rPr>
              <a:t>准则</a:t>
            </a:r>
            <a:endParaRPr lang="en-US" altLang="zh-CN" sz="2400" dirty="0" smtClean="0">
              <a:latin typeface="黑体" pitchFamily="49" charset="-122"/>
              <a:ea typeface="黑体" pitchFamily="49" charset="-122"/>
            </a:endParaRPr>
          </a:p>
          <a:p>
            <a:endParaRPr lang="zh-CN" altLang="en-US" sz="2400" dirty="0">
              <a:latin typeface="黑体" pitchFamily="49" charset="-122"/>
              <a:ea typeface="黑体" pitchFamily="49" charset="-122"/>
            </a:endParaRPr>
          </a:p>
        </p:txBody>
      </p:sp>
      <p:sp>
        <p:nvSpPr>
          <p:cNvPr id="5"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4</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、选择实施方案</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6" name="Text Box 3"/>
          <p:cNvSpPr txBox="1">
            <a:spLocks noChangeArrowheads="1"/>
          </p:cNvSpPr>
          <p:nvPr/>
        </p:nvSpPr>
        <p:spPr bwMode="auto">
          <a:xfrm>
            <a:off x="2627784" y="980728"/>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）选择标准</a:t>
            </a:r>
            <a:endParaRPr kumimoji="1" lang="zh-CN" altLang="en-US" sz="2800" b="1" dirty="0">
              <a:solidFill>
                <a:srgbClr val="002060"/>
              </a:solidFill>
              <a:latin typeface="Times New Roman" pitchFamily="18" charset="0"/>
              <a:ea typeface="+mn-ea"/>
              <a:cs typeface="Times New Roman" pitchFamily="18" charset="0"/>
            </a:endParaRPr>
          </a:p>
        </p:txBody>
      </p:sp>
      <p:sp>
        <p:nvSpPr>
          <p:cNvPr id="8" name="Rectangle 3"/>
          <p:cNvSpPr txBox="1">
            <a:spLocks noChangeArrowheads="1"/>
          </p:cNvSpPr>
          <p:nvPr/>
        </p:nvSpPr>
        <p:spPr bwMode="auto">
          <a:xfrm>
            <a:off x="971227" y="2996952"/>
            <a:ext cx="7489205" cy="2736304"/>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3"/>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dirty="0" smtClean="0">
                <a:latin typeface="黑体" pitchFamily="49" charset="-122"/>
                <a:ea typeface="黑体" pitchFamily="49" charset="-122"/>
              </a:rPr>
              <a:t>一个合理的方案选择标准应该涵盖自行开发方案和所有外包方案，需要考虑：</a:t>
            </a:r>
          </a:p>
          <a:p>
            <a:pPr lvl="1"/>
            <a:r>
              <a:rPr lang="zh-CN" altLang="en-US" dirty="0" smtClean="0">
                <a:latin typeface="黑体" pitchFamily="49" charset="-122"/>
                <a:ea typeface="黑体" pitchFamily="49" charset="-122"/>
              </a:rPr>
              <a:t>通用需求</a:t>
            </a:r>
          </a:p>
          <a:p>
            <a:pPr lvl="1"/>
            <a:r>
              <a:rPr lang="zh-CN" altLang="en-US" dirty="0" smtClean="0">
                <a:latin typeface="黑体" pitchFamily="49" charset="-122"/>
                <a:ea typeface="黑体" pitchFamily="49" charset="-122"/>
              </a:rPr>
              <a:t>技术需求</a:t>
            </a:r>
          </a:p>
          <a:p>
            <a:pPr lvl="1"/>
            <a:r>
              <a:rPr lang="zh-CN" altLang="en-US" dirty="0" smtClean="0">
                <a:latin typeface="黑体" pitchFamily="49" charset="-122"/>
                <a:ea typeface="黑体" pitchFamily="49" charset="-122"/>
              </a:rPr>
              <a:t>功能需求</a:t>
            </a:r>
          </a:p>
          <a:p>
            <a:endParaRPr lang="zh-CN" altLang="en-US" dirty="0" smtClean="0">
              <a:latin typeface="黑体" pitchFamily="49" charset="-122"/>
              <a:ea typeface="黑体" pitchFamily="49" charset="-122"/>
            </a:endParaRPr>
          </a:p>
          <a:p>
            <a:endParaRPr lang="en-US" altLang="zh-CN" dirty="0">
              <a:latin typeface="黑体" pitchFamily="49" charset="-122"/>
              <a:ea typeface="黑体" pitchFamily="49" charset="-122"/>
            </a:endParaRPr>
          </a:p>
        </p:txBody>
      </p:sp>
    </p:spTree>
    <p:extLst>
      <p:ext uri="{BB962C8B-B14F-4D97-AF65-F5344CB8AC3E}">
        <p14:creationId xmlns:p14="http://schemas.microsoft.com/office/powerpoint/2010/main" val="1714952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9026">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build="p"/>
      <p:bldP spid="8"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8" name="Text Box 6"/>
          <p:cNvSpPr txBox="1">
            <a:spLocks noChangeArrowheads="1"/>
          </p:cNvSpPr>
          <p:nvPr/>
        </p:nvSpPr>
        <p:spPr bwMode="auto">
          <a:xfrm>
            <a:off x="539750" y="1635075"/>
            <a:ext cx="8280400" cy="5644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49263" indent="-449263" algn="l" eaLnBrk="0" hangingPunct="0">
              <a:lnSpc>
                <a:spcPct val="120000"/>
              </a:lnSpc>
              <a:spcBef>
                <a:spcPct val="20000"/>
              </a:spcBef>
              <a:buSzPct val="120000"/>
              <a:buBlip>
                <a:blip r:embed="rId3"/>
              </a:buBlip>
            </a:pP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可选</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方案的</a:t>
            </a:r>
            <a:r>
              <a:rPr lang="zh-CN" altLang="en-US" sz="24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标准</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p>
          <a:p>
            <a:pPr marL="1023938" lvl="1" indent="-395288" algn="l" eaLnBrk="0" hangingPunct="0">
              <a:lnSpc>
                <a:spcPct val="120000"/>
              </a:lnSpc>
              <a:spcBef>
                <a:spcPct val="20000"/>
              </a:spcBef>
              <a:buClr>
                <a:srgbClr val="CC0000"/>
              </a:buClr>
              <a:buFont typeface="Arial" charset="0"/>
              <a:buChar char="―"/>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供应商的成果记录</a:t>
            </a:r>
          </a:p>
          <a:p>
            <a:pPr marL="1023938" lvl="1" indent="-395288" algn="l" eaLnBrk="0" hangingPunct="0">
              <a:lnSpc>
                <a:spcPct val="120000"/>
              </a:lnSpc>
              <a:spcBef>
                <a:spcPct val="20000"/>
              </a:spcBef>
              <a:buClr>
                <a:srgbClr val="CC0000"/>
              </a:buClr>
              <a:buFont typeface="Arial" charset="0"/>
              <a:buChar char="―"/>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供应商提供的技术支持水平</a:t>
            </a:r>
          </a:p>
          <a:p>
            <a:pPr marL="1023938" lvl="1" indent="-395288" algn="l" eaLnBrk="0" hangingPunct="0">
              <a:lnSpc>
                <a:spcPct val="120000"/>
              </a:lnSpc>
              <a:spcBef>
                <a:spcPct val="20000"/>
              </a:spcBef>
              <a:buClr>
                <a:srgbClr val="CC0000"/>
              </a:buClr>
              <a:buFont typeface="Arial" charset="0"/>
              <a:buChar char="―"/>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有经验人员的可利用程度</a:t>
            </a:r>
          </a:p>
          <a:p>
            <a:pPr marL="1023938" lvl="1" indent="-395288" algn="l" eaLnBrk="0" hangingPunct="0">
              <a:lnSpc>
                <a:spcPct val="120000"/>
              </a:lnSpc>
              <a:spcBef>
                <a:spcPct val="20000"/>
              </a:spcBef>
              <a:buClr>
                <a:srgbClr val="CC0000"/>
              </a:buClr>
              <a:buFont typeface="Arial" charset="0"/>
              <a:buChar char="―"/>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开发成本</a:t>
            </a:r>
          </a:p>
          <a:p>
            <a:pPr marL="1023938" lvl="1" indent="-395288" algn="l" eaLnBrk="0" hangingPunct="0">
              <a:lnSpc>
                <a:spcPct val="120000"/>
              </a:lnSpc>
              <a:spcBef>
                <a:spcPct val="20000"/>
              </a:spcBef>
              <a:buClr>
                <a:srgbClr val="CC0000"/>
              </a:buClr>
              <a:buFont typeface="Arial" charset="0"/>
              <a:buChar char="―"/>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效益预期值</a:t>
            </a:r>
          </a:p>
          <a:p>
            <a:pPr marL="1023938" lvl="1" indent="-395288" algn="l" eaLnBrk="0" hangingPunct="0">
              <a:lnSpc>
                <a:spcPct val="120000"/>
              </a:lnSpc>
              <a:spcBef>
                <a:spcPct val="20000"/>
              </a:spcBef>
              <a:buClr>
                <a:srgbClr val="CC0000"/>
              </a:buClr>
              <a:buFont typeface="Arial" charset="0"/>
              <a:buChar char="―"/>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实施前的时间</a:t>
            </a:r>
          </a:p>
          <a:p>
            <a:pPr marL="1023938" lvl="1" indent="-395288" algn="l" eaLnBrk="0" hangingPunct="0">
              <a:lnSpc>
                <a:spcPct val="120000"/>
              </a:lnSpc>
              <a:spcBef>
                <a:spcPct val="20000"/>
              </a:spcBef>
              <a:buClr>
                <a:srgbClr val="CC0000"/>
              </a:buClr>
              <a:buFont typeface="Arial" charset="0"/>
              <a:buChar char="―"/>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对内部资源的影响</a:t>
            </a:r>
          </a:p>
          <a:p>
            <a:pPr marL="1023938" lvl="1" indent="-395288" algn="l" eaLnBrk="0" hangingPunct="0">
              <a:lnSpc>
                <a:spcPct val="120000"/>
              </a:lnSpc>
              <a:spcBef>
                <a:spcPct val="20000"/>
              </a:spcBef>
              <a:buClr>
                <a:srgbClr val="CC0000"/>
              </a:buClr>
              <a:buFont typeface="Arial" charset="0"/>
              <a:buChar char="―"/>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对内部专门知识的需求</a:t>
            </a:r>
          </a:p>
          <a:p>
            <a:pPr marL="1023938" lvl="1" indent="-395288" algn="l" eaLnBrk="0" hangingPunct="0">
              <a:lnSpc>
                <a:spcPct val="120000"/>
              </a:lnSpc>
              <a:spcBef>
                <a:spcPct val="20000"/>
              </a:spcBef>
              <a:buClr>
                <a:srgbClr val="CC0000"/>
              </a:buClr>
              <a:buFont typeface="Arial" charset="0"/>
              <a:buChar char="―"/>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对组织的影响</a:t>
            </a:r>
            <a:r>
              <a:rPr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再培训、技术水平</a:t>
            </a:r>
            <a:r>
              <a:rPr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p>
          <a:p>
            <a:pPr marL="1023938" lvl="1" indent="-395288" algn="l" eaLnBrk="0" hangingPunct="0">
              <a:lnSpc>
                <a:spcPct val="120000"/>
              </a:lnSpc>
              <a:spcBef>
                <a:spcPct val="20000"/>
              </a:spcBef>
              <a:buClr>
                <a:srgbClr val="CC0000"/>
              </a:buClr>
              <a:buFont typeface="Arial" charset="0"/>
              <a:buChar char="―"/>
            </a:pPr>
            <a:r>
              <a:rPr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数据转换的成本预算</a:t>
            </a:r>
          </a:p>
          <a:p>
            <a:pPr marL="1023938" lvl="1" indent="-395288" algn="l" eaLnBrk="0" hangingPunct="0">
              <a:lnSpc>
                <a:spcPct val="120000"/>
              </a:lnSpc>
              <a:spcBef>
                <a:spcPct val="20000"/>
              </a:spcBef>
              <a:buClr>
                <a:srgbClr val="CC0000"/>
              </a:buClr>
              <a:buFont typeface="Arial" charset="0"/>
              <a:buChar char="―"/>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保证和支持服务</a:t>
            </a:r>
          </a:p>
          <a:p>
            <a:pPr algn="l">
              <a:spcBef>
                <a:spcPct val="20000"/>
              </a:spcBef>
              <a:spcAft>
                <a:spcPct val="30000"/>
              </a:spcAft>
            </a:pPr>
            <a:endParaRPr lang="zh-CN" altLang="en-US" sz="2000" b="1" dirty="0">
              <a:solidFill>
                <a:srgbClr val="CC33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0"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4</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、选择实施方案</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11" name="Text Box 3"/>
          <p:cNvSpPr txBox="1">
            <a:spLocks noChangeArrowheads="1"/>
          </p:cNvSpPr>
          <p:nvPr/>
        </p:nvSpPr>
        <p:spPr bwMode="auto">
          <a:xfrm>
            <a:off x="2627784" y="980728"/>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）选择标准</a:t>
            </a:r>
            <a:endParaRPr kumimoji="1" lang="zh-CN" altLang="en-US" sz="2800" b="1" dirty="0">
              <a:solidFill>
                <a:srgbClr val="002060"/>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5725306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90118">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90118">
                                            <p:txEl>
                                              <p:pRg st="1" end="1"/>
                                            </p:txEl>
                                          </p:spTgt>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nodeType="afterEffect">
                                  <p:stCondLst>
                                    <p:cond delay="0"/>
                                  </p:stCondLst>
                                  <p:childTnLst>
                                    <p:set>
                                      <p:cBhvr>
                                        <p:cTn id="12" dur="1" fill="hold">
                                          <p:stCondLst>
                                            <p:cond delay="0"/>
                                          </p:stCondLst>
                                        </p:cTn>
                                        <p:tgtEl>
                                          <p:spTgt spid="90118">
                                            <p:txEl>
                                              <p:pRg st="2" end="2"/>
                                            </p:txEl>
                                          </p:spTgt>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nodeType="afterEffect">
                                  <p:stCondLst>
                                    <p:cond delay="0"/>
                                  </p:stCondLst>
                                  <p:childTnLst>
                                    <p:set>
                                      <p:cBhvr>
                                        <p:cTn id="15" dur="1" fill="hold">
                                          <p:stCondLst>
                                            <p:cond delay="0"/>
                                          </p:stCondLst>
                                        </p:cTn>
                                        <p:tgtEl>
                                          <p:spTgt spid="90118">
                                            <p:txEl>
                                              <p:pRg st="3" end="3"/>
                                            </p:txEl>
                                          </p:spTgt>
                                        </p:tgtEl>
                                        <p:attrNameLst>
                                          <p:attrName>style.visibility</p:attrName>
                                        </p:attrNameLst>
                                      </p:cBhvr>
                                      <p:to>
                                        <p:strVal val="visible"/>
                                      </p:to>
                                    </p:set>
                                  </p:childTnLst>
                                </p:cTn>
                              </p:par>
                            </p:childTnLst>
                          </p:cTn>
                        </p:par>
                        <p:par>
                          <p:cTn id="16" fill="hold" nodeType="afterGroup">
                            <p:stCondLst>
                              <p:cond delay="0"/>
                            </p:stCondLst>
                            <p:childTnLst>
                              <p:par>
                                <p:cTn id="17" presetID="1" presetClass="entr" presetSubtype="0" fill="hold" nodeType="afterEffect">
                                  <p:stCondLst>
                                    <p:cond delay="0"/>
                                  </p:stCondLst>
                                  <p:childTnLst>
                                    <p:set>
                                      <p:cBhvr>
                                        <p:cTn id="18" dur="1" fill="hold">
                                          <p:stCondLst>
                                            <p:cond delay="0"/>
                                          </p:stCondLst>
                                        </p:cTn>
                                        <p:tgtEl>
                                          <p:spTgt spid="90118">
                                            <p:txEl>
                                              <p:pRg st="4" end="4"/>
                                            </p:txEl>
                                          </p:spTgt>
                                        </p:tgtEl>
                                        <p:attrNameLst>
                                          <p:attrName>style.visibility</p:attrName>
                                        </p:attrNameLst>
                                      </p:cBhvr>
                                      <p:to>
                                        <p:strVal val="visible"/>
                                      </p:to>
                                    </p:set>
                                  </p:childTnLst>
                                </p:cTn>
                              </p:par>
                            </p:childTnLst>
                          </p:cTn>
                        </p:par>
                        <p:par>
                          <p:cTn id="19" fill="hold" nodeType="afterGroup">
                            <p:stCondLst>
                              <p:cond delay="0"/>
                            </p:stCondLst>
                            <p:childTnLst>
                              <p:par>
                                <p:cTn id="20" presetID="1" presetClass="entr" presetSubtype="0" fill="hold" nodeType="afterEffect">
                                  <p:stCondLst>
                                    <p:cond delay="0"/>
                                  </p:stCondLst>
                                  <p:childTnLst>
                                    <p:set>
                                      <p:cBhvr>
                                        <p:cTn id="21" dur="1" fill="hold">
                                          <p:stCondLst>
                                            <p:cond delay="0"/>
                                          </p:stCondLst>
                                        </p:cTn>
                                        <p:tgtEl>
                                          <p:spTgt spid="90118">
                                            <p:txEl>
                                              <p:pRg st="5" end="5"/>
                                            </p:txEl>
                                          </p:spTgt>
                                        </p:tgtEl>
                                        <p:attrNameLst>
                                          <p:attrName>style.visibility</p:attrName>
                                        </p:attrNameLst>
                                      </p:cBhvr>
                                      <p:to>
                                        <p:strVal val="visible"/>
                                      </p:to>
                                    </p:set>
                                  </p:childTnLst>
                                </p:cTn>
                              </p:par>
                            </p:childTnLst>
                          </p:cTn>
                        </p:par>
                        <p:par>
                          <p:cTn id="22" fill="hold" nodeType="afterGroup">
                            <p:stCondLst>
                              <p:cond delay="0"/>
                            </p:stCondLst>
                            <p:childTnLst>
                              <p:par>
                                <p:cTn id="23" presetID="1" presetClass="entr" presetSubtype="0" fill="hold" nodeType="afterEffect">
                                  <p:stCondLst>
                                    <p:cond delay="0"/>
                                  </p:stCondLst>
                                  <p:childTnLst>
                                    <p:set>
                                      <p:cBhvr>
                                        <p:cTn id="24" dur="1" fill="hold">
                                          <p:stCondLst>
                                            <p:cond delay="0"/>
                                          </p:stCondLst>
                                        </p:cTn>
                                        <p:tgtEl>
                                          <p:spTgt spid="90118">
                                            <p:txEl>
                                              <p:pRg st="6" end="6"/>
                                            </p:txEl>
                                          </p:spTgt>
                                        </p:tgtEl>
                                        <p:attrNameLst>
                                          <p:attrName>style.visibility</p:attrName>
                                        </p:attrNameLst>
                                      </p:cBhvr>
                                      <p:to>
                                        <p:strVal val="visible"/>
                                      </p:to>
                                    </p:set>
                                  </p:childTnLst>
                                </p:cTn>
                              </p:par>
                            </p:childTnLst>
                          </p:cTn>
                        </p:par>
                        <p:par>
                          <p:cTn id="25" fill="hold" nodeType="afterGroup">
                            <p:stCondLst>
                              <p:cond delay="0"/>
                            </p:stCondLst>
                            <p:childTnLst>
                              <p:par>
                                <p:cTn id="26" presetID="1" presetClass="entr" presetSubtype="0" fill="hold" nodeType="afterEffect">
                                  <p:stCondLst>
                                    <p:cond delay="0"/>
                                  </p:stCondLst>
                                  <p:childTnLst>
                                    <p:set>
                                      <p:cBhvr>
                                        <p:cTn id="27" dur="1" fill="hold">
                                          <p:stCondLst>
                                            <p:cond delay="0"/>
                                          </p:stCondLst>
                                        </p:cTn>
                                        <p:tgtEl>
                                          <p:spTgt spid="90118">
                                            <p:txEl>
                                              <p:pRg st="7" end="7"/>
                                            </p:txEl>
                                          </p:spTgt>
                                        </p:tgtEl>
                                        <p:attrNameLst>
                                          <p:attrName>style.visibility</p:attrName>
                                        </p:attrNameLst>
                                      </p:cBhvr>
                                      <p:to>
                                        <p:strVal val="visible"/>
                                      </p:to>
                                    </p:set>
                                  </p:childTnLst>
                                </p:cTn>
                              </p:par>
                            </p:childTnLst>
                          </p:cTn>
                        </p:par>
                        <p:par>
                          <p:cTn id="28" fill="hold" nodeType="afterGroup">
                            <p:stCondLst>
                              <p:cond delay="0"/>
                            </p:stCondLst>
                            <p:childTnLst>
                              <p:par>
                                <p:cTn id="29" presetID="1" presetClass="entr" presetSubtype="0" fill="hold" nodeType="afterEffect">
                                  <p:stCondLst>
                                    <p:cond delay="0"/>
                                  </p:stCondLst>
                                  <p:childTnLst>
                                    <p:set>
                                      <p:cBhvr>
                                        <p:cTn id="30" dur="1" fill="hold">
                                          <p:stCondLst>
                                            <p:cond delay="0"/>
                                          </p:stCondLst>
                                        </p:cTn>
                                        <p:tgtEl>
                                          <p:spTgt spid="90118">
                                            <p:txEl>
                                              <p:pRg st="8" end="8"/>
                                            </p:txEl>
                                          </p:spTgt>
                                        </p:tgtEl>
                                        <p:attrNameLst>
                                          <p:attrName>style.visibility</p:attrName>
                                        </p:attrNameLst>
                                      </p:cBhvr>
                                      <p:to>
                                        <p:strVal val="visible"/>
                                      </p:to>
                                    </p:set>
                                  </p:childTnLst>
                                </p:cTn>
                              </p:par>
                            </p:childTnLst>
                          </p:cTn>
                        </p:par>
                        <p:par>
                          <p:cTn id="31" fill="hold" nodeType="afterGroup">
                            <p:stCondLst>
                              <p:cond delay="0"/>
                            </p:stCondLst>
                            <p:childTnLst>
                              <p:par>
                                <p:cTn id="32" presetID="1" presetClass="entr" presetSubtype="0" fill="hold" nodeType="afterEffect">
                                  <p:stCondLst>
                                    <p:cond delay="0"/>
                                  </p:stCondLst>
                                  <p:childTnLst>
                                    <p:set>
                                      <p:cBhvr>
                                        <p:cTn id="33" dur="1" fill="hold">
                                          <p:stCondLst>
                                            <p:cond delay="0"/>
                                          </p:stCondLst>
                                        </p:cTn>
                                        <p:tgtEl>
                                          <p:spTgt spid="90118">
                                            <p:txEl>
                                              <p:pRg st="9" end="9"/>
                                            </p:txEl>
                                          </p:spTgt>
                                        </p:tgtEl>
                                        <p:attrNameLst>
                                          <p:attrName>style.visibility</p:attrName>
                                        </p:attrNameLst>
                                      </p:cBhvr>
                                      <p:to>
                                        <p:strVal val="visible"/>
                                      </p:to>
                                    </p:set>
                                  </p:childTnLst>
                                </p:cTn>
                              </p:par>
                            </p:childTnLst>
                          </p:cTn>
                        </p:par>
                        <p:par>
                          <p:cTn id="34" fill="hold" nodeType="afterGroup">
                            <p:stCondLst>
                              <p:cond delay="0"/>
                            </p:stCondLst>
                            <p:childTnLst>
                              <p:par>
                                <p:cTn id="35" presetID="1" presetClass="entr" presetSubtype="0" fill="hold" nodeType="afterEffect">
                                  <p:stCondLst>
                                    <p:cond delay="0"/>
                                  </p:stCondLst>
                                  <p:childTnLst>
                                    <p:set>
                                      <p:cBhvr>
                                        <p:cTn id="36" dur="1" fill="hold">
                                          <p:stCondLst>
                                            <p:cond delay="0"/>
                                          </p:stCondLst>
                                        </p:cTn>
                                        <p:tgtEl>
                                          <p:spTgt spid="90118">
                                            <p:txEl>
                                              <p:pRg st="10" end="10"/>
                                            </p:txEl>
                                          </p:spTgt>
                                        </p:tgtEl>
                                        <p:attrNameLst>
                                          <p:attrName>style.visibility</p:attrName>
                                        </p:attrNameLst>
                                      </p:cBhvr>
                                      <p:to>
                                        <p:strVal val="visible"/>
                                      </p:to>
                                    </p:set>
                                  </p:childTnLst>
                                </p:cTn>
                              </p:par>
                            </p:childTnLst>
                          </p:cTn>
                        </p:par>
                        <p:par>
                          <p:cTn id="37" fill="hold" nodeType="afterGroup">
                            <p:stCondLst>
                              <p:cond delay="0"/>
                            </p:stCondLst>
                            <p:childTnLst>
                              <p:par>
                                <p:cTn id="38" presetID="1" presetClass="entr" presetSubtype="0" fill="hold" nodeType="afterEffect">
                                  <p:stCondLst>
                                    <p:cond delay="0"/>
                                  </p:stCondLst>
                                  <p:childTnLst>
                                    <p:set>
                                      <p:cBhvr>
                                        <p:cTn id="39" dur="1" fill="hold">
                                          <p:stCondLst>
                                            <p:cond delay="0"/>
                                          </p:stCondLst>
                                        </p:cTn>
                                        <p:tgtEl>
                                          <p:spTgt spid="9011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Grp="1" noChangeArrowheads="1"/>
          </p:cNvSpPr>
          <p:nvPr>
            <p:ph type="body" idx="1"/>
          </p:nvPr>
        </p:nvSpPr>
        <p:spPr>
          <a:xfrm>
            <a:off x="395734" y="1844824"/>
            <a:ext cx="8640762" cy="4752528"/>
          </a:xfrm>
        </p:spPr>
        <p:txBody>
          <a:bodyPr/>
          <a:lstStyle/>
          <a:p>
            <a:r>
              <a:rPr lang="zh-CN" altLang="en-US" sz="2400" dirty="0" smtClean="0">
                <a:latin typeface="黑体" pitchFamily="49" charset="-122"/>
                <a:ea typeface="黑体" pitchFamily="49" charset="-122"/>
              </a:rPr>
              <a:t>评价</a:t>
            </a:r>
            <a:r>
              <a:rPr lang="zh-CN" altLang="en-US" sz="2400" dirty="0">
                <a:latin typeface="黑体" pitchFamily="49" charset="-122"/>
                <a:ea typeface="黑体" pitchFamily="49" charset="-122"/>
              </a:rPr>
              <a:t>软件系统的其它</a:t>
            </a:r>
            <a:r>
              <a:rPr lang="zh-CN" altLang="en-US" sz="2400" dirty="0">
                <a:solidFill>
                  <a:srgbClr val="FF0000"/>
                </a:solidFill>
                <a:latin typeface="黑体" pitchFamily="49" charset="-122"/>
                <a:ea typeface="黑体" pitchFamily="49" charset="-122"/>
              </a:rPr>
              <a:t>通用标准</a:t>
            </a:r>
            <a:r>
              <a:rPr lang="zh-CN" altLang="en-US" sz="2400" dirty="0">
                <a:latin typeface="黑体" pitchFamily="49" charset="-122"/>
                <a:ea typeface="黑体" pitchFamily="49" charset="-122"/>
              </a:rPr>
              <a:t>。如，为了测试软件质量，可能需要用到以下标准：</a:t>
            </a:r>
          </a:p>
          <a:p>
            <a:pPr lvl="1"/>
            <a:r>
              <a:rPr lang="zh-CN" altLang="en-US" sz="2000" dirty="0">
                <a:latin typeface="黑体" pitchFamily="49" charset="-122"/>
                <a:ea typeface="黑体" pitchFamily="49" charset="-122"/>
              </a:rPr>
              <a:t>健壮性</a:t>
            </a:r>
            <a:r>
              <a:rPr lang="en-US" altLang="zh-CN" sz="2000" dirty="0">
                <a:latin typeface="黑体" pitchFamily="49" charset="-122"/>
                <a:ea typeface="黑体" pitchFamily="49" charset="-122"/>
              </a:rPr>
              <a:t>(</a:t>
            </a:r>
            <a:r>
              <a:rPr lang="zh-CN" altLang="en-US" sz="2000" dirty="0">
                <a:latin typeface="黑体" pitchFamily="49" charset="-122"/>
                <a:ea typeface="黑体" pitchFamily="49" charset="-122"/>
              </a:rPr>
              <a:t>软件不能出现问题</a:t>
            </a:r>
            <a:r>
              <a:rPr lang="en-US" altLang="zh-CN" sz="2000" dirty="0">
                <a:latin typeface="黑体" pitchFamily="49" charset="-122"/>
                <a:ea typeface="黑体" pitchFamily="49" charset="-122"/>
              </a:rPr>
              <a:t>)</a:t>
            </a:r>
          </a:p>
          <a:p>
            <a:pPr lvl="1"/>
            <a:r>
              <a:rPr lang="zh-CN" altLang="en-US" sz="2000" dirty="0">
                <a:latin typeface="黑体" pitchFamily="49" charset="-122"/>
                <a:ea typeface="黑体" pitchFamily="49" charset="-122"/>
              </a:rPr>
              <a:t>编程错误</a:t>
            </a:r>
            <a:r>
              <a:rPr lang="en-US" altLang="zh-CN" sz="2000" dirty="0">
                <a:latin typeface="黑体" pitchFamily="49" charset="-122"/>
                <a:ea typeface="黑体" pitchFamily="49" charset="-122"/>
              </a:rPr>
              <a:t>(</a:t>
            </a:r>
            <a:r>
              <a:rPr lang="zh-CN" altLang="en-US" sz="2000" dirty="0">
                <a:latin typeface="黑体" pitchFamily="49" charset="-122"/>
                <a:ea typeface="黑体" pitchFamily="49" charset="-122"/>
              </a:rPr>
              <a:t>软件能正确运行</a:t>
            </a:r>
            <a:r>
              <a:rPr lang="en-US" altLang="zh-CN" sz="2000" dirty="0">
                <a:latin typeface="黑体" pitchFamily="49" charset="-122"/>
                <a:ea typeface="黑体" pitchFamily="49" charset="-122"/>
              </a:rPr>
              <a:t>)</a:t>
            </a:r>
          </a:p>
          <a:p>
            <a:pPr lvl="1"/>
            <a:r>
              <a:rPr lang="zh-CN" altLang="en-US" sz="2000" dirty="0">
                <a:latin typeface="黑体" pitchFamily="49" charset="-122"/>
                <a:ea typeface="黑体" pitchFamily="49" charset="-122"/>
              </a:rPr>
              <a:t>代码质量</a:t>
            </a:r>
            <a:r>
              <a:rPr lang="en-US" altLang="zh-CN" sz="2000" dirty="0">
                <a:latin typeface="黑体" pitchFamily="49" charset="-122"/>
                <a:ea typeface="黑体" pitchFamily="49" charset="-122"/>
              </a:rPr>
              <a:t>(</a:t>
            </a:r>
            <a:r>
              <a:rPr lang="zh-CN" altLang="en-US" sz="2000" dirty="0">
                <a:latin typeface="黑体" pitchFamily="49" charset="-122"/>
                <a:ea typeface="黑体" pitchFamily="49" charset="-122"/>
              </a:rPr>
              <a:t>可维护性</a:t>
            </a:r>
            <a:r>
              <a:rPr lang="en-US" altLang="zh-CN" sz="2000" dirty="0">
                <a:latin typeface="黑体" pitchFamily="49" charset="-122"/>
                <a:ea typeface="黑体" pitchFamily="49" charset="-122"/>
              </a:rPr>
              <a:t>)</a:t>
            </a:r>
          </a:p>
          <a:p>
            <a:pPr lvl="1"/>
            <a:r>
              <a:rPr lang="zh-CN" altLang="en-US" sz="2000" dirty="0">
                <a:latin typeface="黑体" pitchFamily="49" charset="-122"/>
                <a:ea typeface="黑体" pitchFamily="49" charset="-122"/>
              </a:rPr>
              <a:t>文档</a:t>
            </a:r>
            <a:r>
              <a:rPr lang="en-US" altLang="zh-CN" sz="2000" dirty="0">
                <a:latin typeface="黑体" pitchFamily="49" charset="-122"/>
                <a:ea typeface="黑体" pitchFamily="49" charset="-122"/>
              </a:rPr>
              <a:t>(</a:t>
            </a:r>
            <a:r>
              <a:rPr lang="zh-CN" altLang="en-US" sz="2000" dirty="0">
                <a:latin typeface="黑体" pitchFamily="49" charset="-122"/>
                <a:ea typeface="黑体" pitchFamily="49" charset="-122"/>
              </a:rPr>
              <a:t>用户和系统、联机和书面</a:t>
            </a:r>
            <a:r>
              <a:rPr lang="en-US" altLang="zh-CN" sz="2000" dirty="0">
                <a:latin typeface="黑体" pitchFamily="49" charset="-122"/>
                <a:ea typeface="黑体" pitchFamily="49" charset="-122"/>
              </a:rPr>
              <a:t>)</a:t>
            </a:r>
          </a:p>
          <a:p>
            <a:pPr lvl="1"/>
            <a:r>
              <a:rPr lang="zh-CN" altLang="en-US" sz="2000" dirty="0">
                <a:latin typeface="黑体" pitchFamily="49" charset="-122"/>
                <a:ea typeface="黑体" pitchFamily="49" charset="-122"/>
              </a:rPr>
              <a:t>安装难易度</a:t>
            </a:r>
          </a:p>
          <a:p>
            <a:pPr lvl="1"/>
            <a:r>
              <a:rPr lang="zh-CN" altLang="en-US" sz="2000" dirty="0">
                <a:latin typeface="黑体" pitchFamily="49" charset="-122"/>
                <a:ea typeface="黑体" pitchFamily="49" charset="-122"/>
              </a:rPr>
              <a:t>灵活性</a:t>
            </a:r>
            <a:r>
              <a:rPr lang="en-US" altLang="zh-CN" sz="2000" dirty="0">
                <a:latin typeface="黑体" pitchFamily="49" charset="-122"/>
                <a:ea typeface="黑体" pitchFamily="49" charset="-122"/>
              </a:rPr>
              <a:t>(</a:t>
            </a:r>
            <a:r>
              <a:rPr lang="zh-CN" altLang="en-US" sz="2000" dirty="0">
                <a:latin typeface="黑体" pitchFamily="49" charset="-122"/>
                <a:ea typeface="黑体" pitchFamily="49" charset="-122"/>
              </a:rPr>
              <a:t>软件容易调整以适应新的功能和新的环境要求</a:t>
            </a:r>
            <a:r>
              <a:rPr lang="en-US" altLang="zh-CN" sz="2000" dirty="0">
                <a:latin typeface="黑体" pitchFamily="49" charset="-122"/>
                <a:ea typeface="黑体" pitchFamily="49" charset="-122"/>
              </a:rPr>
              <a:t>)</a:t>
            </a:r>
          </a:p>
          <a:p>
            <a:pPr lvl="1"/>
            <a:r>
              <a:rPr lang="zh-CN" altLang="en-US" sz="2000" dirty="0">
                <a:latin typeface="黑体" pitchFamily="49" charset="-122"/>
                <a:ea typeface="黑体" pitchFamily="49" charset="-122"/>
              </a:rPr>
              <a:t>结构</a:t>
            </a:r>
            <a:r>
              <a:rPr lang="en-US" altLang="zh-CN" sz="2000" dirty="0">
                <a:latin typeface="黑体" pitchFamily="49" charset="-122"/>
                <a:ea typeface="黑体" pitchFamily="49" charset="-122"/>
              </a:rPr>
              <a:t>(</a:t>
            </a:r>
            <a:r>
              <a:rPr lang="zh-CN" altLang="en-US" sz="2000" dirty="0">
                <a:latin typeface="黑体" pitchFamily="49" charset="-122"/>
                <a:ea typeface="黑体" pitchFamily="49" charset="-122"/>
              </a:rPr>
              <a:t>可维护、易理解</a:t>
            </a:r>
            <a:r>
              <a:rPr lang="en-US" altLang="zh-CN" sz="2000" dirty="0">
                <a:latin typeface="黑体" pitchFamily="49" charset="-122"/>
                <a:ea typeface="黑体" pitchFamily="49" charset="-122"/>
              </a:rPr>
              <a:t>)</a:t>
            </a:r>
          </a:p>
          <a:p>
            <a:pPr lvl="1"/>
            <a:r>
              <a:rPr lang="zh-CN" altLang="en-US" sz="2000" dirty="0">
                <a:latin typeface="黑体" pitchFamily="49" charset="-122"/>
                <a:ea typeface="黑体" pitchFamily="49" charset="-122"/>
              </a:rPr>
              <a:t>用户界面友好性</a:t>
            </a:r>
            <a:r>
              <a:rPr lang="en-US" altLang="zh-CN" sz="2000" dirty="0">
                <a:latin typeface="黑体" pitchFamily="49" charset="-122"/>
                <a:ea typeface="黑体" pitchFamily="49" charset="-122"/>
              </a:rPr>
              <a:t>(</a:t>
            </a:r>
            <a:r>
              <a:rPr lang="zh-CN" altLang="en-US" sz="2000" dirty="0">
                <a:latin typeface="黑体" pitchFamily="49" charset="-122"/>
                <a:ea typeface="黑体" pitchFamily="49" charset="-122"/>
              </a:rPr>
              <a:t>使用时自然而直观</a:t>
            </a:r>
            <a:r>
              <a:rPr lang="en-US" altLang="zh-CN" sz="2000" dirty="0" smtClean="0">
                <a:latin typeface="黑体" pitchFamily="49" charset="-122"/>
                <a:ea typeface="黑体" pitchFamily="49" charset="-122"/>
              </a:rPr>
              <a:t>)</a:t>
            </a:r>
            <a:endParaRPr lang="en-US" altLang="zh-CN" sz="2000" dirty="0">
              <a:latin typeface="黑体" pitchFamily="49" charset="-122"/>
              <a:ea typeface="黑体" pitchFamily="49" charset="-122"/>
            </a:endParaRPr>
          </a:p>
        </p:txBody>
      </p:sp>
      <p:sp>
        <p:nvSpPr>
          <p:cNvPr id="10"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4</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、选择实施方案</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11" name="Text Box 3"/>
          <p:cNvSpPr txBox="1">
            <a:spLocks noChangeArrowheads="1"/>
          </p:cNvSpPr>
          <p:nvPr/>
        </p:nvSpPr>
        <p:spPr bwMode="auto">
          <a:xfrm>
            <a:off x="2627784" y="980728"/>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）选择标准</a:t>
            </a:r>
            <a:endParaRPr kumimoji="1" lang="zh-CN" altLang="en-US" sz="2800" b="1" dirty="0">
              <a:solidFill>
                <a:srgbClr val="002060"/>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2303808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6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6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6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61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61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861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611">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6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build="p"/>
    </p:bld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a:xfrm>
            <a:off x="539055" y="1628800"/>
            <a:ext cx="8353425" cy="4032448"/>
          </a:xfrm>
        </p:spPr>
        <p:txBody>
          <a:bodyPr/>
          <a:lstStyle/>
          <a:p>
            <a:pPr marL="0" indent="0" algn="just">
              <a:buNone/>
            </a:pPr>
            <a:r>
              <a:rPr lang="zh-CN" altLang="en-US" dirty="0" smtClean="0">
                <a:solidFill>
                  <a:srgbClr val="FF0000"/>
                </a:solidFill>
                <a:latin typeface="黑体" pitchFamily="49" charset="-122"/>
                <a:ea typeface="黑体" pitchFamily="49" charset="-122"/>
              </a:rPr>
              <a:t>评分</a:t>
            </a:r>
            <a:endParaRPr lang="zh-CN" altLang="en-US" dirty="0">
              <a:solidFill>
                <a:srgbClr val="FF0000"/>
              </a:solidFill>
              <a:latin typeface="黑体" pitchFamily="49" charset="-122"/>
              <a:ea typeface="黑体" pitchFamily="49" charset="-122"/>
            </a:endParaRPr>
          </a:p>
          <a:p>
            <a:pPr algn="just"/>
            <a:r>
              <a:rPr lang="zh-CN" altLang="en-US" dirty="0">
                <a:latin typeface="黑体" pitchFamily="49" charset="-122"/>
                <a:ea typeface="黑体" pitchFamily="49" charset="-122"/>
              </a:rPr>
              <a:t>每个方案都给出一个基于标准程度的原始分数来参与评估</a:t>
            </a:r>
          </a:p>
          <a:p>
            <a:pPr lvl="1"/>
            <a:r>
              <a:rPr lang="zh-CN" altLang="en-US" dirty="0">
                <a:latin typeface="黑体" pitchFamily="49" charset="-122"/>
                <a:ea typeface="黑体" pitchFamily="49" charset="-122"/>
              </a:rPr>
              <a:t>三点计数：完全满意</a:t>
            </a:r>
            <a:r>
              <a:rPr lang="en-US" altLang="zh-CN" dirty="0">
                <a:latin typeface="黑体" pitchFamily="49" charset="-122"/>
                <a:ea typeface="黑体" pitchFamily="49" charset="-122"/>
              </a:rPr>
              <a:t>-2</a:t>
            </a:r>
            <a:r>
              <a:rPr lang="zh-CN" altLang="en-US" dirty="0">
                <a:latin typeface="黑体" pitchFamily="49" charset="-122"/>
                <a:ea typeface="黑体" pitchFamily="49" charset="-122"/>
              </a:rPr>
              <a:t>分、部分满意</a:t>
            </a:r>
            <a:r>
              <a:rPr lang="en-US" altLang="zh-CN" dirty="0">
                <a:latin typeface="黑体" pitchFamily="49" charset="-122"/>
                <a:ea typeface="黑体" pitchFamily="49" charset="-122"/>
              </a:rPr>
              <a:t>-1</a:t>
            </a:r>
            <a:r>
              <a:rPr lang="zh-CN" altLang="en-US" dirty="0">
                <a:latin typeface="黑体" pitchFamily="49" charset="-122"/>
                <a:ea typeface="黑体" pitchFamily="49" charset="-122"/>
              </a:rPr>
              <a:t>分和不满意</a:t>
            </a:r>
            <a:r>
              <a:rPr lang="en-US" altLang="zh-CN" dirty="0">
                <a:latin typeface="黑体" pitchFamily="49" charset="-122"/>
                <a:ea typeface="黑体" pitchFamily="49" charset="-122"/>
              </a:rPr>
              <a:t>-0</a:t>
            </a:r>
            <a:r>
              <a:rPr lang="zh-CN" altLang="en-US" dirty="0">
                <a:latin typeface="黑体" pitchFamily="49" charset="-122"/>
                <a:ea typeface="黑体" pitchFamily="49" charset="-122"/>
              </a:rPr>
              <a:t>分</a:t>
            </a:r>
          </a:p>
          <a:p>
            <a:pPr lvl="1"/>
            <a:r>
              <a:rPr lang="zh-CN" altLang="en-US" dirty="0">
                <a:latin typeface="黑体" pitchFamily="49" charset="-122"/>
                <a:ea typeface="黑体" pitchFamily="49" charset="-122"/>
              </a:rPr>
              <a:t>六点计数：最佳－</a:t>
            </a:r>
            <a:r>
              <a:rPr lang="en-US" altLang="zh-CN" dirty="0">
                <a:latin typeface="黑体" pitchFamily="49" charset="-122"/>
                <a:ea typeface="黑体" pitchFamily="49" charset="-122"/>
              </a:rPr>
              <a:t>5</a:t>
            </a:r>
            <a:r>
              <a:rPr lang="zh-CN" altLang="en-US" dirty="0">
                <a:latin typeface="黑体" pitchFamily="49" charset="-122"/>
                <a:ea typeface="黑体" pitchFamily="49" charset="-122"/>
              </a:rPr>
              <a:t>分、优－</a:t>
            </a:r>
            <a:r>
              <a:rPr lang="en-US" altLang="zh-CN" dirty="0">
                <a:latin typeface="黑体" pitchFamily="49" charset="-122"/>
                <a:ea typeface="黑体" pitchFamily="49" charset="-122"/>
              </a:rPr>
              <a:t>4</a:t>
            </a:r>
            <a:r>
              <a:rPr lang="zh-CN" altLang="en-US" dirty="0">
                <a:latin typeface="黑体" pitchFamily="49" charset="-122"/>
                <a:ea typeface="黑体" pitchFamily="49" charset="-122"/>
              </a:rPr>
              <a:t>分、良－</a:t>
            </a:r>
            <a:r>
              <a:rPr lang="en-US" altLang="zh-CN" dirty="0">
                <a:latin typeface="黑体" pitchFamily="49" charset="-122"/>
                <a:ea typeface="黑体" pitchFamily="49" charset="-122"/>
              </a:rPr>
              <a:t>3</a:t>
            </a:r>
            <a:r>
              <a:rPr lang="zh-CN" altLang="en-US" dirty="0">
                <a:latin typeface="黑体" pitchFamily="49" charset="-122"/>
                <a:ea typeface="黑体" pitchFamily="49" charset="-122"/>
              </a:rPr>
              <a:t>分、中－</a:t>
            </a:r>
            <a:r>
              <a:rPr lang="en-US" altLang="zh-CN" dirty="0">
                <a:latin typeface="黑体" pitchFamily="49" charset="-122"/>
                <a:ea typeface="黑体" pitchFamily="49" charset="-122"/>
              </a:rPr>
              <a:t>2</a:t>
            </a:r>
            <a:r>
              <a:rPr lang="zh-CN" altLang="en-US" dirty="0">
                <a:latin typeface="黑体" pitchFamily="49" charset="-122"/>
                <a:ea typeface="黑体" pitchFamily="49" charset="-122"/>
              </a:rPr>
              <a:t>分、差－</a:t>
            </a:r>
            <a:r>
              <a:rPr lang="en-US" altLang="zh-CN" dirty="0">
                <a:latin typeface="黑体" pitchFamily="49" charset="-122"/>
                <a:ea typeface="黑体" pitchFamily="49" charset="-122"/>
              </a:rPr>
              <a:t>1</a:t>
            </a:r>
            <a:r>
              <a:rPr lang="zh-CN" altLang="en-US" dirty="0">
                <a:latin typeface="黑体" pitchFamily="49" charset="-122"/>
                <a:ea typeface="黑体" pitchFamily="49" charset="-122"/>
              </a:rPr>
              <a:t>分和不合格－</a:t>
            </a:r>
            <a:r>
              <a:rPr lang="en-US" altLang="zh-CN" dirty="0">
                <a:latin typeface="黑体" pitchFamily="49" charset="-122"/>
                <a:ea typeface="黑体" pitchFamily="49" charset="-122"/>
              </a:rPr>
              <a:t>0</a:t>
            </a:r>
            <a:r>
              <a:rPr lang="zh-CN" altLang="en-US" dirty="0">
                <a:latin typeface="黑体" pitchFamily="49" charset="-122"/>
                <a:ea typeface="黑体" pitchFamily="49" charset="-122"/>
              </a:rPr>
              <a:t>分</a:t>
            </a:r>
          </a:p>
          <a:p>
            <a:pPr lvl="1"/>
            <a:r>
              <a:rPr lang="zh-CN" altLang="en-US" dirty="0" smtClean="0">
                <a:latin typeface="黑体" pitchFamily="49" charset="-122"/>
                <a:ea typeface="黑体" pitchFamily="49" charset="-122"/>
              </a:rPr>
              <a:t>计算</a:t>
            </a:r>
            <a:r>
              <a:rPr lang="zh-CN" altLang="en-US" dirty="0">
                <a:latin typeface="黑体" pitchFamily="49" charset="-122"/>
                <a:ea typeface="黑体" pitchFamily="49" charset="-122"/>
              </a:rPr>
              <a:t>各个方案的得分，并加上权重因子，就可以得到各个方案的</a:t>
            </a:r>
            <a:r>
              <a:rPr lang="zh-CN" altLang="en-US" dirty="0" smtClean="0">
                <a:latin typeface="黑体" pitchFamily="49" charset="-122"/>
                <a:ea typeface="黑体" pitchFamily="49" charset="-122"/>
              </a:rPr>
              <a:t>得分</a:t>
            </a:r>
            <a:endParaRPr lang="zh-CN" altLang="en-US" dirty="0">
              <a:latin typeface="黑体" pitchFamily="49" charset="-122"/>
              <a:ea typeface="黑体" pitchFamily="49" charset="-122"/>
            </a:endParaRPr>
          </a:p>
        </p:txBody>
      </p:sp>
      <p:sp>
        <p:nvSpPr>
          <p:cNvPr id="10"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4</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、选择实施方案</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11" name="Text Box 3"/>
          <p:cNvSpPr txBox="1">
            <a:spLocks noChangeArrowheads="1"/>
          </p:cNvSpPr>
          <p:nvPr/>
        </p:nvSpPr>
        <p:spPr bwMode="auto">
          <a:xfrm>
            <a:off x="2627784" y="980728"/>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2</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）评估</a:t>
            </a:r>
            <a:endParaRPr kumimoji="1" lang="zh-CN" altLang="en-US" sz="2800" b="1" dirty="0">
              <a:solidFill>
                <a:srgbClr val="002060"/>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2304156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560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56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type="body" sz="half" idx="1"/>
          </p:nvPr>
        </p:nvSpPr>
        <p:spPr>
          <a:xfrm>
            <a:off x="827584" y="1772816"/>
            <a:ext cx="7921377" cy="5010150"/>
          </a:xfrm>
        </p:spPr>
        <p:txBody>
          <a:bodyPr/>
          <a:lstStyle/>
          <a:p>
            <a:pPr algn="just"/>
            <a:r>
              <a:rPr lang="zh-CN" altLang="en-US" dirty="0">
                <a:latin typeface="+mn-ea"/>
              </a:rPr>
              <a:t>评价外部供应商提供的系统质量的</a:t>
            </a:r>
            <a:r>
              <a:rPr lang="zh-CN" altLang="en-US" dirty="0" smtClean="0">
                <a:latin typeface="+mn-ea"/>
              </a:rPr>
              <a:t>方法：</a:t>
            </a:r>
            <a:endParaRPr lang="en-US" altLang="zh-CN" dirty="0" smtClean="0">
              <a:latin typeface="+mn-ea"/>
            </a:endParaRPr>
          </a:p>
          <a:p>
            <a:pPr lvl="1"/>
            <a:r>
              <a:rPr lang="zh-CN" altLang="en-US" dirty="0">
                <a:latin typeface="+mn-ea"/>
              </a:rPr>
              <a:t>在应用中观察</a:t>
            </a:r>
            <a:endParaRPr lang="en-US" altLang="zh-CN" dirty="0">
              <a:latin typeface="+mn-ea"/>
            </a:endParaRPr>
          </a:p>
          <a:p>
            <a:pPr lvl="1"/>
            <a:r>
              <a:rPr lang="zh-CN" altLang="en-US" dirty="0">
                <a:latin typeface="+mn-ea"/>
              </a:rPr>
              <a:t>安装在一个实验环境中进行评测</a:t>
            </a:r>
          </a:p>
          <a:p>
            <a:pPr algn="just"/>
            <a:r>
              <a:rPr kumimoji="0" lang="zh-CN" altLang="en-US" dirty="0" smtClean="0">
                <a:solidFill>
                  <a:srgbClr val="FF0000"/>
                </a:solidFill>
                <a:latin typeface="+mn-ea"/>
              </a:rPr>
              <a:t>基准评价：</a:t>
            </a:r>
            <a:r>
              <a:rPr kumimoji="0" lang="zh-CN" altLang="en-US" dirty="0" smtClean="0">
                <a:latin typeface="+mn-ea"/>
              </a:rPr>
              <a:t>在</a:t>
            </a:r>
            <a:r>
              <a:rPr kumimoji="0" lang="zh-CN" altLang="en-US" dirty="0">
                <a:latin typeface="+mn-ea"/>
              </a:rPr>
              <a:t>实际处理条件下，用确定的硬件和系统软件对应用系统</a:t>
            </a:r>
            <a:r>
              <a:rPr kumimoji="0" lang="en-US" altLang="zh-CN" dirty="0">
                <a:latin typeface="+mn-ea"/>
              </a:rPr>
              <a:t>(</a:t>
            </a:r>
            <a:r>
              <a:rPr kumimoji="0" lang="zh-CN" altLang="en-US" dirty="0">
                <a:latin typeface="+mn-ea"/>
              </a:rPr>
              <a:t>或测试程序</a:t>
            </a:r>
            <a:r>
              <a:rPr kumimoji="0" lang="en-US" altLang="zh-CN" dirty="0">
                <a:latin typeface="+mn-ea"/>
              </a:rPr>
              <a:t>)</a:t>
            </a:r>
            <a:r>
              <a:rPr kumimoji="0" lang="zh-CN" altLang="en-US" dirty="0">
                <a:latin typeface="+mn-ea"/>
              </a:rPr>
              <a:t>进行</a:t>
            </a:r>
            <a:r>
              <a:rPr kumimoji="0" lang="zh-CN" altLang="en-US" dirty="0" smtClean="0">
                <a:latin typeface="+mn-ea"/>
              </a:rPr>
              <a:t>性能评价</a:t>
            </a:r>
            <a:endParaRPr kumimoji="0" lang="en-US" altLang="zh-CN" dirty="0" smtClean="0">
              <a:latin typeface="+mn-ea"/>
            </a:endParaRPr>
          </a:p>
          <a:p>
            <a:pPr algn="just"/>
            <a:r>
              <a:rPr lang="zh-CN" altLang="en-US" dirty="0" smtClean="0">
                <a:latin typeface="+mn-ea"/>
              </a:rPr>
              <a:t>选择供应商：</a:t>
            </a:r>
            <a:endParaRPr kumimoji="0" lang="zh-CN" altLang="en-US" dirty="0">
              <a:latin typeface="+mn-ea"/>
            </a:endParaRPr>
          </a:p>
          <a:p>
            <a:pPr lvl="1"/>
            <a:r>
              <a:rPr lang="zh-CN" altLang="en-US" dirty="0" smtClean="0">
                <a:latin typeface="+mn-ea"/>
              </a:rPr>
              <a:t>软件</a:t>
            </a:r>
            <a:r>
              <a:rPr lang="zh-CN" altLang="en-US" dirty="0">
                <a:latin typeface="+mn-ea"/>
              </a:rPr>
              <a:t>的功能、性能和一些重要的</a:t>
            </a:r>
            <a:r>
              <a:rPr lang="zh-CN" altLang="en-US" dirty="0" smtClean="0">
                <a:latin typeface="+mn-ea"/>
              </a:rPr>
              <a:t>质量指标</a:t>
            </a:r>
            <a:endParaRPr lang="en-US" altLang="zh-CN" dirty="0">
              <a:latin typeface="+mn-ea"/>
            </a:endParaRPr>
          </a:p>
          <a:p>
            <a:pPr lvl="1"/>
            <a:r>
              <a:rPr lang="zh-CN" altLang="en-US" dirty="0">
                <a:latin typeface="+mn-ea"/>
              </a:rPr>
              <a:t>持续研究开发的能力和水平，以及其是否有足够的、活跃的用户</a:t>
            </a:r>
            <a:r>
              <a:rPr lang="zh-CN" altLang="en-US" dirty="0" smtClean="0">
                <a:latin typeface="+mn-ea"/>
              </a:rPr>
              <a:t>组（决定</a:t>
            </a:r>
            <a:r>
              <a:rPr lang="zh-CN" altLang="en-US" dirty="0">
                <a:latin typeface="+mn-ea"/>
              </a:rPr>
              <a:t>了供应商是否可能有持续研发所供应系统的</a:t>
            </a:r>
            <a:r>
              <a:rPr lang="zh-CN" altLang="en-US" dirty="0" smtClean="0">
                <a:latin typeface="+mn-ea"/>
              </a:rPr>
              <a:t>推动力）</a:t>
            </a:r>
            <a:endParaRPr lang="zh-CN" altLang="en-US" dirty="0">
              <a:latin typeface="+mn-ea"/>
            </a:endParaRPr>
          </a:p>
        </p:txBody>
      </p:sp>
      <p:sp>
        <p:nvSpPr>
          <p:cNvPr id="5" name="Rectangle 4"/>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4</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、选择实施方案</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6" name="Text Box 3"/>
          <p:cNvSpPr txBox="1">
            <a:spLocks noChangeArrowheads="1"/>
          </p:cNvSpPr>
          <p:nvPr/>
        </p:nvSpPr>
        <p:spPr bwMode="auto">
          <a:xfrm>
            <a:off x="2627784" y="980728"/>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2</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）评估</a:t>
            </a:r>
            <a:endParaRPr kumimoji="1" lang="zh-CN" altLang="en-US" sz="2800" b="1" dirty="0">
              <a:solidFill>
                <a:srgbClr val="002060"/>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0557443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88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8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85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8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885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85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8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3"/>
          <p:cNvSpPr>
            <a:spLocks noGrp="1" noChangeArrowheads="1"/>
          </p:cNvSpPr>
          <p:nvPr>
            <p:ph type="body" sz="half" idx="1"/>
          </p:nvPr>
        </p:nvSpPr>
        <p:spPr>
          <a:xfrm>
            <a:off x="467544" y="1732235"/>
            <a:ext cx="8424862" cy="4937125"/>
          </a:xfrm>
        </p:spPr>
        <p:txBody>
          <a:bodyPr/>
          <a:lstStyle/>
          <a:p>
            <a:pPr algn="just"/>
            <a:r>
              <a:rPr lang="zh-CN" altLang="en-US" sz="2400" dirty="0">
                <a:latin typeface="黑体" pitchFamily="49" charset="-122"/>
                <a:ea typeface="黑体" pitchFamily="49" charset="-122"/>
              </a:rPr>
              <a:t>系统分析员在系统分析的过程，尤其是系统实施方案的选择过程中，担有十分重要的责任</a:t>
            </a:r>
          </a:p>
          <a:p>
            <a:pPr algn="just"/>
            <a:r>
              <a:rPr lang="zh-CN" altLang="en-US" sz="2400" dirty="0">
                <a:latin typeface="黑体" pitchFamily="49" charset="-122"/>
                <a:ea typeface="黑体" pitchFamily="49" charset="-122"/>
              </a:rPr>
              <a:t>管理部门往往会十分重视系统分析员给出的书面意见和正式的陈述报告</a:t>
            </a:r>
          </a:p>
          <a:p>
            <a:pPr algn="just"/>
            <a:r>
              <a:rPr lang="zh-CN" altLang="en-US" sz="2400" dirty="0">
                <a:latin typeface="黑体" pitchFamily="49" charset="-122"/>
                <a:ea typeface="黑体" pitchFamily="49" charset="-122"/>
              </a:rPr>
              <a:t>分析员必须和评价团队成员一起，共同将可选方案排队，并将可行方案建议递交管理层，由管理层做出最后决策</a:t>
            </a:r>
          </a:p>
        </p:txBody>
      </p:sp>
      <p:sp>
        <p:nvSpPr>
          <p:cNvPr id="6" name="Rectangle 5"/>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4</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、选择实施方案</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7" name="Text Box 3"/>
          <p:cNvSpPr txBox="1">
            <a:spLocks noChangeArrowheads="1"/>
          </p:cNvSpPr>
          <p:nvPr/>
        </p:nvSpPr>
        <p:spPr bwMode="auto">
          <a:xfrm>
            <a:off x="2627784" y="980728"/>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）系统分析员的职责</a:t>
            </a:r>
            <a:endParaRPr kumimoji="1" lang="zh-CN" altLang="en-US" sz="2800" b="1" dirty="0">
              <a:solidFill>
                <a:srgbClr val="002060"/>
              </a:solidFill>
              <a:latin typeface="Times New Roman" pitchFamily="18" charset="0"/>
              <a:ea typeface="+mn-ea"/>
              <a:cs typeface="Times New Roman" pitchFamily="18" charset="0"/>
            </a:endParaRPr>
          </a:p>
        </p:txBody>
      </p:sp>
      <p:sp>
        <p:nvSpPr>
          <p:cNvPr id="2" name="TextBox 1"/>
          <p:cNvSpPr txBox="1"/>
          <p:nvPr/>
        </p:nvSpPr>
        <p:spPr bwMode="auto">
          <a:xfrm>
            <a:off x="6584621" y="-517437"/>
            <a:ext cx="0" cy="369332"/>
          </a:xfrm>
          <a:prstGeom prst="rect">
            <a:avLst/>
          </a:prstGeom>
          <a:solidFill>
            <a:srgbClr val="CCFFFF"/>
          </a:solidFill>
          <a:ln w="12700">
            <a:noFill/>
            <a:miter lim="800000"/>
            <a:headEnd/>
            <a:tailEnd/>
          </a:ln>
          <a:effectLst>
            <a:outerShdw dist="35921" dir="2700000" algn="ctr" rotWithShape="0">
              <a:srgbClr val="808080">
                <a:alpha val="50000"/>
              </a:srgbClr>
            </a:outerShdw>
          </a:effectLst>
        </p:spPr>
        <p:txBody>
          <a:bodyPr wrap="none" lIns="0" tIns="0" rIns="0" bIns="0" rtlCol="0">
            <a:spAutoFit/>
          </a:bodyPr>
          <a:lstStyle/>
          <a:p>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7993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28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8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8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p:cNvSpPr>
            <a:spLocks noGrp="1" noChangeArrowheads="1"/>
          </p:cNvSpPr>
          <p:nvPr>
            <p:ph type="body" idx="1"/>
          </p:nvPr>
        </p:nvSpPr>
        <p:spPr>
          <a:xfrm>
            <a:off x="685800" y="1772816"/>
            <a:ext cx="7772400" cy="4535909"/>
          </a:xfrm>
        </p:spPr>
        <p:txBody>
          <a:bodyPr/>
          <a:lstStyle/>
          <a:p>
            <a:pPr algn="just"/>
            <a:r>
              <a:rPr lang="zh-CN" altLang="en-US" sz="2400" dirty="0" smtClean="0">
                <a:solidFill>
                  <a:srgbClr val="FF0000"/>
                </a:solidFill>
                <a:latin typeface="黑体" pitchFamily="49" charset="-122"/>
                <a:ea typeface="黑体" pitchFamily="49" charset="-122"/>
              </a:rPr>
              <a:t>成本效益分析清单：</a:t>
            </a:r>
            <a:endParaRPr lang="zh-CN" altLang="en-US" sz="2400" dirty="0">
              <a:solidFill>
                <a:srgbClr val="FF0000"/>
              </a:solidFill>
              <a:latin typeface="黑体" pitchFamily="49" charset="-122"/>
              <a:ea typeface="黑体" pitchFamily="49" charset="-122"/>
            </a:endParaRPr>
          </a:p>
          <a:p>
            <a:pPr lvl="1" algn="just"/>
            <a:r>
              <a:rPr lang="zh-CN" altLang="en-US" sz="2000" dirty="0">
                <a:latin typeface="黑体" pitchFamily="49" charset="-122"/>
                <a:ea typeface="黑体" pitchFamily="49" charset="-122"/>
              </a:rPr>
              <a:t>列出所考虑的每一个开发策略</a:t>
            </a:r>
          </a:p>
          <a:p>
            <a:pPr lvl="1" algn="just"/>
            <a:r>
              <a:rPr lang="zh-CN" altLang="en-US" sz="2000" dirty="0">
                <a:latin typeface="黑体" pitchFamily="49" charset="-122"/>
                <a:ea typeface="黑体" pitchFamily="49" charset="-122"/>
              </a:rPr>
              <a:t>确定每种方案的总成本和效益。准确指出需要投入的成本和实际效益产出时间</a:t>
            </a:r>
          </a:p>
          <a:p>
            <a:pPr lvl="1" algn="just"/>
            <a:r>
              <a:rPr lang="zh-CN" altLang="en-US" sz="2000" dirty="0">
                <a:latin typeface="黑体" pitchFamily="49" charset="-122"/>
                <a:ea typeface="黑体" pitchFamily="49" charset="-122"/>
              </a:rPr>
              <a:t>考虑将来的增长和可扩展性的需要</a:t>
            </a:r>
          </a:p>
          <a:p>
            <a:pPr lvl="1" algn="just"/>
            <a:r>
              <a:rPr lang="zh-CN" altLang="en-US" sz="2000" dirty="0">
                <a:latin typeface="黑体" pitchFamily="49" charset="-122"/>
                <a:ea typeface="黑体" pitchFamily="49" charset="-122"/>
              </a:rPr>
              <a:t>将硬件和软件的支持费用包括进来</a:t>
            </a:r>
          </a:p>
          <a:p>
            <a:pPr lvl="1" algn="just"/>
            <a:r>
              <a:rPr lang="zh-CN" altLang="en-US" sz="2000" dirty="0">
                <a:latin typeface="黑体" pitchFamily="49" charset="-122"/>
                <a:ea typeface="黑体" pitchFamily="49" charset="-122"/>
              </a:rPr>
              <a:t>分析各种软件的许可选项，包括固定费用和基于用户或交易量的计算费用</a:t>
            </a:r>
          </a:p>
          <a:p>
            <a:pPr lvl="1" algn="just"/>
            <a:r>
              <a:rPr lang="zh-CN" altLang="en-US" sz="2000" dirty="0">
                <a:latin typeface="黑体" pitchFamily="49" charset="-122"/>
                <a:ea typeface="黑体" pitchFamily="49" charset="-122"/>
              </a:rPr>
              <a:t>使用财务分析工具来分析每个备选方案</a:t>
            </a:r>
          </a:p>
          <a:p>
            <a:pPr lvl="1" algn="just"/>
            <a:r>
              <a:rPr lang="zh-CN" altLang="en-US" sz="2000" dirty="0">
                <a:latin typeface="黑体" pitchFamily="49" charset="-122"/>
                <a:ea typeface="黑体" pitchFamily="49" charset="-122"/>
              </a:rPr>
              <a:t>研究结果并向管理层提交报告</a:t>
            </a:r>
          </a:p>
        </p:txBody>
      </p:sp>
      <p:sp>
        <p:nvSpPr>
          <p:cNvPr id="4" name="Rectangle 3"/>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4</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、选择实施方案</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5" name="Text Box 3"/>
          <p:cNvSpPr txBox="1">
            <a:spLocks noChangeArrowheads="1"/>
          </p:cNvSpPr>
          <p:nvPr/>
        </p:nvSpPr>
        <p:spPr bwMode="auto">
          <a:xfrm>
            <a:off x="2627784" y="836712"/>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4</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）成本效益分析</a:t>
            </a:r>
            <a:endParaRPr kumimoji="1" lang="zh-CN" altLang="en-US" sz="2800" b="1" dirty="0">
              <a:solidFill>
                <a:srgbClr val="002060"/>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6086383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16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16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216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216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16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1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Rectangle 3"/>
          <p:cNvSpPr>
            <a:spLocks noGrp="1" noChangeArrowheads="1"/>
          </p:cNvSpPr>
          <p:nvPr>
            <p:ph type="body" idx="1"/>
          </p:nvPr>
        </p:nvSpPr>
        <p:spPr>
          <a:xfrm>
            <a:off x="685800" y="1732235"/>
            <a:ext cx="7772400" cy="4937125"/>
          </a:xfrm>
        </p:spPr>
        <p:txBody>
          <a:bodyPr/>
          <a:lstStyle/>
          <a:p>
            <a:pPr algn="just"/>
            <a:r>
              <a:rPr lang="zh-CN" altLang="en-US" sz="2400" dirty="0">
                <a:latin typeface="黑体" pitchFamily="49" charset="-122"/>
                <a:ea typeface="黑体" pitchFamily="49" charset="-122"/>
              </a:rPr>
              <a:t>对于有外部或采购的软件开发项目，归纳总结软件采购的</a:t>
            </a:r>
            <a:r>
              <a:rPr lang="zh-CN" altLang="en-US" sz="2400" dirty="0" smtClean="0">
                <a:latin typeface="黑体" pitchFamily="49" charset="-122"/>
                <a:ea typeface="黑体" pitchFamily="49" charset="-122"/>
              </a:rPr>
              <a:t>过程典型</a:t>
            </a:r>
            <a:r>
              <a:rPr lang="zh-CN" altLang="en-US" sz="2400" dirty="0">
                <a:latin typeface="黑体" pitchFamily="49" charset="-122"/>
                <a:ea typeface="黑体" pitchFamily="49" charset="-122"/>
              </a:rPr>
              <a:t>步骤：</a:t>
            </a:r>
          </a:p>
          <a:p>
            <a:pPr lvl="1" algn="just"/>
            <a:r>
              <a:rPr lang="zh-CN" altLang="en-US" sz="2000" dirty="0">
                <a:solidFill>
                  <a:srgbClr val="0000FF"/>
                </a:solidFill>
                <a:latin typeface="黑体" pitchFamily="49" charset="-122"/>
                <a:ea typeface="黑体" pitchFamily="49" charset="-122"/>
              </a:rPr>
              <a:t>评估系统需求</a:t>
            </a:r>
            <a:r>
              <a:rPr lang="en-US" altLang="zh-CN" sz="2000" dirty="0">
                <a:solidFill>
                  <a:srgbClr val="0000FF"/>
                </a:solidFill>
                <a:latin typeface="黑体" pitchFamily="49" charset="-122"/>
                <a:ea typeface="黑体" pitchFamily="49" charset="-122"/>
              </a:rPr>
              <a:t>——</a:t>
            </a:r>
            <a:r>
              <a:rPr lang="zh-CN" altLang="en-US" sz="2000" dirty="0">
                <a:solidFill>
                  <a:srgbClr val="0000FF"/>
                </a:solidFill>
                <a:latin typeface="黑体" pitchFamily="49" charset="-122"/>
                <a:ea typeface="黑体" pitchFamily="49" charset="-122"/>
              </a:rPr>
              <a:t>核心是</a:t>
            </a:r>
            <a:r>
              <a:rPr lang="zh-CN" altLang="en-US" sz="2000" dirty="0">
                <a:solidFill>
                  <a:srgbClr val="FF0000"/>
                </a:solidFill>
                <a:latin typeface="黑体" pitchFamily="49" charset="-122"/>
                <a:ea typeface="黑体" pitchFamily="49" charset="-122"/>
              </a:rPr>
              <a:t>识别关键特性、软硬件或人员约束、建议需求、报价需求</a:t>
            </a:r>
          </a:p>
          <a:p>
            <a:pPr lvl="1" algn="just"/>
            <a:r>
              <a:rPr lang="zh-CN" altLang="en-US" sz="2000" dirty="0">
                <a:latin typeface="黑体" pitchFamily="49" charset="-122"/>
                <a:ea typeface="黑体" pitchFamily="49" charset="-122"/>
              </a:rPr>
              <a:t>识别潜在供应商或外包方案</a:t>
            </a:r>
          </a:p>
          <a:p>
            <a:pPr lvl="1" algn="just"/>
            <a:r>
              <a:rPr lang="zh-CN" altLang="en-US" sz="2000" dirty="0">
                <a:latin typeface="黑体" pitchFamily="49" charset="-122"/>
                <a:ea typeface="黑体" pitchFamily="49" charset="-122"/>
              </a:rPr>
              <a:t>评价备选方案</a:t>
            </a:r>
            <a:r>
              <a:rPr lang="en-US" altLang="zh-CN" sz="2000" dirty="0">
                <a:latin typeface="黑体" pitchFamily="49" charset="-122"/>
                <a:ea typeface="黑体" pitchFamily="49" charset="-122"/>
              </a:rPr>
              <a:t>——</a:t>
            </a:r>
            <a:r>
              <a:rPr lang="zh-CN" altLang="en-US" sz="2000" dirty="0">
                <a:latin typeface="黑体" pitchFamily="49" charset="-122"/>
                <a:ea typeface="黑体" pitchFamily="49" charset="-122"/>
              </a:rPr>
              <a:t>核心是</a:t>
            </a:r>
            <a:r>
              <a:rPr lang="zh-CN" altLang="en-US" sz="2000" dirty="0">
                <a:solidFill>
                  <a:srgbClr val="FF0000"/>
                </a:solidFill>
                <a:latin typeface="黑体" pitchFamily="49" charset="-122"/>
                <a:ea typeface="黑体" pitchFamily="49" charset="-122"/>
              </a:rPr>
              <a:t>确定选择或评价标准</a:t>
            </a:r>
          </a:p>
          <a:p>
            <a:pPr lvl="1" algn="just"/>
            <a:r>
              <a:rPr lang="zh-CN" altLang="en-US" sz="2000" dirty="0">
                <a:latin typeface="黑体" pitchFamily="49" charset="-122"/>
                <a:ea typeface="黑体" pitchFamily="49" charset="-122"/>
              </a:rPr>
              <a:t>进行成本－效益分析</a:t>
            </a:r>
          </a:p>
          <a:p>
            <a:pPr lvl="1" algn="just"/>
            <a:r>
              <a:rPr lang="zh-CN" altLang="en-US" sz="2000" dirty="0">
                <a:latin typeface="黑体" pitchFamily="49" charset="-122"/>
                <a:ea typeface="黑体" pitchFamily="49" charset="-122"/>
              </a:rPr>
              <a:t>准备建议书</a:t>
            </a:r>
          </a:p>
          <a:p>
            <a:pPr lvl="1" algn="just"/>
            <a:r>
              <a:rPr lang="zh-CN" altLang="en-US" sz="2000" dirty="0">
                <a:latin typeface="黑体" pitchFamily="49" charset="-122"/>
                <a:ea typeface="黑体" pitchFamily="49" charset="-122"/>
              </a:rPr>
              <a:t>实施选择的方案</a:t>
            </a:r>
          </a:p>
        </p:txBody>
      </p:sp>
      <p:sp>
        <p:nvSpPr>
          <p:cNvPr id="4" name="Rectangle 3"/>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4</a:t>
            </a: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选择实施放方案</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5" name="Text Box 3"/>
          <p:cNvSpPr txBox="1">
            <a:spLocks noChangeArrowheads="1"/>
          </p:cNvSpPr>
          <p:nvPr/>
        </p:nvSpPr>
        <p:spPr bwMode="auto">
          <a:xfrm>
            <a:off x="2627784" y="836712"/>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5</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）外部采购步骤</a:t>
            </a:r>
            <a:endParaRPr kumimoji="1" lang="zh-CN" altLang="en-US" sz="2800" b="1" dirty="0">
              <a:solidFill>
                <a:srgbClr val="002060"/>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1829323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41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41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41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14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414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414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4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5" name="Rectangle 7"/>
          <p:cNvSpPr>
            <a:spLocks noChangeArrowheads="1"/>
          </p:cNvSpPr>
          <p:nvPr/>
        </p:nvSpPr>
        <p:spPr bwMode="auto">
          <a:xfrm>
            <a:off x="126409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四</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、系统开发策略</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2" name="TextBox 1"/>
          <p:cNvSpPr txBox="1"/>
          <p:nvPr/>
        </p:nvSpPr>
        <p:spPr bwMode="auto">
          <a:xfrm>
            <a:off x="2771800" y="1556792"/>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969696"/>
                </a:solidFill>
              </a:rPr>
              <a:t>1</a:t>
            </a:r>
            <a:r>
              <a:rPr lang="zh-CN" altLang="en-US" dirty="0" smtClean="0">
                <a:solidFill>
                  <a:srgbClr val="969696"/>
                </a:solidFill>
              </a:rPr>
              <a:t>、概述</a:t>
            </a:r>
            <a:endParaRPr lang="zh-CN" altLang="en-US" dirty="0">
              <a:solidFill>
                <a:srgbClr val="969696"/>
              </a:solidFill>
            </a:endParaRPr>
          </a:p>
        </p:txBody>
      </p:sp>
      <p:sp>
        <p:nvSpPr>
          <p:cNvPr id="6" name="TextBox 5"/>
          <p:cNvSpPr txBox="1"/>
          <p:nvPr/>
        </p:nvSpPr>
        <p:spPr bwMode="auto">
          <a:xfrm>
            <a:off x="2771800" y="2600908"/>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969696"/>
                </a:solidFill>
              </a:rPr>
              <a:t>2</a:t>
            </a:r>
            <a:r>
              <a:rPr lang="zh-CN" altLang="en-US" dirty="0" smtClean="0">
                <a:solidFill>
                  <a:srgbClr val="969696"/>
                </a:solidFill>
              </a:rPr>
              <a:t>、</a:t>
            </a:r>
            <a:r>
              <a:rPr lang="en-US" altLang="zh-CN" dirty="0" smtClean="0">
                <a:solidFill>
                  <a:srgbClr val="969696"/>
                </a:solidFill>
              </a:rPr>
              <a:t>Internet</a:t>
            </a:r>
            <a:r>
              <a:rPr lang="zh-CN" altLang="en-US" dirty="0" smtClean="0">
                <a:solidFill>
                  <a:srgbClr val="969696"/>
                </a:solidFill>
              </a:rPr>
              <a:t>影响</a:t>
            </a:r>
            <a:endParaRPr lang="zh-CN" altLang="en-US" dirty="0">
              <a:solidFill>
                <a:srgbClr val="969696"/>
              </a:solidFill>
            </a:endParaRPr>
          </a:p>
        </p:txBody>
      </p:sp>
      <p:sp>
        <p:nvSpPr>
          <p:cNvPr id="8" name="TextBox 7"/>
          <p:cNvSpPr txBox="1"/>
          <p:nvPr/>
        </p:nvSpPr>
        <p:spPr bwMode="auto">
          <a:xfrm>
            <a:off x="2771800" y="3645024"/>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969696"/>
                </a:solidFill>
              </a:rPr>
              <a:t>3</a:t>
            </a:r>
            <a:r>
              <a:rPr lang="zh-CN" altLang="en-US" dirty="0" smtClean="0">
                <a:solidFill>
                  <a:srgbClr val="969696"/>
                </a:solidFill>
              </a:rPr>
              <a:t>、备选方案</a:t>
            </a:r>
            <a:endParaRPr lang="zh-CN" altLang="en-US" dirty="0">
              <a:solidFill>
                <a:srgbClr val="969696"/>
              </a:solidFill>
            </a:endParaRPr>
          </a:p>
        </p:txBody>
      </p:sp>
      <p:sp>
        <p:nvSpPr>
          <p:cNvPr id="11" name="Rectangle 3"/>
          <p:cNvSpPr txBox="1">
            <a:spLocks noChangeArrowheads="1"/>
          </p:cNvSpPr>
          <p:nvPr/>
        </p:nvSpPr>
        <p:spPr bwMode="auto">
          <a:xfrm>
            <a:off x="971600" y="980728"/>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7" name="TextBox 6"/>
          <p:cNvSpPr txBox="1"/>
          <p:nvPr/>
        </p:nvSpPr>
        <p:spPr bwMode="auto">
          <a:xfrm>
            <a:off x="2771800" y="4689140"/>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969696"/>
                </a:solidFill>
              </a:rPr>
              <a:t>4</a:t>
            </a:r>
            <a:r>
              <a:rPr lang="zh-CN" altLang="en-US" dirty="0" smtClean="0">
                <a:solidFill>
                  <a:srgbClr val="969696"/>
                </a:solidFill>
              </a:rPr>
              <a:t>、选择实施方案</a:t>
            </a:r>
            <a:endParaRPr lang="zh-CN" altLang="en-US" dirty="0">
              <a:solidFill>
                <a:srgbClr val="969696"/>
              </a:solidFill>
            </a:endParaRPr>
          </a:p>
        </p:txBody>
      </p:sp>
      <p:sp>
        <p:nvSpPr>
          <p:cNvPr id="9" name="TextBox 8"/>
          <p:cNvSpPr txBox="1"/>
          <p:nvPr/>
        </p:nvSpPr>
        <p:spPr bwMode="auto">
          <a:xfrm>
            <a:off x="2771800" y="5733256"/>
            <a:ext cx="3456384"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FFFF00"/>
                </a:solidFill>
              </a:rPr>
              <a:t>5</a:t>
            </a:r>
            <a:r>
              <a:rPr lang="zh-CN" altLang="en-US" dirty="0" smtClean="0">
                <a:solidFill>
                  <a:srgbClr val="FFFF00"/>
                </a:solidFill>
              </a:rPr>
              <a:t>、分析任务完成</a:t>
            </a:r>
            <a:endParaRPr lang="zh-CN" altLang="en-US" dirty="0">
              <a:solidFill>
                <a:srgbClr val="FFFF00"/>
              </a:solidFill>
            </a:endParaRPr>
          </a:p>
        </p:txBody>
      </p:sp>
      <p:sp>
        <p:nvSpPr>
          <p:cNvPr id="3" name="TextBox 2"/>
          <p:cNvSpPr txBox="1"/>
          <p:nvPr/>
        </p:nvSpPr>
        <p:spPr bwMode="auto">
          <a:xfrm>
            <a:off x="11287921" y="2383346"/>
            <a:ext cx="0" cy="369332"/>
          </a:xfrm>
          <a:prstGeom prst="rect">
            <a:avLst/>
          </a:prstGeom>
          <a:solidFill>
            <a:srgbClr val="CCFFFF"/>
          </a:solidFill>
          <a:ln w="12700">
            <a:noFill/>
            <a:miter lim="800000"/>
            <a:headEnd/>
            <a:tailEnd/>
          </a:ln>
          <a:effectLst>
            <a:outerShdw dist="35921" dir="2700000" algn="ctr" rotWithShape="0">
              <a:srgbClr val="808080">
                <a:alpha val="50000"/>
              </a:srgbClr>
            </a:outerShdw>
          </a:effectLst>
        </p:spPr>
        <p:txBody>
          <a:bodyPr wrap="none" lIns="0" tIns="0" rIns="0" bIns="0" rtlCol="0">
            <a:spAutoFit/>
          </a:bodyPr>
          <a:lstStyle/>
          <a:p>
            <a:endParaRPr lang="en-US" sz="2400" dirty="0">
              <a:effectLst>
                <a:outerShdw blurRad="38100" dist="38100" dir="2700000" algn="tl">
                  <a:srgbClr val="000000">
                    <a:alpha val="43137"/>
                  </a:srgbClr>
                </a:outerShdw>
              </a:effectLst>
            </a:endParaRPr>
          </a:p>
        </p:txBody>
      </p:sp>
      <p:sp>
        <p:nvSpPr>
          <p:cNvPr id="4" name="TextBox 3"/>
          <p:cNvSpPr txBox="1"/>
          <p:nvPr/>
        </p:nvSpPr>
        <p:spPr bwMode="auto">
          <a:xfrm>
            <a:off x="9986675" y="5174370"/>
            <a:ext cx="0" cy="369332"/>
          </a:xfrm>
          <a:prstGeom prst="rect">
            <a:avLst/>
          </a:prstGeom>
          <a:solidFill>
            <a:srgbClr val="CCFFFF"/>
          </a:solidFill>
          <a:ln w="12700">
            <a:noFill/>
            <a:miter lim="800000"/>
            <a:headEnd/>
            <a:tailEnd/>
          </a:ln>
          <a:effectLst>
            <a:outerShdw dist="35921" dir="2700000" algn="ctr" rotWithShape="0">
              <a:srgbClr val="808080">
                <a:alpha val="50000"/>
              </a:srgbClr>
            </a:outerShdw>
          </a:effectLst>
        </p:spPr>
        <p:txBody>
          <a:bodyPr wrap="none" lIns="0" tIns="0" rIns="0" bIns="0" rtlCol="0">
            <a:spAutoFit/>
          </a:bodyPr>
          <a:lstStyle/>
          <a:p>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9832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body" idx="1"/>
          </p:nvPr>
        </p:nvSpPr>
        <p:spPr>
          <a:xfrm>
            <a:off x="457200" y="1556569"/>
            <a:ext cx="8229600" cy="3240583"/>
          </a:xfrm>
        </p:spPr>
        <p:txBody>
          <a:bodyPr/>
          <a:lstStyle/>
          <a:p>
            <a:pPr eaLnBrk="1" hangingPunct="1"/>
            <a:r>
              <a:rPr lang="en-US" altLang="zh-CN" dirty="0" smtClean="0">
                <a:solidFill>
                  <a:srgbClr val="FF0000"/>
                </a:solidFill>
              </a:rPr>
              <a:t>Modeling</a:t>
            </a:r>
          </a:p>
          <a:p>
            <a:pPr lvl="1" eaLnBrk="1" hangingPunct="1"/>
            <a:r>
              <a:rPr lang="zh-CN" altLang="en-US" dirty="0" smtClean="0"/>
              <a:t>用于表达现实的简化视图，以便于面向对象软件系统的设计与实现</a:t>
            </a:r>
          </a:p>
          <a:p>
            <a:pPr eaLnBrk="1" hangingPunct="1"/>
            <a:r>
              <a:rPr lang="en-US" altLang="zh-CN" dirty="0" smtClean="0">
                <a:solidFill>
                  <a:srgbClr val="FF0000"/>
                </a:solidFill>
              </a:rPr>
              <a:t>Language</a:t>
            </a:r>
          </a:p>
          <a:p>
            <a:pPr lvl="1" eaLnBrk="1" hangingPunct="1"/>
            <a:r>
              <a:rPr lang="en-US" altLang="zh-CN" dirty="0" smtClean="0"/>
              <a:t>UML</a:t>
            </a:r>
            <a:r>
              <a:rPr lang="zh-CN" altLang="en-US" dirty="0" smtClean="0"/>
              <a:t>主要是遵循精确语法的图形语言（还包括规则 约束 扩展机制）</a:t>
            </a:r>
          </a:p>
          <a:p>
            <a:pPr lvl="1" eaLnBrk="1" hangingPunct="1"/>
            <a:endParaRPr lang="zh-CN" altLang="en-US" dirty="0" smtClean="0"/>
          </a:p>
        </p:txBody>
      </p:sp>
      <p:sp>
        <p:nvSpPr>
          <p:cNvPr id="3" name="Rectangle 2"/>
          <p:cNvSpPr txBox="1">
            <a:spLocks noChangeArrowheads="1"/>
          </p:cNvSpPr>
          <p:nvPr/>
        </p:nvSpPr>
        <p:spPr bwMode="auto">
          <a:xfrm>
            <a:off x="0" y="77317"/>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Times New Roman" pitchFamily="18" charset="0"/>
                <a:ea typeface="+mn-ea"/>
              </a:rPr>
              <a:t>1</a:t>
            </a:r>
            <a:r>
              <a:rPr lang="zh-CN" altLang="en-US" dirty="0" smtClean="0">
                <a:latin typeface="Times New Roman" pitchFamily="18" charset="0"/>
                <a:ea typeface="+mn-ea"/>
              </a:rPr>
              <a:t>、概述</a:t>
            </a:r>
            <a:endParaRPr lang="zh-CN" altLang="en-US" dirty="0">
              <a:latin typeface="Times New Roman" pitchFamily="18" charset="0"/>
              <a:ea typeface="+mn-ea"/>
            </a:endParaRPr>
          </a:p>
        </p:txBody>
      </p:sp>
      <p:sp>
        <p:nvSpPr>
          <p:cNvPr id="4" name="Text Box 3"/>
          <p:cNvSpPr txBox="1">
            <a:spLocks noChangeArrowheads="1"/>
          </p:cNvSpPr>
          <p:nvPr/>
        </p:nvSpPr>
        <p:spPr bwMode="auto">
          <a:xfrm>
            <a:off x="2627983"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1</a:t>
            </a:r>
            <a:r>
              <a:rPr lang="en-US" altLang="zh-CN" dirty="0" smtClean="0"/>
              <a:t>) </a:t>
            </a:r>
            <a:r>
              <a:rPr lang="zh-CN" altLang="en-US" dirty="0" smtClean="0"/>
              <a:t>统一建模语言</a:t>
            </a:r>
            <a:endParaRPr lang="zh-CN" altLang="en-US" dirty="0"/>
          </a:p>
        </p:txBody>
      </p:sp>
      <p:sp>
        <p:nvSpPr>
          <p:cNvPr id="5" name="Rectangle 3"/>
          <p:cNvSpPr txBox="1">
            <a:spLocks noChangeArrowheads="1"/>
          </p:cNvSpPr>
          <p:nvPr/>
        </p:nvSpPr>
        <p:spPr bwMode="auto">
          <a:xfrm>
            <a:off x="457200" y="4293244"/>
            <a:ext cx="8229600" cy="122398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pPr eaLnBrk="1" hangingPunct="1"/>
            <a:r>
              <a:rPr lang="en-US" altLang="zh-CN" smtClean="0"/>
              <a:t>UML</a:t>
            </a:r>
            <a:r>
              <a:rPr lang="zh-CN" altLang="en-US" smtClean="0"/>
              <a:t>目标：提供全面的建模语言（为所有事情所有人），便于开发组所有成员交流与通信。</a:t>
            </a:r>
            <a:endParaRPr lang="zh-CN" altLang="en-US" dirty="0" smtClean="0"/>
          </a:p>
        </p:txBody>
      </p:sp>
    </p:spTree>
    <p:extLst>
      <p:ext uri="{BB962C8B-B14F-4D97-AF65-F5344CB8AC3E}">
        <p14:creationId xmlns:p14="http://schemas.microsoft.com/office/powerpoint/2010/main" val="69279200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四、系统开发策略</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35" name="TextBox 34"/>
          <p:cNvSpPr txBox="1"/>
          <p:nvPr/>
        </p:nvSpPr>
        <p:spPr bwMode="auto">
          <a:xfrm>
            <a:off x="1448478" y="972017"/>
            <a:ext cx="629187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latin typeface="Times New Roman" pitchFamily="18" charset="0"/>
                <a:ea typeface="+mn-ea"/>
                <a:cs typeface="Times New Roman" pitchFamily="18" charset="0"/>
              </a:rPr>
              <a:t>5</a:t>
            </a:r>
            <a:r>
              <a:rPr lang="zh-CN" altLang="en-US" dirty="0" smtClean="0">
                <a:latin typeface="Times New Roman" pitchFamily="18" charset="0"/>
                <a:ea typeface="+mn-ea"/>
                <a:cs typeface="Times New Roman" pitchFamily="18" charset="0"/>
              </a:rPr>
              <a:t>、系统分析任务的完成</a:t>
            </a:r>
            <a:endParaRPr lang="zh-CN" altLang="en-US" dirty="0">
              <a:latin typeface="Times New Roman" pitchFamily="18" charset="0"/>
              <a:ea typeface="+mn-ea"/>
              <a:cs typeface="Times New Roman" pitchFamily="18" charset="0"/>
            </a:endParaRPr>
          </a:p>
        </p:txBody>
      </p:sp>
      <p:sp>
        <p:nvSpPr>
          <p:cNvPr id="36" name="Text Box 3"/>
          <p:cNvSpPr txBox="1">
            <a:spLocks noChangeArrowheads="1"/>
          </p:cNvSpPr>
          <p:nvPr/>
        </p:nvSpPr>
        <p:spPr bwMode="auto">
          <a:xfrm>
            <a:off x="2195736" y="2060848"/>
            <a:ext cx="4464496"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  1) </a:t>
            </a: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需求文档</a:t>
            </a:r>
            <a:endParaRPr kumimoji="1" lang="zh-CN" altLang="en-US" sz="28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41" name="Text Box 3"/>
          <p:cNvSpPr txBox="1">
            <a:spLocks noChangeArrowheads="1"/>
          </p:cNvSpPr>
          <p:nvPr/>
        </p:nvSpPr>
        <p:spPr bwMode="auto">
          <a:xfrm>
            <a:off x="2195736" y="3092886"/>
            <a:ext cx="4464496"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2) </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陈述报告</a:t>
            </a:r>
            <a:endParaRPr kumimoji="1" lang="zh-CN" altLang="en-US"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42" name="Text Box 3"/>
          <p:cNvSpPr txBox="1">
            <a:spLocks noChangeArrowheads="1"/>
          </p:cNvSpPr>
          <p:nvPr/>
        </p:nvSpPr>
        <p:spPr bwMode="auto">
          <a:xfrm>
            <a:off x="2195736" y="4124924"/>
            <a:ext cx="4464496"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3) </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分析员的后续工作</a:t>
            </a:r>
            <a:endParaRPr kumimoji="1" lang="zh-CN" altLang="en-US"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0" name="Text Box 3"/>
          <p:cNvSpPr txBox="1">
            <a:spLocks noChangeArrowheads="1"/>
          </p:cNvSpPr>
          <p:nvPr/>
        </p:nvSpPr>
        <p:spPr bwMode="auto">
          <a:xfrm>
            <a:off x="2195736" y="5156963"/>
            <a:ext cx="4464496"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4</a:t>
            </a: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系统设计前的准备工作</a:t>
            </a:r>
            <a:endParaRPr kumimoji="1" lang="zh-CN" altLang="en-US"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custDataLst>
      <p:tags r:id="rId1"/>
    </p:custDataLst>
    <p:extLst>
      <p:ext uri="{BB962C8B-B14F-4D97-AF65-F5344CB8AC3E}">
        <p14:creationId xmlns:p14="http://schemas.microsoft.com/office/powerpoint/2010/main" val="3237532523"/>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a:defRPr/>
            </a:pPr>
            <a:r>
              <a:rPr lang="en-US" altLang="zh-CN" sz="3600" kern="1200" dirty="0">
                <a:solidFill>
                  <a:srgbClr val="0000FF"/>
                </a:solidFill>
                <a:latin typeface="隶书" pitchFamily="49" charset="-122"/>
                <a:ea typeface="隶书" pitchFamily="49" charset="-122"/>
                <a:cs typeface="+mj-cs"/>
              </a:rPr>
              <a:t>5</a:t>
            </a:r>
            <a:r>
              <a:rPr lang="zh-CN" altLang="en-US" sz="3600" kern="1200" dirty="0">
                <a:solidFill>
                  <a:srgbClr val="0000FF"/>
                </a:solidFill>
                <a:latin typeface="隶书" pitchFamily="49" charset="-122"/>
                <a:ea typeface="隶书" pitchFamily="49" charset="-122"/>
                <a:cs typeface="+mj-cs"/>
              </a:rPr>
              <a:t>、系统分析任务的完成</a:t>
            </a:r>
          </a:p>
        </p:txBody>
      </p:sp>
      <p:sp>
        <p:nvSpPr>
          <p:cNvPr id="93187" name="Rectangle 3"/>
          <p:cNvSpPr>
            <a:spLocks noGrp="1" noChangeArrowheads="1"/>
          </p:cNvSpPr>
          <p:nvPr>
            <p:ph type="body" idx="1"/>
          </p:nvPr>
        </p:nvSpPr>
        <p:spPr>
          <a:xfrm>
            <a:off x="683890" y="1772816"/>
            <a:ext cx="8064574" cy="4535909"/>
          </a:xfrm>
        </p:spPr>
        <p:txBody>
          <a:bodyPr/>
          <a:lstStyle/>
          <a:p>
            <a:pPr algn="just"/>
            <a:r>
              <a:rPr lang="zh-CN" altLang="en-US" dirty="0">
                <a:latin typeface="黑体" pitchFamily="49" charset="-122"/>
                <a:ea typeface="黑体" pitchFamily="49" charset="-122"/>
              </a:rPr>
              <a:t>系统分析阶段最后的工作是准备</a:t>
            </a:r>
            <a:r>
              <a:rPr lang="zh-CN" altLang="en-US" dirty="0">
                <a:solidFill>
                  <a:srgbClr val="FF0000"/>
                </a:solidFill>
                <a:latin typeface="黑体" pitchFamily="49" charset="-122"/>
                <a:ea typeface="黑体" pitchFamily="49" charset="-122"/>
              </a:rPr>
              <a:t>需求文档</a:t>
            </a:r>
            <a:r>
              <a:rPr lang="zh-CN" altLang="en-US" dirty="0">
                <a:latin typeface="黑体" pitchFamily="49" charset="-122"/>
                <a:ea typeface="黑体" pitchFamily="49" charset="-122"/>
              </a:rPr>
              <a:t>并向管理层作陈述报告</a:t>
            </a:r>
          </a:p>
          <a:p>
            <a:pPr algn="just"/>
            <a:r>
              <a:rPr lang="zh-CN" altLang="en-US" dirty="0">
                <a:solidFill>
                  <a:srgbClr val="FF0000"/>
                </a:solidFill>
                <a:latin typeface="黑体" pitchFamily="49" charset="-122"/>
                <a:ea typeface="黑体" pitchFamily="49" charset="-122"/>
              </a:rPr>
              <a:t>需求文档</a:t>
            </a:r>
            <a:r>
              <a:rPr lang="zh-CN" altLang="en-US" dirty="0">
                <a:latin typeface="黑体" pitchFamily="49" charset="-122"/>
                <a:ea typeface="黑体" pitchFamily="49" charset="-122"/>
              </a:rPr>
              <a:t>不仅包含新系统的需求和逻辑模型，还应该包括备选方案、为管理层准备的详细建议书</a:t>
            </a:r>
          </a:p>
          <a:p>
            <a:pPr algn="just"/>
            <a:r>
              <a:rPr lang="zh-CN" altLang="en-US" dirty="0">
                <a:latin typeface="黑体" pitchFamily="49" charset="-122"/>
                <a:ea typeface="黑体" pitchFamily="49" charset="-122"/>
              </a:rPr>
              <a:t>需求文档中的备选方案一旦被确定，就是系统设计阶段的起点资料</a:t>
            </a:r>
          </a:p>
        </p:txBody>
      </p:sp>
      <p:sp>
        <p:nvSpPr>
          <p:cNvPr id="4" name="Text Box 3"/>
          <p:cNvSpPr txBox="1">
            <a:spLocks noChangeArrowheads="1"/>
          </p:cNvSpPr>
          <p:nvPr/>
        </p:nvSpPr>
        <p:spPr bwMode="auto">
          <a:xfrm>
            <a:off x="2627784" y="908491"/>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）需求文档</a:t>
            </a:r>
            <a:endParaRPr kumimoji="1" lang="zh-CN" altLang="en-US" sz="2800" b="1" dirty="0">
              <a:solidFill>
                <a:srgbClr val="002060"/>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8813070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1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31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a:defRPr/>
            </a:pPr>
            <a:r>
              <a:rPr lang="en-US" altLang="zh-CN" sz="3600" kern="1200" dirty="0" smtClean="0">
                <a:solidFill>
                  <a:srgbClr val="0000FF"/>
                </a:solidFill>
                <a:latin typeface="隶书" pitchFamily="49" charset="-122"/>
                <a:ea typeface="隶书" pitchFamily="49" charset="-122"/>
                <a:cs typeface="+mj-cs"/>
              </a:rPr>
              <a:t>5</a:t>
            </a:r>
            <a:r>
              <a:rPr lang="zh-CN" altLang="en-US" sz="3600" kern="1200" dirty="0" smtClean="0">
                <a:solidFill>
                  <a:srgbClr val="0000FF"/>
                </a:solidFill>
                <a:latin typeface="隶书" pitchFamily="49" charset="-122"/>
                <a:ea typeface="隶书" pitchFamily="49" charset="-122"/>
                <a:cs typeface="+mj-cs"/>
              </a:rPr>
              <a:t>、</a:t>
            </a:r>
            <a:r>
              <a:rPr lang="zh-CN" altLang="en-US" sz="3600" kern="1200" dirty="0">
                <a:solidFill>
                  <a:srgbClr val="0000FF"/>
                </a:solidFill>
                <a:latin typeface="隶书" pitchFamily="49" charset="-122"/>
                <a:ea typeface="隶书" pitchFamily="49" charset="-122"/>
                <a:cs typeface="+mj-cs"/>
              </a:rPr>
              <a:t>系统分析任务的完成</a:t>
            </a:r>
          </a:p>
        </p:txBody>
      </p:sp>
      <p:sp>
        <p:nvSpPr>
          <p:cNvPr id="135171" name="Rectangle 3"/>
          <p:cNvSpPr>
            <a:spLocks noGrp="1" noChangeArrowheads="1"/>
          </p:cNvSpPr>
          <p:nvPr>
            <p:ph type="body" idx="1"/>
          </p:nvPr>
        </p:nvSpPr>
        <p:spPr>
          <a:xfrm>
            <a:off x="685800" y="1844824"/>
            <a:ext cx="7772400" cy="4679801"/>
          </a:xfrm>
        </p:spPr>
        <p:txBody>
          <a:bodyPr/>
          <a:lstStyle/>
          <a:p>
            <a:pPr algn="just"/>
            <a:r>
              <a:rPr lang="zh-CN" altLang="en-US" sz="2400" dirty="0">
                <a:latin typeface="黑体" pitchFamily="49" charset="-122"/>
                <a:ea typeface="黑体" pitchFamily="49" charset="-122"/>
              </a:rPr>
              <a:t>系统分析阶段最后的陈述报告是系统开发过程中，最关键的里程碑之一</a:t>
            </a:r>
            <a:r>
              <a:rPr lang="en-US" altLang="zh-CN" sz="2400" dirty="0">
                <a:latin typeface="黑体" pitchFamily="49" charset="-122"/>
                <a:ea typeface="黑体" pitchFamily="49" charset="-122"/>
              </a:rPr>
              <a:t>——</a:t>
            </a:r>
            <a:r>
              <a:rPr lang="zh-CN" altLang="en-US" sz="2400" dirty="0">
                <a:solidFill>
                  <a:srgbClr val="0000FF"/>
                </a:solidFill>
                <a:latin typeface="黑体" pitchFamily="49" charset="-122"/>
                <a:ea typeface="黑体" pitchFamily="49" charset="-122"/>
              </a:rPr>
              <a:t>管理层将据此做出影响系统开发未来的关键决策</a:t>
            </a:r>
          </a:p>
          <a:p>
            <a:pPr algn="just"/>
            <a:r>
              <a:rPr lang="zh-CN" altLang="en-US" sz="2400" dirty="0">
                <a:latin typeface="黑体" pitchFamily="49" charset="-122"/>
                <a:ea typeface="黑体" pitchFamily="49" charset="-122"/>
              </a:rPr>
              <a:t>除了面向管理层的陈述报告外，还有两个陈述报告也可能是必须的</a:t>
            </a:r>
            <a:r>
              <a:rPr lang="en-US" altLang="zh-CN" sz="2400" dirty="0">
                <a:latin typeface="黑体" pitchFamily="49" charset="-122"/>
                <a:ea typeface="黑体" pitchFamily="49" charset="-122"/>
              </a:rPr>
              <a:t>——</a:t>
            </a:r>
            <a:r>
              <a:rPr lang="zh-CN" altLang="en-US" sz="2400" dirty="0">
                <a:solidFill>
                  <a:srgbClr val="0000FF"/>
                </a:solidFill>
                <a:latin typeface="黑体" pitchFamily="49" charset="-122"/>
                <a:ea typeface="黑体" pitchFamily="49" charset="-122"/>
              </a:rPr>
              <a:t>面向</a:t>
            </a:r>
            <a:r>
              <a:rPr lang="en-US" altLang="zh-CN" sz="2400" dirty="0">
                <a:solidFill>
                  <a:srgbClr val="0000FF"/>
                </a:solidFill>
                <a:latin typeface="黑体" pitchFamily="49" charset="-122"/>
                <a:ea typeface="黑体" pitchFamily="49" charset="-122"/>
              </a:rPr>
              <a:t>IT</a:t>
            </a:r>
            <a:r>
              <a:rPr lang="zh-CN" altLang="en-US" sz="2400" dirty="0">
                <a:solidFill>
                  <a:srgbClr val="0000FF"/>
                </a:solidFill>
                <a:latin typeface="黑体" pitchFamily="49" charset="-122"/>
                <a:ea typeface="黑体" pitchFamily="49" charset="-122"/>
              </a:rPr>
              <a:t>负责人的和面向用户</a:t>
            </a:r>
            <a:r>
              <a:rPr lang="zh-CN" altLang="en-US" sz="2400" dirty="0" smtClean="0">
                <a:solidFill>
                  <a:srgbClr val="0000FF"/>
                </a:solidFill>
                <a:latin typeface="黑体" pitchFamily="49" charset="-122"/>
                <a:ea typeface="黑体" pitchFamily="49" charset="-122"/>
              </a:rPr>
              <a:t>的</a:t>
            </a:r>
            <a:endParaRPr lang="zh-CN" altLang="en-US" sz="2400" dirty="0">
              <a:solidFill>
                <a:srgbClr val="0000FF"/>
              </a:solidFill>
              <a:latin typeface="黑体" pitchFamily="49" charset="-122"/>
              <a:ea typeface="黑体" pitchFamily="49" charset="-122"/>
            </a:endParaRPr>
          </a:p>
        </p:txBody>
      </p:sp>
      <p:sp>
        <p:nvSpPr>
          <p:cNvPr id="4" name="Text Box 3"/>
          <p:cNvSpPr txBox="1">
            <a:spLocks noChangeArrowheads="1"/>
          </p:cNvSpPr>
          <p:nvPr/>
        </p:nvSpPr>
        <p:spPr bwMode="auto">
          <a:xfrm>
            <a:off x="2627784" y="908491"/>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2</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）陈述报告</a:t>
            </a:r>
            <a:endParaRPr kumimoji="1" lang="zh-CN" altLang="en-US" sz="2800" b="1" dirty="0">
              <a:solidFill>
                <a:srgbClr val="002060"/>
              </a:solidFill>
              <a:latin typeface="Times New Roman" pitchFamily="18" charset="0"/>
              <a:ea typeface="+mn-ea"/>
              <a:cs typeface="Times New Roman" pitchFamily="18" charset="0"/>
            </a:endParaRPr>
          </a:p>
        </p:txBody>
      </p:sp>
      <p:sp>
        <p:nvSpPr>
          <p:cNvPr id="2" name="TextBox 1"/>
          <p:cNvSpPr txBox="1"/>
          <p:nvPr/>
        </p:nvSpPr>
        <p:spPr bwMode="auto">
          <a:xfrm>
            <a:off x="5957514" y="-376318"/>
            <a:ext cx="0" cy="369332"/>
          </a:xfrm>
          <a:prstGeom prst="rect">
            <a:avLst/>
          </a:prstGeom>
          <a:solidFill>
            <a:srgbClr val="CCFFFF"/>
          </a:solidFill>
          <a:ln w="12700">
            <a:noFill/>
            <a:miter lim="800000"/>
            <a:headEnd/>
            <a:tailEnd/>
          </a:ln>
          <a:effectLst>
            <a:outerShdw dist="35921" dir="2700000" algn="ctr" rotWithShape="0">
              <a:srgbClr val="808080">
                <a:alpha val="50000"/>
              </a:srgbClr>
            </a:outerShdw>
          </a:effectLst>
        </p:spPr>
        <p:txBody>
          <a:bodyPr wrap="none" lIns="0" tIns="0" rIns="0" bIns="0" rtlCol="0">
            <a:spAutoFit/>
          </a:bodyPr>
          <a:lstStyle/>
          <a:p>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742592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517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1"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a:defRPr/>
            </a:pPr>
            <a:r>
              <a:rPr lang="en-US" altLang="zh-CN" sz="3600" kern="1200" dirty="0" smtClean="0">
                <a:solidFill>
                  <a:srgbClr val="0000FF"/>
                </a:solidFill>
                <a:latin typeface="隶书" pitchFamily="49" charset="-122"/>
                <a:ea typeface="隶书" pitchFamily="49" charset="-122"/>
                <a:cs typeface="+mj-cs"/>
              </a:rPr>
              <a:t>5</a:t>
            </a:r>
            <a:r>
              <a:rPr lang="zh-CN" altLang="en-US" sz="3600" kern="1200" dirty="0" smtClean="0">
                <a:solidFill>
                  <a:srgbClr val="0000FF"/>
                </a:solidFill>
                <a:latin typeface="隶书" pitchFamily="49" charset="-122"/>
                <a:ea typeface="隶书" pitchFamily="49" charset="-122"/>
                <a:cs typeface="+mj-cs"/>
              </a:rPr>
              <a:t>、</a:t>
            </a:r>
            <a:r>
              <a:rPr lang="zh-CN" altLang="en-US" sz="3600" kern="1200" dirty="0">
                <a:solidFill>
                  <a:srgbClr val="0000FF"/>
                </a:solidFill>
                <a:latin typeface="隶书" pitchFamily="49" charset="-122"/>
                <a:ea typeface="隶书" pitchFamily="49" charset="-122"/>
                <a:cs typeface="+mj-cs"/>
              </a:rPr>
              <a:t>系统分析任务的完成</a:t>
            </a:r>
          </a:p>
        </p:txBody>
      </p:sp>
      <p:sp>
        <p:nvSpPr>
          <p:cNvPr id="135171" name="Rectangle 3"/>
          <p:cNvSpPr>
            <a:spLocks noGrp="1" noChangeArrowheads="1"/>
          </p:cNvSpPr>
          <p:nvPr>
            <p:ph type="body" idx="1"/>
          </p:nvPr>
        </p:nvSpPr>
        <p:spPr>
          <a:xfrm>
            <a:off x="901824" y="1772816"/>
            <a:ext cx="7558608" cy="4391769"/>
          </a:xfrm>
        </p:spPr>
        <p:txBody>
          <a:bodyPr/>
          <a:lstStyle/>
          <a:p>
            <a:pPr algn="just"/>
            <a:r>
              <a:rPr lang="zh-CN" altLang="en-US" sz="2400" dirty="0" smtClean="0">
                <a:solidFill>
                  <a:srgbClr val="FF0000"/>
                </a:solidFill>
                <a:latin typeface="+mn-ea"/>
              </a:rPr>
              <a:t>在准备陈述报告时，遵循</a:t>
            </a:r>
            <a:r>
              <a:rPr lang="zh-CN" altLang="en-US" sz="2400" dirty="0">
                <a:solidFill>
                  <a:srgbClr val="FF0000"/>
                </a:solidFill>
                <a:latin typeface="+mn-ea"/>
              </a:rPr>
              <a:t>以下建议：</a:t>
            </a:r>
          </a:p>
          <a:p>
            <a:pPr lvl="1" algn="just"/>
            <a:r>
              <a:rPr lang="zh-CN" altLang="en-US" sz="2000" dirty="0">
                <a:latin typeface="+mn-ea"/>
              </a:rPr>
              <a:t>开始时首先介绍项目系统的主要目标、本次报告的目的及需要做出的决策</a:t>
            </a:r>
          </a:p>
          <a:p>
            <a:pPr lvl="1" algn="just"/>
            <a:r>
              <a:rPr lang="zh-CN" altLang="en-US" sz="2000" dirty="0">
                <a:latin typeface="+mn-ea"/>
              </a:rPr>
              <a:t>总结主要的备选方案，对每一个方案，扼要介绍其优缺点、资源需求及成本</a:t>
            </a:r>
          </a:p>
          <a:p>
            <a:pPr lvl="1" algn="just"/>
            <a:r>
              <a:rPr lang="zh-CN" altLang="en-US" sz="2000" dirty="0">
                <a:latin typeface="+mn-ea"/>
              </a:rPr>
              <a:t>介绍并解释推荐的方案及理由</a:t>
            </a:r>
          </a:p>
          <a:p>
            <a:pPr lvl="1" algn="just"/>
            <a:r>
              <a:rPr lang="zh-CN" altLang="en-US" sz="2000" dirty="0">
                <a:latin typeface="+mn-ea"/>
              </a:rPr>
              <a:t>留出时间进行答疑和讨论</a:t>
            </a:r>
          </a:p>
          <a:p>
            <a:pPr lvl="1" algn="just"/>
            <a:r>
              <a:rPr lang="zh-CN" altLang="en-US" sz="2000" dirty="0">
                <a:latin typeface="+mn-ea"/>
              </a:rPr>
              <a:t>由管理层做出最后决定或确定下一步继续讨论</a:t>
            </a:r>
            <a:r>
              <a:rPr lang="zh-CN" altLang="en-US" sz="2000" dirty="0" smtClean="0">
                <a:latin typeface="+mn-ea"/>
              </a:rPr>
              <a:t>的时间</a:t>
            </a:r>
            <a:endParaRPr lang="en-US" altLang="zh-CN" sz="2000" dirty="0" smtClean="0">
              <a:latin typeface="+mn-ea"/>
            </a:endParaRPr>
          </a:p>
        </p:txBody>
      </p:sp>
      <p:sp>
        <p:nvSpPr>
          <p:cNvPr id="4" name="Text Box 3"/>
          <p:cNvSpPr txBox="1">
            <a:spLocks noChangeArrowheads="1"/>
          </p:cNvSpPr>
          <p:nvPr/>
        </p:nvSpPr>
        <p:spPr bwMode="auto">
          <a:xfrm>
            <a:off x="2627784" y="908491"/>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2</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）陈述报告</a:t>
            </a:r>
            <a:endParaRPr kumimoji="1" lang="zh-CN" altLang="en-US" sz="2800" b="1" dirty="0">
              <a:solidFill>
                <a:srgbClr val="002060"/>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7873384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517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517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517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517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51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1"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3"/>
          <p:cNvSpPr>
            <a:spLocks noGrp="1" noChangeArrowheads="1"/>
          </p:cNvSpPr>
          <p:nvPr>
            <p:ph type="body" idx="1"/>
          </p:nvPr>
        </p:nvSpPr>
        <p:spPr>
          <a:xfrm>
            <a:off x="685800" y="1700808"/>
            <a:ext cx="7772400" cy="4824536"/>
          </a:xfrm>
        </p:spPr>
        <p:txBody>
          <a:bodyPr/>
          <a:lstStyle/>
          <a:p>
            <a:pPr algn="just"/>
            <a:r>
              <a:rPr lang="zh-CN" altLang="en-US" sz="2400" dirty="0" smtClean="0">
                <a:solidFill>
                  <a:srgbClr val="FF0000"/>
                </a:solidFill>
                <a:latin typeface="黑体" pitchFamily="49" charset="-122"/>
                <a:ea typeface="黑体" pitchFamily="49" charset="-122"/>
              </a:rPr>
              <a:t>在管理层做出决策之</a:t>
            </a:r>
            <a:r>
              <a:rPr lang="zh-CN" altLang="en-US" sz="2400" dirty="0">
                <a:solidFill>
                  <a:srgbClr val="FF0000"/>
                </a:solidFill>
                <a:latin typeface="黑体" pitchFamily="49" charset="-122"/>
                <a:ea typeface="黑体" pitchFamily="49" charset="-122"/>
              </a:rPr>
              <a:t>后，分析员后续的工作可能有：</a:t>
            </a:r>
          </a:p>
          <a:p>
            <a:pPr lvl="1" algn="just"/>
            <a:r>
              <a:rPr lang="zh-CN" altLang="en-US" sz="2000" dirty="0">
                <a:latin typeface="黑体" pitchFamily="49" charset="-122"/>
                <a:ea typeface="黑体" pitchFamily="49" charset="-122"/>
              </a:rPr>
              <a:t>实施外包方案。和服务供应商协商合作</a:t>
            </a:r>
          </a:p>
          <a:p>
            <a:pPr lvl="1" algn="just"/>
            <a:r>
              <a:rPr lang="zh-CN" altLang="en-US" sz="2000" dirty="0">
                <a:latin typeface="黑体" pitchFamily="49" charset="-122"/>
                <a:ea typeface="黑体" pitchFamily="49" charset="-122"/>
              </a:rPr>
              <a:t>内部开发系统。开始新系统设计</a:t>
            </a:r>
          </a:p>
          <a:p>
            <a:pPr lvl="1" algn="just"/>
            <a:r>
              <a:rPr lang="zh-CN" altLang="en-US" sz="2000" dirty="0">
                <a:latin typeface="黑体" pitchFamily="49" charset="-122"/>
                <a:ea typeface="黑体" pitchFamily="49" charset="-122"/>
              </a:rPr>
              <a:t>购买或定制一个软件包。与软件供应商商议购买事项，同时开始系统设计或规划系统实现等后续工作</a:t>
            </a:r>
          </a:p>
          <a:p>
            <a:pPr lvl="1" algn="just"/>
            <a:r>
              <a:rPr lang="zh-CN" altLang="en-US" sz="2000" dirty="0">
                <a:latin typeface="黑体" pitchFamily="49" charset="-122"/>
                <a:ea typeface="黑体" pitchFamily="49" charset="-122"/>
              </a:rPr>
              <a:t>继续更多的系统分析。管理层可能希望对特定方案作进一步深化或开发一个原型，或调整原方案。此项工作结束后，可能需要再次安排陈述报告</a:t>
            </a:r>
          </a:p>
          <a:p>
            <a:pPr lvl="1" algn="just"/>
            <a:r>
              <a:rPr lang="zh-CN" altLang="en-US" sz="2000" dirty="0">
                <a:latin typeface="黑体" pitchFamily="49" charset="-122"/>
                <a:ea typeface="黑体" pitchFamily="49" charset="-122"/>
              </a:rPr>
              <a:t>停止所做工作。可能是根据分析员的建议，也可能是管理层的决策，项目所有工作停止。此时，分析员需要将所有项目相关文档归档，以便于项目将来重启时可用</a:t>
            </a:r>
          </a:p>
        </p:txBody>
      </p:sp>
      <p:sp>
        <p:nvSpPr>
          <p:cNvPr id="5" name="Rectangle 2"/>
          <p:cNvSpPr>
            <a:spLocks noGrp="1" noChangeArrowheads="1"/>
          </p:cNvSpPr>
          <p:nvPr>
            <p:ph type="title"/>
          </p:nvPr>
        </p:nvSpPr>
        <p:spPr>
          <a:xfrm>
            <a:off x="0" y="77317"/>
            <a:ext cx="8892480" cy="687387"/>
          </a:xfrm>
        </p:spPr>
        <p:txBody>
          <a:bodyPr/>
          <a:lstStyle/>
          <a:p>
            <a:r>
              <a:rPr lang="en-US" altLang="zh-CN" dirty="0">
                <a:solidFill>
                  <a:srgbClr val="0000FF"/>
                </a:solidFill>
              </a:rPr>
              <a:t>5</a:t>
            </a:r>
            <a:r>
              <a:rPr lang="zh-CN" altLang="en-US" dirty="0" smtClean="0">
                <a:solidFill>
                  <a:srgbClr val="0000FF"/>
                </a:solidFill>
                <a:latin typeface="隶书" pitchFamily="49" charset="-122"/>
                <a:ea typeface="隶书" pitchFamily="49" charset="-122"/>
              </a:rPr>
              <a:t>、</a:t>
            </a:r>
            <a:r>
              <a:rPr lang="zh-CN" altLang="en-US" dirty="0" smtClean="0">
                <a:solidFill>
                  <a:srgbClr val="0000FF"/>
                </a:solidFill>
              </a:rPr>
              <a:t>系统分析任务</a:t>
            </a:r>
            <a:r>
              <a:rPr lang="zh-CN" altLang="en-US" dirty="0">
                <a:solidFill>
                  <a:srgbClr val="0000FF"/>
                </a:solidFill>
              </a:rPr>
              <a:t>的完成</a:t>
            </a:r>
          </a:p>
        </p:txBody>
      </p:sp>
      <p:sp>
        <p:nvSpPr>
          <p:cNvPr id="6" name="Text Box 3"/>
          <p:cNvSpPr txBox="1">
            <a:spLocks noChangeArrowheads="1"/>
          </p:cNvSpPr>
          <p:nvPr/>
        </p:nvSpPr>
        <p:spPr bwMode="auto">
          <a:xfrm>
            <a:off x="2627784" y="908491"/>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）分析员后续工作</a:t>
            </a:r>
            <a:endParaRPr kumimoji="1" lang="zh-CN" altLang="en-US" sz="2800" b="1" dirty="0">
              <a:solidFill>
                <a:srgbClr val="002060"/>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4826408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61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61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619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619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619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61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5"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Rectangle 3"/>
          <p:cNvSpPr>
            <a:spLocks noGrp="1" noChangeArrowheads="1"/>
          </p:cNvSpPr>
          <p:nvPr>
            <p:ph type="body" idx="1"/>
          </p:nvPr>
        </p:nvSpPr>
        <p:spPr>
          <a:xfrm>
            <a:off x="682625" y="1700808"/>
            <a:ext cx="7921823" cy="4247877"/>
          </a:xfrm>
        </p:spPr>
        <p:txBody>
          <a:bodyPr/>
          <a:lstStyle/>
          <a:p>
            <a:pPr algn="just"/>
            <a:r>
              <a:rPr lang="zh-CN" altLang="en-US" sz="2400" dirty="0" smtClean="0">
                <a:solidFill>
                  <a:srgbClr val="FF0000"/>
                </a:solidFill>
              </a:rPr>
              <a:t>两项准备：</a:t>
            </a:r>
            <a:r>
              <a:rPr lang="zh-CN" altLang="en-US" sz="2400" dirty="0" smtClean="0"/>
              <a:t>系统设计</a:t>
            </a:r>
            <a:r>
              <a:rPr lang="zh-CN" altLang="en-US" sz="2400" dirty="0"/>
              <a:t>任务、确定系统设计的目标及需要考虑的因素</a:t>
            </a:r>
          </a:p>
          <a:p>
            <a:pPr algn="just"/>
            <a:r>
              <a:rPr lang="zh-CN" altLang="en-US" sz="2400" dirty="0">
                <a:solidFill>
                  <a:srgbClr val="FF0000"/>
                </a:solidFill>
              </a:rPr>
              <a:t>系统需求</a:t>
            </a:r>
            <a:r>
              <a:rPr lang="zh-CN" altLang="en-US" sz="2400" dirty="0" smtClean="0">
                <a:solidFill>
                  <a:srgbClr val="FF0000"/>
                </a:solidFill>
              </a:rPr>
              <a:t>文档：</a:t>
            </a:r>
            <a:r>
              <a:rPr lang="zh-CN" altLang="en-US" sz="2400" dirty="0" smtClean="0"/>
              <a:t>系统设计</a:t>
            </a:r>
            <a:r>
              <a:rPr lang="zh-CN" altLang="en-US" sz="2400" dirty="0"/>
              <a:t>阶段工作的起点，文档的可读、可理解、清晰、准确、无歧义将直接影响到系统设计的质量，</a:t>
            </a:r>
            <a:r>
              <a:rPr lang="zh-CN" altLang="en-US" sz="2400" dirty="0" smtClean="0"/>
              <a:t>因此，必须</a:t>
            </a:r>
            <a:r>
              <a:rPr lang="zh-CN" altLang="en-US" sz="2400" dirty="0"/>
              <a:t>确保需求文档的质量</a:t>
            </a:r>
          </a:p>
          <a:p>
            <a:pPr algn="just"/>
            <a:r>
              <a:rPr lang="zh-CN" altLang="en-US" sz="2400" dirty="0" smtClean="0">
                <a:solidFill>
                  <a:srgbClr val="FF0000"/>
                </a:solidFill>
              </a:rPr>
              <a:t>系统设计目标：</a:t>
            </a:r>
            <a:r>
              <a:rPr lang="zh-CN" altLang="en-US" sz="2400" dirty="0" smtClean="0"/>
              <a:t>建立</a:t>
            </a:r>
            <a:r>
              <a:rPr lang="zh-CN" altLang="en-US" sz="2400" dirty="0"/>
              <a:t>一个有效、可靠、强壮并可维护的系统</a:t>
            </a:r>
          </a:p>
          <a:p>
            <a:pPr algn="just"/>
            <a:r>
              <a:rPr lang="zh-CN" altLang="en-US" sz="2400" dirty="0" smtClean="0">
                <a:solidFill>
                  <a:srgbClr val="FF0000"/>
                </a:solidFill>
              </a:rPr>
              <a:t>系统设计任务：</a:t>
            </a:r>
            <a:r>
              <a:rPr lang="zh-CN" altLang="en-US" sz="2400" dirty="0" smtClean="0"/>
              <a:t>用户</a:t>
            </a:r>
            <a:r>
              <a:rPr lang="zh-CN" altLang="en-US" sz="2400" dirty="0"/>
              <a:t>、数据和</a:t>
            </a:r>
            <a:r>
              <a:rPr lang="zh-CN" altLang="en-US" sz="2400" dirty="0" smtClean="0"/>
              <a:t>体系结构</a:t>
            </a:r>
            <a:endParaRPr lang="zh-CN" altLang="en-US" sz="2400" dirty="0"/>
          </a:p>
        </p:txBody>
      </p:sp>
      <p:sp>
        <p:nvSpPr>
          <p:cNvPr id="5" name="Rectangle 2"/>
          <p:cNvSpPr>
            <a:spLocks noGrp="1" noChangeArrowheads="1"/>
          </p:cNvSpPr>
          <p:nvPr>
            <p:ph type="title"/>
          </p:nvPr>
        </p:nvSpPr>
        <p:spPr>
          <a:xfrm>
            <a:off x="0" y="77317"/>
            <a:ext cx="8892480" cy="687387"/>
          </a:xfrm>
        </p:spPr>
        <p:txBody>
          <a:bodyPr/>
          <a:lstStyle/>
          <a:p>
            <a:r>
              <a:rPr lang="en-US" altLang="zh-CN" dirty="0">
                <a:solidFill>
                  <a:srgbClr val="0000FF"/>
                </a:solidFill>
              </a:rPr>
              <a:t>5</a:t>
            </a:r>
            <a:r>
              <a:rPr lang="zh-CN" altLang="en-US" dirty="0" smtClean="0">
                <a:solidFill>
                  <a:srgbClr val="0000FF"/>
                </a:solidFill>
                <a:latin typeface="隶书" pitchFamily="49" charset="-122"/>
                <a:ea typeface="隶书" pitchFamily="49" charset="-122"/>
              </a:rPr>
              <a:t>、</a:t>
            </a:r>
            <a:r>
              <a:rPr lang="zh-CN" altLang="en-US" dirty="0" smtClean="0">
                <a:solidFill>
                  <a:srgbClr val="0000FF"/>
                </a:solidFill>
              </a:rPr>
              <a:t>系统分析任务</a:t>
            </a:r>
            <a:r>
              <a:rPr lang="zh-CN" altLang="en-US" dirty="0">
                <a:solidFill>
                  <a:srgbClr val="0000FF"/>
                </a:solidFill>
              </a:rPr>
              <a:t>的完成</a:t>
            </a:r>
          </a:p>
        </p:txBody>
      </p:sp>
      <p:sp>
        <p:nvSpPr>
          <p:cNvPr id="6" name="Text Box 3"/>
          <p:cNvSpPr txBox="1">
            <a:spLocks noChangeArrowheads="1"/>
          </p:cNvSpPr>
          <p:nvPr/>
        </p:nvSpPr>
        <p:spPr bwMode="auto">
          <a:xfrm>
            <a:off x="2627784" y="908491"/>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4</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）系统设计前的准备工作</a:t>
            </a:r>
            <a:endParaRPr kumimoji="1" lang="zh-CN" altLang="en-US" sz="2800" b="1" dirty="0">
              <a:solidFill>
                <a:srgbClr val="002060"/>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6494634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72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21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721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72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9"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5" name="Rectangle 7"/>
          <p:cNvSpPr>
            <a:spLocks noChangeArrowheads="1"/>
          </p:cNvSpPr>
          <p:nvPr/>
        </p:nvSpPr>
        <p:spPr bwMode="auto">
          <a:xfrm>
            <a:off x="126409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四</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、系统开发策略</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2" name="TextBox 1"/>
          <p:cNvSpPr txBox="1"/>
          <p:nvPr/>
        </p:nvSpPr>
        <p:spPr bwMode="auto">
          <a:xfrm>
            <a:off x="2771800" y="1556792"/>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969696"/>
                </a:solidFill>
              </a:rPr>
              <a:t>1</a:t>
            </a:r>
            <a:r>
              <a:rPr lang="zh-CN" altLang="en-US" dirty="0" smtClean="0">
                <a:solidFill>
                  <a:srgbClr val="969696"/>
                </a:solidFill>
              </a:rPr>
              <a:t>、概述</a:t>
            </a:r>
            <a:endParaRPr lang="zh-CN" altLang="en-US" dirty="0">
              <a:solidFill>
                <a:srgbClr val="969696"/>
              </a:solidFill>
            </a:endParaRPr>
          </a:p>
        </p:txBody>
      </p:sp>
      <p:sp>
        <p:nvSpPr>
          <p:cNvPr id="6" name="TextBox 5"/>
          <p:cNvSpPr txBox="1"/>
          <p:nvPr/>
        </p:nvSpPr>
        <p:spPr bwMode="auto">
          <a:xfrm>
            <a:off x="2771800" y="2600908"/>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969696"/>
                </a:solidFill>
              </a:rPr>
              <a:t>2</a:t>
            </a:r>
            <a:r>
              <a:rPr lang="zh-CN" altLang="en-US" dirty="0" smtClean="0">
                <a:solidFill>
                  <a:srgbClr val="969696"/>
                </a:solidFill>
              </a:rPr>
              <a:t>、</a:t>
            </a:r>
            <a:r>
              <a:rPr lang="en-US" altLang="zh-CN" dirty="0" smtClean="0">
                <a:solidFill>
                  <a:srgbClr val="969696"/>
                </a:solidFill>
              </a:rPr>
              <a:t>Internet</a:t>
            </a:r>
            <a:r>
              <a:rPr lang="zh-CN" altLang="en-US" dirty="0" smtClean="0">
                <a:solidFill>
                  <a:srgbClr val="969696"/>
                </a:solidFill>
              </a:rPr>
              <a:t>影响</a:t>
            </a:r>
            <a:endParaRPr lang="zh-CN" altLang="en-US" dirty="0">
              <a:solidFill>
                <a:srgbClr val="969696"/>
              </a:solidFill>
            </a:endParaRPr>
          </a:p>
        </p:txBody>
      </p:sp>
      <p:sp>
        <p:nvSpPr>
          <p:cNvPr id="8" name="TextBox 7"/>
          <p:cNvSpPr txBox="1"/>
          <p:nvPr/>
        </p:nvSpPr>
        <p:spPr bwMode="auto">
          <a:xfrm>
            <a:off x="2771800" y="3645024"/>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969696"/>
                </a:solidFill>
              </a:rPr>
              <a:t>3</a:t>
            </a:r>
            <a:r>
              <a:rPr lang="zh-CN" altLang="en-US" dirty="0" smtClean="0">
                <a:solidFill>
                  <a:srgbClr val="969696"/>
                </a:solidFill>
              </a:rPr>
              <a:t>、备选方案</a:t>
            </a:r>
            <a:endParaRPr lang="zh-CN" altLang="en-US" dirty="0">
              <a:solidFill>
                <a:srgbClr val="969696"/>
              </a:solidFill>
            </a:endParaRPr>
          </a:p>
        </p:txBody>
      </p:sp>
      <p:sp>
        <p:nvSpPr>
          <p:cNvPr id="11" name="Rectangle 3"/>
          <p:cNvSpPr txBox="1">
            <a:spLocks noChangeArrowheads="1"/>
          </p:cNvSpPr>
          <p:nvPr/>
        </p:nvSpPr>
        <p:spPr bwMode="auto">
          <a:xfrm>
            <a:off x="971600" y="980728"/>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7" name="TextBox 6"/>
          <p:cNvSpPr txBox="1"/>
          <p:nvPr/>
        </p:nvSpPr>
        <p:spPr bwMode="auto">
          <a:xfrm>
            <a:off x="2771800" y="4689140"/>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969696"/>
                </a:solidFill>
              </a:rPr>
              <a:t>4</a:t>
            </a:r>
            <a:r>
              <a:rPr lang="zh-CN" altLang="en-US" dirty="0" smtClean="0">
                <a:solidFill>
                  <a:srgbClr val="969696"/>
                </a:solidFill>
              </a:rPr>
              <a:t>、选择实施方案</a:t>
            </a:r>
            <a:endParaRPr lang="zh-CN" altLang="en-US" dirty="0">
              <a:solidFill>
                <a:srgbClr val="969696"/>
              </a:solidFill>
            </a:endParaRPr>
          </a:p>
        </p:txBody>
      </p:sp>
      <p:sp>
        <p:nvSpPr>
          <p:cNvPr id="9" name="TextBox 8"/>
          <p:cNvSpPr txBox="1"/>
          <p:nvPr/>
        </p:nvSpPr>
        <p:spPr bwMode="auto">
          <a:xfrm>
            <a:off x="2771800" y="5733256"/>
            <a:ext cx="3456384"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969696"/>
                </a:solidFill>
              </a:rPr>
              <a:t>5</a:t>
            </a:r>
            <a:r>
              <a:rPr lang="zh-CN" altLang="en-US" dirty="0" smtClean="0">
                <a:solidFill>
                  <a:srgbClr val="969696"/>
                </a:solidFill>
              </a:rPr>
              <a:t>、分析任务完成</a:t>
            </a:r>
            <a:endParaRPr lang="zh-CN" altLang="en-US" dirty="0">
              <a:solidFill>
                <a:srgbClr val="969696"/>
              </a:solidFill>
            </a:endParaRPr>
          </a:p>
        </p:txBody>
      </p:sp>
      <p:sp>
        <p:nvSpPr>
          <p:cNvPr id="3" name="TextBox 2"/>
          <p:cNvSpPr txBox="1"/>
          <p:nvPr/>
        </p:nvSpPr>
        <p:spPr bwMode="auto">
          <a:xfrm>
            <a:off x="11287921" y="2383346"/>
            <a:ext cx="0" cy="369332"/>
          </a:xfrm>
          <a:prstGeom prst="rect">
            <a:avLst/>
          </a:prstGeom>
          <a:solidFill>
            <a:srgbClr val="CCFFFF"/>
          </a:solidFill>
          <a:ln w="12700">
            <a:noFill/>
            <a:miter lim="800000"/>
            <a:headEnd/>
            <a:tailEnd/>
          </a:ln>
          <a:effectLst>
            <a:outerShdw dist="35921" dir="2700000" algn="ctr" rotWithShape="0">
              <a:srgbClr val="808080">
                <a:alpha val="50000"/>
              </a:srgbClr>
            </a:outerShdw>
          </a:effectLst>
        </p:spPr>
        <p:txBody>
          <a:bodyPr wrap="none" lIns="0" tIns="0" rIns="0" bIns="0" rtlCol="0">
            <a:spAutoFit/>
          </a:bodyPr>
          <a:lstStyle/>
          <a:p>
            <a:endParaRPr lang="en-US" sz="2400" dirty="0">
              <a:effectLst>
                <a:outerShdw blurRad="38100" dist="38100" dir="2700000" algn="tl">
                  <a:srgbClr val="000000">
                    <a:alpha val="43137"/>
                  </a:srgbClr>
                </a:outerShdw>
              </a:effectLst>
            </a:endParaRPr>
          </a:p>
        </p:txBody>
      </p:sp>
      <p:sp>
        <p:nvSpPr>
          <p:cNvPr id="4" name="TextBox 3"/>
          <p:cNvSpPr txBox="1"/>
          <p:nvPr/>
        </p:nvSpPr>
        <p:spPr bwMode="auto">
          <a:xfrm>
            <a:off x="9986675" y="5174370"/>
            <a:ext cx="0" cy="369332"/>
          </a:xfrm>
          <a:prstGeom prst="rect">
            <a:avLst/>
          </a:prstGeom>
          <a:solidFill>
            <a:srgbClr val="CCFFFF"/>
          </a:solidFill>
          <a:ln w="12700">
            <a:noFill/>
            <a:miter lim="800000"/>
            <a:headEnd/>
            <a:tailEnd/>
          </a:ln>
          <a:effectLst>
            <a:outerShdw dist="35921" dir="2700000" algn="ctr" rotWithShape="0">
              <a:srgbClr val="808080">
                <a:alpha val="50000"/>
              </a:srgbClr>
            </a:outerShdw>
          </a:effectLst>
        </p:spPr>
        <p:txBody>
          <a:bodyPr wrap="none" lIns="0" tIns="0" rIns="0" bIns="0" rtlCol="0">
            <a:spAutoFit/>
          </a:bodyPr>
          <a:lstStyle/>
          <a:p>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63465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2"/>
          <p:cNvSpPr>
            <a:spLocks noChangeShapeType="1"/>
          </p:cNvSpPr>
          <p:nvPr/>
        </p:nvSpPr>
        <p:spPr bwMode="auto">
          <a:xfrm flipV="1">
            <a:off x="2630363" y="1928813"/>
            <a:ext cx="625475" cy="420687"/>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 name="Line 3"/>
          <p:cNvSpPr>
            <a:spLocks noChangeShapeType="1"/>
          </p:cNvSpPr>
          <p:nvPr/>
        </p:nvSpPr>
        <p:spPr bwMode="auto">
          <a:xfrm>
            <a:off x="2701800" y="4724400"/>
            <a:ext cx="554038" cy="347663"/>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Line 4"/>
          <p:cNvSpPr>
            <a:spLocks noChangeShapeType="1"/>
          </p:cNvSpPr>
          <p:nvPr/>
        </p:nvSpPr>
        <p:spPr bwMode="auto">
          <a:xfrm>
            <a:off x="3255838" y="1928813"/>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5"/>
          <p:cNvSpPr>
            <a:spLocks noChangeShapeType="1"/>
          </p:cNvSpPr>
          <p:nvPr/>
        </p:nvSpPr>
        <p:spPr bwMode="auto">
          <a:xfrm>
            <a:off x="3255838" y="5072063"/>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7"/>
          <p:cNvSpPr>
            <a:spLocks noChangeShapeType="1"/>
          </p:cNvSpPr>
          <p:nvPr/>
        </p:nvSpPr>
        <p:spPr bwMode="auto">
          <a:xfrm>
            <a:off x="3255838" y="3041650"/>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Oval 11"/>
          <p:cNvSpPr>
            <a:spLocks noChangeArrowheads="1"/>
          </p:cNvSpPr>
          <p:nvPr/>
        </p:nvSpPr>
        <p:spPr bwMode="gray">
          <a:xfrm>
            <a:off x="811088" y="2205038"/>
            <a:ext cx="2673350" cy="2671762"/>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zh-CN" altLang="en-US">
              <a:latin typeface="+mn-lt"/>
              <a:ea typeface="+mn-ea"/>
            </a:endParaRPr>
          </a:p>
        </p:txBody>
      </p:sp>
      <p:sp>
        <p:nvSpPr>
          <p:cNvPr id="9" name="Oval 12"/>
          <p:cNvSpPr>
            <a:spLocks noChangeArrowheads="1"/>
          </p:cNvSpPr>
          <p:nvPr/>
        </p:nvSpPr>
        <p:spPr bwMode="gray">
          <a:xfrm>
            <a:off x="987300" y="2378075"/>
            <a:ext cx="2319338" cy="2322513"/>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zh-CN" altLang="en-US">
              <a:latin typeface="+mn-lt"/>
              <a:ea typeface="+mn-ea"/>
            </a:endParaRPr>
          </a:p>
        </p:txBody>
      </p:sp>
      <p:sp>
        <p:nvSpPr>
          <p:cNvPr id="10" name="Oval 13"/>
          <p:cNvSpPr>
            <a:spLocks noChangeArrowheads="1"/>
          </p:cNvSpPr>
          <p:nvPr/>
        </p:nvSpPr>
        <p:spPr bwMode="gray">
          <a:xfrm>
            <a:off x="998413" y="2390775"/>
            <a:ext cx="2319337" cy="2320925"/>
          </a:xfrm>
          <a:prstGeom prst="ellipse">
            <a:avLst/>
          </a:prstGeom>
          <a:gradFill flip="none" rotWithShape="1">
            <a:gsLst>
              <a:gs pos="0">
                <a:srgbClr val="002060"/>
              </a:gs>
              <a:gs pos="16000">
                <a:srgbClr val="00CCCC"/>
              </a:gs>
              <a:gs pos="47000">
                <a:srgbClr val="9999FF"/>
              </a:gs>
              <a:gs pos="60001">
                <a:srgbClr val="2E6792"/>
              </a:gs>
              <a:gs pos="71001">
                <a:srgbClr val="3333CC"/>
              </a:gs>
              <a:gs pos="81000">
                <a:srgbClr val="1170FF"/>
              </a:gs>
              <a:gs pos="100000">
                <a:srgbClr val="006699"/>
              </a:gs>
            </a:gsLst>
            <a:lin ang="18900000" scaled="1"/>
            <a:tileRect/>
          </a:gradFill>
          <a:ln w="38100" algn="ctr">
            <a:noFill/>
            <a:round/>
            <a:headEnd/>
            <a:tailEnd/>
          </a:ln>
          <a:effectLst/>
        </p:spPr>
        <p:txBody>
          <a:bodyPr anchor="ctr">
            <a:spAutoFit/>
          </a:bodyPr>
          <a:lstStyle/>
          <a:p>
            <a:pPr fontAlgn="auto">
              <a:spcBef>
                <a:spcPts val="0"/>
              </a:spcBef>
              <a:spcAft>
                <a:spcPts val="0"/>
              </a:spcAft>
              <a:defRPr/>
            </a:pPr>
            <a:endParaRPr lang="zh-CN" altLang="en-US">
              <a:latin typeface="+mn-lt"/>
              <a:ea typeface="+mn-ea"/>
            </a:endParaRPr>
          </a:p>
        </p:txBody>
      </p:sp>
      <p:sp>
        <p:nvSpPr>
          <p:cNvPr id="11" name="Oval 14"/>
          <p:cNvSpPr>
            <a:spLocks noChangeArrowheads="1"/>
          </p:cNvSpPr>
          <p:nvPr/>
        </p:nvSpPr>
        <p:spPr bwMode="gray">
          <a:xfrm>
            <a:off x="1101600" y="2495550"/>
            <a:ext cx="2090738" cy="2089150"/>
          </a:xfrm>
          <a:prstGeom prst="ellipse">
            <a:avLst/>
          </a:prstGeom>
          <a:solidFill>
            <a:srgbClr val="000000"/>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zh-CN" altLang="en-US">
              <a:latin typeface="Lucida Sans Unicode" pitchFamily="34" charset="0"/>
              <a:ea typeface="黑体" pitchFamily="2" charset="-122"/>
            </a:endParaRPr>
          </a:p>
        </p:txBody>
      </p:sp>
      <p:sp>
        <p:nvSpPr>
          <p:cNvPr id="12" name="Oval 15"/>
          <p:cNvSpPr>
            <a:spLocks noChangeArrowheads="1"/>
          </p:cNvSpPr>
          <p:nvPr/>
        </p:nvSpPr>
        <p:spPr bwMode="gray">
          <a:xfrm>
            <a:off x="1134938" y="2528888"/>
            <a:ext cx="2025650" cy="202723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3" name="Oval 16"/>
          <p:cNvSpPr>
            <a:spLocks noChangeArrowheads="1"/>
          </p:cNvSpPr>
          <p:nvPr/>
        </p:nvSpPr>
        <p:spPr bwMode="gray">
          <a:xfrm>
            <a:off x="1160338" y="2540000"/>
            <a:ext cx="1978025" cy="1978025"/>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4" name="Oval 17"/>
          <p:cNvSpPr>
            <a:spLocks noChangeArrowheads="1"/>
          </p:cNvSpPr>
          <p:nvPr/>
        </p:nvSpPr>
        <p:spPr bwMode="gray">
          <a:xfrm>
            <a:off x="1182563" y="2559050"/>
            <a:ext cx="1879600" cy="1847850"/>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5" name="Oval 18"/>
          <p:cNvSpPr>
            <a:spLocks noChangeArrowheads="1"/>
          </p:cNvSpPr>
          <p:nvPr/>
        </p:nvSpPr>
        <p:spPr bwMode="gray">
          <a:xfrm>
            <a:off x="1292100" y="2611438"/>
            <a:ext cx="1671638" cy="1500187"/>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6" name="AutoShape 20"/>
          <p:cNvSpPr>
            <a:spLocks noChangeArrowheads="1"/>
          </p:cNvSpPr>
          <p:nvPr/>
        </p:nvSpPr>
        <p:spPr bwMode="gray">
          <a:xfrm>
            <a:off x="3859088" y="1700213"/>
            <a:ext cx="4097288"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17" name="Rectangle 21"/>
          <p:cNvSpPr>
            <a:spLocks noChangeArrowheads="1"/>
          </p:cNvSpPr>
          <p:nvPr/>
        </p:nvSpPr>
        <p:spPr bwMode="auto">
          <a:xfrm>
            <a:off x="4339728" y="1700808"/>
            <a:ext cx="39604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zh-CN" altLang="en-US" sz="2400" b="1" dirty="0" smtClean="0">
                <a:solidFill>
                  <a:srgbClr val="969696"/>
                </a:solidFill>
                <a:effectLst>
                  <a:outerShdw blurRad="38100" dist="38100" dir="2700000" algn="tl">
                    <a:srgbClr val="000000">
                      <a:alpha val="43137"/>
                    </a:srgbClr>
                  </a:outerShdw>
                </a:effectLst>
                <a:latin typeface="+mn-ea"/>
                <a:ea typeface="+mn-ea"/>
              </a:rPr>
              <a:t>一、需求建模</a:t>
            </a:r>
            <a:endParaRPr lang="en-US" altLang="zh-CN" sz="2400" b="1" dirty="0">
              <a:solidFill>
                <a:srgbClr val="969696"/>
              </a:solidFill>
              <a:effectLst>
                <a:outerShdw blurRad="38100" dist="38100" dir="2700000" algn="tl">
                  <a:srgbClr val="000000">
                    <a:alpha val="43137"/>
                  </a:srgbClr>
                </a:outerShdw>
              </a:effectLst>
              <a:latin typeface="+mn-ea"/>
              <a:ea typeface="+mn-ea"/>
            </a:endParaRPr>
          </a:p>
        </p:txBody>
      </p:sp>
      <p:sp>
        <p:nvSpPr>
          <p:cNvPr id="18" name="AutoShape 22"/>
          <p:cNvSpPr>
            <a:spLocks noChangeArrowheads="1"/>
          </p:cNvSpPr>
          <p:nvPr/>
        </p:nvSpPr>
        <p:spPr bwMode="gray">
          <a:xfrm>
            <a:off x="3859088" y="2781300"/>
            <a:ext cx="4097288"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19" name="Rectangle 23"/>
          <p:cNvSpPr>
            <a:spLocks noChangeArrowheads="1"/>
          </p:cNvSpPr>
          <p:nvPr/>
        </p:nvSpPr>
        <p:spPr bwMode="auto">
          <a:xfrm>
            <a:off x="4411736" y="2780928"/>
            <a:ext cx="4375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969696"/>
                </a:solidFill>
                <a:effectLst>
                  <a:outerShdw blurRad="38100" dist="38100" dir="2700000" algn="tl">
                    <a:srgbClr val="000000">
                      <a:alpha val="43137"/>
                    </a:srgbClr>
                  </a:outerShdw>
                </a:effectLst>
                <a:latin typeface="+mn-ea"/>
                <a:ea typeface="+mn-ea"/>
              </a:rPr>
              <a:t>二</a:t>
            </a:r>
            <a:r>
              <a:rPr lang="zh-CN" altLang="en-US" sz="2400" b="1" dirty="0" smtClean="0">
                <a:solidFill>
                  <a:srgbClr val="969696"/>
                </a:solidFill>
                <a:effectLst>
                  <a:outerShdw blurRad="38100" dist="38100" dir="2700000" algn="tl">
                    <a:srgbClr val="000000">
                      <a:alpha val="43137"/>
                    </a:srgbClr>
                  </a:outerShdw>
                </a:effectLst>
                <a:latin typeface="+mn-ea"/>
                <a:ea typeface="+mn-ea"/>
              </a:rPr>
              <a:t>、数据和过程建模</a:t>
            </a:r>
            <a:endParaRPr lang="en-US" altLang="zh-CN" sz="2400" b="1" dirty="0">
              <a:solidFill>
                <a:srgbClr val="969696"/>
              </a:solidFill>
              <a:effectLst>
                <a:outerShdw blurRad="38100" dist="38100" dir="2700000" algn="tl">
                  <a:srgbClr val="000000">
                    <a:alpha val="43137"/>
                  </a:srgbClr>
                </a:outerShdw>
              </a:effectLst>
              <a:latin typeface="+mn-ea"/>
              <a:ea typeface="+mn-ea"/>
            </a:endParaRPr>
          </a:p>
        </p:txBody>
      </p:sp>
      <p:sp>
        <p:nvSpPr>
          <p:cNvPr id="20" name="AutoShape 24"/>
          <p:cNvSpPr>
            <a:spLocks noChangeArrowheads="1"/>
          </p:cNvSpPr>
          <p:nvPr/>
        </p:nvSpPr>
        <p:spPr bwMode="gray">
          <a:xfrm>
            <a:off x="3855913" y="4811713"/>
            <a:ext cx="4100463"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dirty="0">
              <a:latin typeface="+mn-lt"/>
              <a:ea typeface="+mn-ea"/>
            </a:endParaRPr>
          </a:p>
        </p:txBody>
      </p:sp>
      <p:sp>
        <p:nvSpPr>
          <p:cNvPr id="21" name="Rectangle 25"/>
          <p:cNvSpPr>
            <a:spLocks noChangeArrowheads="1"/>
          </p:cNvSpPr>
          <p:nvPr/>
        </p:nvSpPr>
        <p:spPr bwMode="auto">
          <a:xfrm>
            <a:off x="4412381" y="4839543"/>
            <a:ext cx="38877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969696"/>
                </a:solidFill>
                <a:effectLst>
                  <a:outerShdw blurRad="38100" dist="38100" dir="2700000" algn="tl">
                    <a:srgbClr val="000000">
                      <a:alpha val="43137"/>
                    </a:srgbClr>
                  </a:outerShdw>
                </a:effectLst>
                <a:latin typeface="+mn-ea"/>
                <a:ea typeface="+mn-ea"/>
              </a:rPr>
              <a:t>四、开发策略</a:t>
            </a:r>
            <a:endParaRPr lang="en-US" altLang="zh-CN" sz="2400" b="1" dirty="0">
              <a:solidFill>
                <a:srgbClr val="969696"/>
              </a:solidFill>
              <a:effectLst>
                <a:outerShdw blurRad="38100" dist="38100" dir="2700000" algn="tl">
                  <a:srgbClr val="000000">
                    <a:alpha val="43137"/>
                  </a:srgbClr>
                </a:outerShdw>
              </a:effectLst>
              <a:latin typeface="+mn-ea"/>
              <a:ea typeface="+mn-ea"/>
            </a:endParaRPr>
          </a:p>
        </p:txBody>
      </p:sp>
      <p:sp>
        <p:nvSpPr>
          <p:cNvPr id="22" name="Oval 26"/>
          <p:cNvSpPr>
            <a:spLocks noChangeArrowheads="1"/>
          </p:cNvSpPr>
          <p:nvPr/>
        </p:nvSpPr>
        <p:spPr bwMode="gray">
          <a:xfrm>
            <a:off x="3770188" y="1817688"/>
            <a:ext cx="303212" cy="303212"/>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23" name="Oval 27"/>
          <p:cNvSpPr>
            <a:spLocks noChangeArrowheads="1"/>
          </p:cNvSpPr>
          <p:nvPr/>
        </p:nvSpPr>
        <p:spPr bwMode="gray">
          <a:xfrm>
            <a:off x="3782888" y="2914650"/>
            <a:ext cx="303212" cy="301625"/>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pic>
        <p:nvPicPr>
          <p:cNvPr id="24" name="Picture 33" descr="worldmap_ani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gray">
          <a:xfrm>
            <a:off x="1333375" y="2752725"/>
            <a:ext cx="1609725"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Line 7"/>
          <p:cNvSpPr>
            <a:spLocks noChangeShapeType="1"/>
          </p:cNvSpPr>
          <p:nvPr/>
        </p:nvSpPr>
        <p:spPr bwMode="auto">
          <a:xfrm>
            <a:off x="3255838" y="4077072"/>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AutoShape 22"/>
          <p:cNvSpPr>
            <a:spLocks noChangeArrowheads="1"/>
          </p:cNvSpPr>
          <p:nvPr/>
        </p:nvSpPr>
        <p:spPr bwMode="gray">
          <a:xfrm>
            <a:off x="3859088" y="3804146"/>
            <a:ext cx="4097288"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27" name="Rectangle 23"/>
          <p:cNvSpPr>
            <a:spLocks noChangeArrowheads="1"/>
          </p:cNvSpPr>
          <p:nvPr/>
        </p:nvSpPr>
        <p:spPr bwMode="auto">
          <a:xfrm>
            <a:off x="4411736" y="3788965"/>
            <a:ext cx="453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969696"/>
                </a:solidFill>
                <a:effectLst>
                  <a:outerShdw blurRad="38100" dist="38100" dir="2700000" algn="tl">
                    <a:srgbClr val="000000">
                      <a:alpha val="43137"/>
                    </a:srgbClr>
                  </a:outerShdw>
                </a:effectLst>
                <a:latin typeface="+mn-ea"/>
                <a:ea typeface="+mn-ea"/>
              </a:rPr>
              <a:t>三、对象建模</a:t>
            </a:r>
            <a:endParaRPr lang="en-US" altLang="zh-CN" sz="2400" b="1" dirty="0">
              <a:solidFill>
                <a:srgbClr val="969696"/>
              </a:solidFill>
              <a:effectLst>
                <a:outerShdw blurRad="38100" dist="38100" dir="2700000" algn="tl">
                  <a:srgbClr val="000000">
                    <a:alpha val="43137"/>
                  </a:srgbClr>
                </a:outerShdw>
              </a:effectLst>
              <a:latin typeface="+mn-ea"/>
              <a:ea typeface="+mn-ea"/>
            </a:endParaRPr>
          </a:p>
        </p:txBody>
      </p:sp>
      <p:sp>
        <p:nvSpPr>
          <p:cNvPr id="28" name="Oval 27"/>
          <p:cNvSpPr>
            <a:spLocks noChangeArrowheads="1"/>
          </p:cNvSpPr>
          <p:nvPr/>
        </p:nvSpPr>
        <p:spPr bwMode="gray">
          <a:xfrm>
            <a:off x="3782888" y="4926013"/>
            <a:ext cx="303212" cy="303212"/>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29" name="Oval 26"/>
          <p:cNvSpPr>
            <a:spLocks noChangeArrowheads="1"/>
          </p:cNvSpPr>
          <p:nvPr/>
        </p:nvSpPr>
        <p:spPr bwMode="gray">
          <a:xfrm>
            <a:off x="3763838" y="3918446"/>
            <a:ext cx="301625" cy="303212"/>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31" name="标题 1"/>
          <p:cNvSpPr>
            <a:spLocks noGrp="1"/>
          </p:cNvSpPr>
          <p:nvPr>
            <p:ph type="title"/>
          </p:nvPr>
        </p:nvSpPr>
        <p:spPr>
          <a:xfrm>
            <a:off x="-36512" y="77317"/>
            <a:ext cx="9144000" cy="687387"/>
          </a:xfrm>
        </p:spPr>
        <p:txBody>
          <a:bodyPr rIns="180000"/>
          <a:lstStyle/>
          <a:p>
            <a:r>
              <a:rPr lang="zh-CN" altLang="en-US" sz="3200" dirty="0" smtClean="0">
                <a:solidFill>
                  <a:srgbClr val="0000FF"/>
                </a:solidFill>
                <a:effectLst>
                  <a:outerShdw blurRad="38100" dist="38100" dir="2700000" algn="tl">
                    <a:srgbClr val="000000">
                      <a:alpha val="43137"/>
                    </a:srgbClr>
                  </a:outerShdw>
                </a:effectLst>
                <a:latin typeface="黑体" pitchFamily="49" charset="-122"/>
                <a:ea typeface="黑体" pitchFamily="49" charset="-122"/>
              </a:rPr>
              <a:t>第三讲 系统分析</a:t>
            </a:r>
            <a:endParaRPr lang="zh-CN" altLang="en-US" sz="3200" dirty="0">
              <a:solidFill>
                <a:srgbClr val="0000FF"/>
              </a:solidFill>
              <a:effectLst>
                <a:outerShdw blurRad="38100" dist="38100" dir="2700000" algn="tl">
                  <a:srgbClr val="000000">
                    <a:alpha val="43137"/>
                  </a:srgbClr>
                </a:outerShdw>
              </a:effectLst>
              <a:latin typeface="黑体" pitchFamily="49" charset="-122"/>
              <a:ea typeface="黑体" pitchFamily="49" charset="-122"/>
            </a:endParaRPr>
          </a:p>
        </p:txBody>
      </p:sp>
    </p:spTree>
    <p:extLst>
      <p:ext uri="{BB962C8B-B14F-4D97-AF65-F5344CB8AC3E}">
        <p14:creationId xmlns:p14="http://schemas.microsoft.com/office/powerpoint/2010/main" val="1943502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9"/>
          <p:cNvGrpSpPr>
            <a:grpSpLocks/>
          </p:cNvGrpSpPr>
          <p:nvPr/>
        </p:nvGrpSpPr>
        <p:grpSpPr bwMode="auto">
          <a:xfrm>
            <a:off x="838200" y="1160463"/>
            <a:ext cx="7524750" cy="5160963"/>
            <a:chOff x="519" y="728"/>
            <a:chExt cx="4740" cy="3251"/>
          </a:xfrm>
        </p:grpSpPr>
        <p:sp>
          <p:nvSpPr>
            <p:cNvPr id="4" name="Rectangle 80"/>
            <p:cNvSpPr>
              <a:spLocks noChangeArrowheads="1"/>
            </p:cNvSpPr>
            <p:nvPr/>
          </p:nvSpPr>
          <p:spPr bwMode="auto">
            <a:xfrm>
              <a:off x="519" y="739"/>
              <a:ext cx="4642" cy="3209"/>
            </a:xfrm>
            <a:prstGeom prst="rect">
              <a:avLst/>
            </a:prstGeom>
            <a:solidFill>
              <a:schemeClr val="bg1"/>
            </a:solidFill>
            <a:ln>
              <a:noFill/>
            </a:ln>
            <a:effectLst/>
            <a:extLs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nchor="ctr"/>
            <a:lstStyle/>
            <a:p>
              <a:endParaRPr lang="zh-CN" altLang="en-US"/>
            </a:p>
          </p:txBody>
        </p:sp>
        <p:sp>
          <p:nvSpPr>
            <p:cNvPr id="5" name="Rectangle 81"/>
            <p:cNvSpPr>
              <a:spLocks noChangeArrowheads="1"/>
            </p:cNvSpPr>
            <p:nvPr/>
          </p:nvSpPr>
          <p:spPr bwMode="auto">
            <a:xfrm>
              <a:off x="2778" y="2318"/>
              <a:ext cx="2388" cy="1631"/>
            </a:xfrm>
            <a:prstGeom prst="rect">
              <a:avLst/>
            </a:prstGeom>
            <a:gradFill rotWithShape="1">
              <a:gsLst>
                <a:gs pos="0">
                  <a:srgbClr val="EAABA0">
                    <a:alpha val="70000"/>
                  </a:srgbClr>
                </a:gs>
                <a:gs pos="100000">
                  <a:srgbClr val="EAABA0">
                    <a:gamma/>
                    <a:shade val="46275"/>
                    <a:invGamma/>
                    <a:alpha val="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 name="Rectangle 82"/>
            <p:cNvSpPr>
              <a:spLocks noChangeArrowheads="1"/>
            </p:cNvSpPr>
            <p:nvPr/>
          </p:nvSpPr>
          <p:spPr bwMode="auto">
            <a:xfrm>
              <a:off x="519" y="2318"/>
              <a:ext cx="2260" cy="1632"/>
            </a:xfrm>
            <a:prstGeom prst="rect">
              <a:avLst/>
            </a:prstGeom>
            <a:gradFill rotWithShape="1">
              <a:gsLst>
                <a:gs pos="0">
                  <a:srgbClr val="8DACD0">
                    <a:gamma/>
                    <a:shade val="46275"/>
                    <a:invGamma/>
                    <a:alpha val="0"/>
                  </a:srgbClr>
                </a:gs>
                <a:gs pos="100000">
                  <a:srgbClr val="8DACD0">
                    <a:alpha val="70000"/>
                  </a:srgbClr>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 name="Rectangle 83"/>
            <p:cNvSpPr>
              <a:spLocks noChangeArrowheads="1"/>
            </p:cNvSpPr>
            <p:nvPr/>
          </p:nvSpPr>
          <p:spPr bwMode="auto">
            <a:xfrm>
              <a:off x="2780" y="728"/>
              <a:ext cx="2390" cy="1610"/>
            </a:xfrm>
            <a:prstGeom prst="rect">
              <a:avLst/>
            </a:prstGeom>
            <a:gradFill rotWithShape="1">
              <a:gsLst>
                <a:gs pos="0">
                  <a:srgbClr val="B395D8">
                    <a:alpha val="70000"/>
                  </a:srgbClr>
                </a:gs>
                <a:gs pos="100000">
                  <a:srgbClr val="B395D8">
                    <a:gamma/>
                    <a:shade val="46275"/>
                    <a:invGamma/>
                    <a:alpha val="0"/>
                  </a:srgbClr>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sp>
          <p:nvSpPr>
            <p:cNvPr id="8" name="Rectangle 84"/>
            <p:cNvSpPr>
              <a:spLocks noChangeArrowheads="1"/>
            </p:cNvSpPr>
            <p:nvPr/>
          </p:nvSpPr>
          <p:spPr bwMode="auto">
            <a:xfrm>
              <a:off x="519" y="738"/>
              <a:ext cx="2257" cy="1582"/>
            </a:xfrm>
            <a:prstGeom prst="rect">
              <a:avLst/>
            </a:prstGeom>
            <a:gradFill rotWithShape="1">
              <a:gsLst>
                <a:gs pos="0">
                  <a:srgbClr val="ADE2A1">
                    <a:gamma/>
                    <a:shade val="46275"/>
                    <a:invGamma/>
                    <a:alpha val="0"/>
                  </a:srgbClr>
                </a:gs>
                <a:gs pos="100000">
                  <a:srgbClr val="ADE2A1">
                    <a:alpha val="70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pic>
          <p:nvPicPr>
            <p:cNvPr id="9" name="Picture 85" descr="yellow cir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 y="1672"/>
              <a:ext cx="1229" cy="13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6" descr="Circle shad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7" y="2405"/>
              <a:ext cx="795" cy="8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7" descr="Circle shad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 y="2405"/>
              <a:ext cx="795" cy="8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8" descr="Circle shad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7" y="1507"/>
              <a:ext cx="795" cy="8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9" descr="Circle shad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 y="1507"/>
              <a:ext cx="795" cy="834"/>
            </a:xfrm>
            <a:prstGeom prst="rect">
              <a:avLst/>
            </a:prstGeom>
            <a:noFill/>
            <a:extLst>
              <a:ext uri="{909E8E84-426E-40DD-AFC4-6F175D3DCCD1}">
                <a14:hiddenFill xmlns:a14="http://schemas.microsoft.com/office/drawing/2010/main">
                  <a:solidFill>
                    <a:srgbClr val="FFFFFF"/>
                  </a:solidFill>
                </a14:hiddenFill>
              </a:ext>
            </a:extLst>
          </p:spPr>
        </p:pic>
        <p:sp>
          <p:nvSpPr>
            <p:cNvPr id="14" name="Oval 90"/>
            <p:cNvSpPr>
              <a:spLocks noChangeArrowheads="1"/>
            </p:cNvSpPr>
            <p:nvPr/>
          </p:nvSpPr>
          <p:spPr bwMode="auto">
            <a:xfrm>
              <a:off x="2032" y="2416"/>
              <a:ext cx="688" cy="721"/>
            </a:xfrm>
            <a:prstGeom prst="ellipse">
              <a:avLst/>
            </a:prstGeom>
            <a:gradFill rotWithShape="1">
              <a:gsLst>
                <a:gs pos="0">
                  <a:srgbClr val="FFFFFF"/>
                </a:gs>
                <a:gs pos="100000">
                  <a:srgbClr val="8DACD0"/>
                </a:gs>
              </a:gsLst>
              <a:path path="shape">
                <a:fillToRect l="50000" t="50000" r="50000" b="50000"/>
              </a:path>
            </a:gradFill>
            <a:ln w="9525" algn="ctr">
              <a:solidFill>
                <a:srgbClr val="666699"/>
              </a:solidFill>
              <a:round/>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p>
              <a:pPr eaLnBrk="0" hangingPunct="0">
                <a:lnSpc>
                  <a:spcPct val="85000"/>
                </a:lnSpc>
              </a:pPr>
              <a:endParaRPr lang="en-US" altLang="zh-CN" sz="2000" b="1" dirty="0" smtClean="0">
                <a:effectLst>
                  <a:outerShdw blurRad="38100" dist="38100" dir="2700000" algn="tl">
                    <a:srgbClr val="FFFFFF"/>
                  </a:outerShdw>
                </a:effectLst>
                <a:latin typeface="Times New Roman" pitchFamily="18" charset="0"/>
                <a:ea typeface="+mn-ea"/>
                <a:cs typeface="Times New Roman" pitchFamily="18" charset="0"/>
              </a:endParaRPr>
            </a:p>
            <a:p>
              <a:pPr eaLnBrk="0" hangingPunct="0">
                <a:lnSpc>
                  <a:spcPct val="85000"/>
                </a:lnSpc>
              </a:pPr>
              <a:r>
                <a:rPr lang="en-US" altLang="zh-CN" sz="2000" b="1" dirty="0" smtClean="0">
                  <a:effectLst>
                    <a:outerShdw blurRad="38100" dist="38100" dir="2700000" algn="tl">
                      <a:srgbClr val="FFFFFF"/>
                    </a:outerShdw>
                  </a:effectLst>
                  <a:latin typeface="Times New Roman" pitchFamily="18" charset="0"/>
                  <a:ea typeface="+mn-ea"/>
                  <a:cs typeface="Times New Roman" pitchFamily="18" charset="0"/>
                </a:rPr>
                <a:t>4</a:t>
              </a:r>
              <a:r>
                <a:rPr lang="en-US" altLang="zh-CN" sz="2000" b="1" dirty="0">
                  <a:effectLst>
                    <a:outerShdw blurRad="38100" dist="38100" dir="2700000" algn="tl">
                      <a:srgbClr val="FFFFFF"/>
                    </a:outerShdw>
                  </a:effectLst>
                  <a:latin typeface="Times New Roman" pitchFamily="18" charset="0"/>
                  <a:ea typeface="+mn-ea"/>
                  <a:cs typeface="Times New Roman" pitchFamily="18" charset="0"/>
                </a:rPr>
                <a:t/>
              </a:r>
              <a:br>
                <a:rPr lang="en-US" altLang="zh-CN" sz="2000" b="1" dirty="0">
                  <a:effectLst>
                    <a:outerShdw blurRad="38100" dist="38100" dir="2700000" algn="tl">
                      <a:srgbClr val="FFFFFF"/>
                    </a:outerShdw>
                  </a:effectLst>
                  <a:latin typeface="Times New Roman" pitchFamily="18" charset="0"/>
                  <a:ea typeface="+mn-ea"/>
                  <a:cs typeface="Times New Roman" pitchFamily="18" charset="0"/>
                </a:rPr>
              </a:br>
              <a:r>
                <a:rPr lang="zh-CN" altLang="en-US" sz="2000" b="1" dirty="0">
                  <a:effectLst>
                    <a:outerShdw blurRad="38100" dist="38100" dir="2700000" algn="tl">
                      <a:srgbClr val="FFFFFF"/>
                    </a:outerShdw>
                  </a:effectLst>
                  <a:latin typeface="Times New Roman" pitchFamily="18" charset="0"/>
                  <a:ea typeface="+mn-ea"/>
                  <a:cs typeface="Times New Roman" pitchFamily="18" charset="0"/>
                </a:rPr>
                <a:t>总结作业</a:t>
              </a:r>
              <a:r>
                <a:rPr lang="en-US" altLang="zh-CN" sz="2000" b="1" dirty="0">
                  <a:effectLst>
                    <a:outerShdw blurRad="38100" dist="38100" dir="2700000" algn="tl">
                      <a:srgbClr val="FFFFFF"/>
                    </a:outerShdw>
                  </a:effectLst>
                  <a:latin typeface="Times New Roman" pitchFamily="18" charset="0"/>
                  <a:ea typeface="+mn-ea"/>
                  <a:cs typeface="Times New Roman" pitchFamily="18" charset="0"/>
                </a:rPr>
                <a:t/>
              </a:r>
              <a:br>
                <a:rPr lang="en-US" altLang="zh-CN" sz="2000" b="1" dirty="0">
                  <a:effectLst>
                    <a:outerShdw blurRad="38100" dist="38100" dir="2700000" algn="tl">
                      <a:srgbClr val="FFFFFF"/>
                    </a:outerShdw>
                  </a:effectLst>
                  <a:latin typeface="Times New Roman" pitchFamily="18" charset="0"/>
                  <a:ea typeface="+mn-ea"/>
                  <a:cs typeface="Times New Roman" pitchFamily="18" charset="0"/>
                </a:rPr>
              </a:br>
              <a:endParaRPr lang="en-US" altLang="zh-CN" sz="2000" b="1" dirty="0">
                <a:effectLst>
                  <a:outerShdw blurRad="38100" dist="38100" dir="2700000" algn="tl">
                    <a:srgbClr val="FFFFFF"/>
                  </a:outerShdw>
                </a:effectLst>
                <a:latin typeface="Times New Roman" pitchFamily="18" charset="0"/>
                <a:ea typeface="+mn-ea"/>
                <a:cs typeface="Times New Roman" pitchFamily="18" charset="0"/>
              </a:endParaRPr>
            </a:p>
          </p:txBody>
        </p:sp>
        <p:sp>
          <p:nvSpPr>
            <p:cNvPr id="15" name="Oval 91"/>
            <p:cNvSpPr>
              <a:spLocks noChangeArrowheads="1"/>
            </p:cNvSpPr>
            <p:nvPr/>
          </p:nvSpPr>
          <p:spPr bwMode="auto">
            <a:xfrm>
              <a:off x="2791" y="2416"/>
              <a:ext cx="688" cy="721"/>
            </a:xfrm>
            <a:prstGeom prst="ellipse">
              <a:avLst/>
            </a:prstGeom>
            <a:gradFill rotWithShape="1">
              <a:gsLst>
                <a:gs pos="0">
                  <a:srgbClr val="FFFFFF"/>
                </a:gs>
                <a:gs pos="100000">
                  <a:srgbClr val="EAABA0"/>
                </a:gs>
              </a:gsLst>
              <a:path path="shape">
                <a:fillToRect l="50000" t="50000" r="50000" b="50000"/>
              </a:path>
            </a:gradFill>
            <a:ln w="9525" algn="ctr">
              <a:solidFill>
                <a:srgbClr val="D96855"/>
              </a:solidFill>
              <a:round/>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p>
              <a:pPr eaLnBrk="0" hangingPunct="0">
                <a:lnSpc>
                  <a:spcPct val="85000"/>
                </a:lnSpc>
              </a:pPr>
              <a:r>
                <a:rPr lang="en-US" altLang="zh-CN" sz="2000" b="1" dirty="0">
                  <a:effectLst>
                    <a:outerShdw blurRad="38100" dist="38100" dir="2700000" algn="tl">
                      <a:srgbClr val="FFFFFF"/>
                    </a:outerShdw>
                  </a:effectLst>
                  <a:latin typeface="Times New Roman" pitchFamily="18" charset="0"/>
                  <a:ea typeface="+mn-ea"/>
                  <a:cs typeface="Times New Roman" pitchFamily="18" charset="0"/>
                </a:rPr>
                <a:t>3</a:t>
              </a:r>
              <a:br>
                <a:rPr lang="en-US" altLang="zh-CN" sz="2000" b="1" dirty="0">
                  <a:effectLst>
                    <a:outerShdw blurRad="38100" dist="38100" dir="2700000" algn="tl">
                      <a:srgbClr val="FFFFFF"/>
                    </a:outerShdw>
                  </a:effectLst>
                  <a:latin typeface="Times New Roman" pitchFamily="18" charset="0"/>
                  <a:ea typeface="+mn-ea"/>
                  <a:cs typeface="Times New Roman" pitchFamily="18" charset="0"/>
                </a:rPr>
              </a:br>
              <a:r>
                <a:rPr lang="zh-CN" altLang="en-US" sz="2000" b="1" dirty="0">
                  <a:effectLst>
                    <a:outerShdw blurRad="38100" dist="38100" dir="2700000" algn="tl">
                      <a:srgbClr val="FFFFFF"/>
                    </a:outerShdw>
                  </a:effectLst>
                  <a:latin typeface="Times New Roman" pitchFamily="18" charset="0"/>
                  <a:ea typeface="+mn-ea"/>
                  <a:cs typeface="Times New Roman" pitchFamily="18" charset="0"/>
                </a:rPr>
                <a:t>内容讲授</a:t>
              </a:r>
              <a:endParaRPr lang="en-US" altLang="zh-CN" sz="2000" b="1" dirty="0">
                <a:effectLst>
                  <a:outerShdw blurRad="38100" dist="38100" dir="2700000" algn="tl">
                    <a:srgbClr val="FFFFFF"/>
                  </a:outerShdw>
                </a:effectLst>
                <a:latin typeface="Times New Roman" pitchFamily="18" charset="0"/>
                <a:ea typeface="+mn-ea"/>
                <a:cs typeface="Times New Roman" pitchFamily="18" charset="0"/>
              </a:endParaRPr>
            </a:p>
          </p:txBody>
        </p:sp>
        <p:sp>
          <p:nvSpPr>
            <p:cNvPr id="16" name="Oval 92"/>
            <p:cNvSpPr>
              <a:spLocks noChangeArrowheads="1"/>
            </p:cNvSpPr>
            <p:nvPr/>
          </p:nvSpPr>
          <p:spPr bwMode="auto">
            <a:xfrm>
              <a:off x="2040" y="1516"/>
              <a:ext cx="688" cy="721"/>
            </a:xfrm>
            <a:prstGeom prst="ellipse">
              <a:avLst/>
            </a:prstGeom>
            <a:gradFill rotWithShape="1">
              <a:gsLst>
                <a:gs pos="0">
                  <a:srgbClr val="FFFFFF"/>
                </a:gs>
                <a:gs pos="100000">
                  <a:srgbClr val="ADE2A1"/>
                </a:gs>
              </a:gsLst>
              <a:path path="shape">
                <a:fillToRect l="50000" t="50000" r="50000" b="50000"/>
              </a:path>
            </a:gradFill>
            <a:ln w="9525" algn="ctr">
              <a:solidFill>
                <a:srgbClr val="008000"/>
              </a:solidFill>
              <a:round/>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p>
              <a:pPr algn="ctr" eaLnBrk="0" hangingPunct="0">
                <a:lnSpc>
                  <a:spcPct val="85000"/>
                </a:lnSpc>
              </a:pPr>
              <a:r>
                <a:rPr lang="en-US" altLang="zh-CN" sz="2000" b="1" dirty="0">
                  <a:effectLst>
                    <a:outerShdw blurRad="38100" dist="38100" dir="2700000" algn="tl">
                      <a:srgbClr val="FFFFFF"/>
                    </a:outerShdw>
                  </a:effectLst>
                  <a:latin typeface="Times New Roman" pitchFamily="18" charset="0"/>
                  <a:ea typeface="+mn-ea"/>
                  <a:cs typeface="Times New Roman" pitchFamily="18" charset="0"/>
                </a:rPr>
                <a:t>1</a:t>
              </a:r>
            </a:p>
            <a:p>
              <a:pPr algn="ctr" eaLnBrk="0" hangingPunct="0">
                <a:lnSpc>
                  <a:spcPct val="85000"/>
                </a:lnSpc>
              </a:pPr>
              <a:r>
                <a:rPr lang="zh-CN" altLang="en-US" sz="2000" b="1" dirty="0" smtClean="0">
                  <a:effectLst>
                    <a:outerShdw blurRad="38100" dist="38100" dir="2700000" algn="tl">
                      <a:srgbClr val="FFFFFF"/>
                    </a:outerShdw>
                  </a:effectLst>
                  <a:latin typeface="Times New Roman" pitchFamily="18" charset="0"/>
                  <a:ea typeface="+mn-ea"/>
                  <a:cs typeface="Times New Roman" pitchFamily="18" charset="0"/>
                </a:rPr>
                <a:t>复习提问</a:t>
              </a:r>
              <a:endParaRPr lang="en-US" altLang="zh-CN" sz="2000" b="1" dirty="0">
                <a:effectLst>
                  <a:outerShdw blurRad="38100" dist="38100" dir="2700000" algn="tl">
                    <a:srgbClr val="FFFFFF"/>
                  </a:outerShdw>
                </a:effectLst>
                <a:latin typeface="Times New Roman" pitchFamily="18" charset="0"/>
                <a:ea typeface="+mn-ea"/>
                <a:cs typeface="Times New Roman" pitchFamily="18" charset="0"/>
              </a:endParaRPr>
            </a:p>
          </p:txBody>
        </p:sp>
        <p:sp>
          <p:nvSpPr>
            <p:cNvPr id="17" name="Oval 93"/>
            <p:cNvSpPr>
              <a:spLocks noChangeArrowheads="1"/>
            </p:cNvSpPr>
            <p:nvPr/>
          </p:nvSpPr>
          <p:spPr bwMode="auto">
            <a:xfrm>
              <a:off x="2791" y="1516"/>
              <a:ext cx="688" cy="721"/>
            </a:xfrm>
            <a:prstGeom prst="ellipse">
              <a:avLst/>
            </a:prstGeom>
            <a:gradFill rotWithShape="1">
              <a:gsLst>
                <a:gs pos="0">
                  <a:srgbClr val="FFFFFF"/>
                </a:gs>
                <a:gs pos="100000">
                  <a:srgbClr val="B395D8"/>
                </a:gs>
              </a:gsLst>
              <a:path path="shape">
                <a:fillToRect l="50000" t="50000" r="50000" b="50000"/>
              </a:path>
            </a:gradFill>
            <a:ln w="9525" algn="ctr">
              <a:solidFill>
                <a:srgbClr val="333399"/>
              </a:solidFill>
              <a:round/>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p>
              <a:pPr eaLnBrk="0" hangingPunct="0">
                <a:lnSpc>
                  <a:spcPct val="85000"/>
                </a:lnSpc>
              </a:pPr>
              <a:r>
                <a:rPr lang="en-US" altLang="zh-CN" sz="2000" b="1" dirty="0">
                  <a:effectLst>
                    <a:outerShdw blurRad="38100" dist="38100" dir="2700000" algn="tl">
                      <a:srgbClr val="FFFFFF"/>
                    </a:outerShdw>
                  </a:effectLst>
                  <a:latin typeface="Times New Roman" pitchFamily="18" charset="0"/>
                  <a:ea typeface="+mn-ea"/>
                  <a:cs typeface="Times New Roman" pitchFamily="18" charset="0"/>
                </a:rPr>
                <a:t>2</a:t>
              </a:r>
              <a:br>
                <a:rPr lang="en-US" altLang="zh-CN" sz="2000" b="1" dirty="0">
                  <a:effectLst>
                    <a:outerShdw blurRad="38100" dist="38100" dir="2700000" algn="tl">
                      <a:srgbClr val="FFFFFF"/>
                    </a:outerShdw>
                  </a:effectLst>
                  <a:latin typeface="Times New Roman" pitchFamily="18" charset="0"/>
                  <a:ea typeface="+mn-ea"/>
                  <a:cs typeface="Times New Roman" pitchFamily="18" charset="0"/>
                </a:rPr>
              </a:br>
              <a:r>
                <a:rPr lang="zh-CN" altLang="en-US" sz="2000" b="1" dirty="0">
                  <a:effectLst>
                    <a:outerShdw blurRad="38100" dist="38100" dir="2700000" algn="tl">
                      <a:srgbClr val="FFFFFF"/>
                    </a:outerShdw>
                  </a:effectLst>
                  <a:latin typeface="Times New Roman" pitchFamily="18" charset="0"/>
                  <a:ea typeface="+mn-ea"/>
                  <a:cs typeface="Times New Roman" pitchFamily="18" charset="0"/>
                </a:rPr>
                <a:t>新课导入</a:t>
              </a:r>
              <a:endParaRPr lang="en-US" altLang="zh-CN" sz="2000" b="1" dirty="0">
                <a:effectLst>
                  <a:outerShdw blurRad="38100" dist="38100" dir="2700000" algn="tl">
                    <a:srgbClr val="FFFFFF"/>
                  </a:outerShdw>
                </a:effectLst>
                <a:latin typeface="Times New Roman" pitchFamily="18" charset="0"/>
                <a:ea typeface="+mn-ea"/>
                <a:cs typeface="Times New Roman" pitchFamily="18" charset="0"/>
              </a:endParaRPr>
            </a:p>
          </p:txBody>
        </p:sp>
        <p:pic>
          <p:nvPicPr>
            <p:cNvPr id="18" name="Picture 94" descr="Green-arro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242217">
              <a:off x="2514" y="1190"/>
              <a:ext cx="610" cy="5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95" descr="Green-arrow"/>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565637">
              <a:off x="3314" y="2083"/>
              <a:ext cx="538" cy="64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96" descr="Green-arrow"/>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554840">
              <a:off x="1706" y="2034"/>
              <a:ext cx="538" cy="63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97" descr="Green-arrow"/>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408757">
              <a:off x="2424" y="2956"/>
              <a:ext cx="610" cy="564"/>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98"/>
            <p:cNvSpPr>
              <a:spLocks noChangeArrowheads="1"/>
            </p:cNvSpPr>
            <p:nvPr/>
          </p:nvSpPr>
          <p:spPr bwMode="auto">
            <a:xfrm>
              <a:off x="653" y="829"/>
              <a:ext cx="812"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lnSpc>
                  <a:spcPct val="85000"/>
                </a:lnSpc>
              </a:pPr>
              <a:r>
                <a:rPr lang="en-US" altLang="zh-CN" sz="2000" b="1" dirty="0">
                  <a:effectLst>
                    <a:outerShdw blurRad="38100" dist="38100" dir="2700000" algn="tl">
                      <a:srgbClr val="FFFFFF"/>
                    </a:outerShdw>
                  </a:effectLst>
                  <a:latin typeface="Times New Roman" pitchFamily="18" charset="0"/>
                  <a:ea typeface="+mn-ea"/>
                  <a:cs typeface="Times New Roman" pitchFamily="18" charset="0"/>
                </a:rPr>
                <a:t>1. </a:t>
              </a:r>
              <a:r>
                <a:rPr lang="zh-CN" altLang="en-US" sz="2000" b="1" dirty="0">
                  <a:effectLst>
                    <a:outerShdw blurRad="38100" dist="38100" dir="2700000" algn="tl">
                      <a:srgbClr val="FFFFFF"/>
                    </a:outerShdw>
                  </a:effectLst>
                  <a:latin typeface="Times New Roman" pitchFamily="18" charset="0"/>
                  <a:ea typeface="+mn-ea"/>
                  <a:cs typeface="Times New Roman" pitchFamily="18" charset="0"/>
                </a:rPr>
                <a:t>复习提问</a:t>
              </a:r>
              <a:endParaRPr lang="en-US" altLang="zh-CN" sz="2000" b="1" dirty="0">
                <a:effectLst>
                  <a:outerShdw blurRad="38100" dist="38100" dir="2700000" algn="tl">
                    <a:srgbClr val="FFFFFF"/>
                  </a:outerShdw>
                </a:effectLst>
                <a:latin typeface="Times New Roman" pitchFamily="18" charset="0"/>
                <a:ea typeface="+mn-ea"/>
                <a:cs typeface="Times New Roman" pitchFamily="18" charset="0"/>
              </a:endParaRPr>
            </a:p>
          </p:txBody>
        </p:sp>
        <p:sp>
          <p:nvSpPr>
            <p:cNvPr id="23" name="Rectangle 99"/>
            <p:cNvSpPr>
              <a:spLocks noChangeArrowheads="1"/>
            </p:cNvSpPr>
            <p:nvPr/>
          </p:nvSpPr>
          <p:spPr bwMode="auto">
            <a:xfrm>
              <a:off x="2958" y="859"/>
              <a:ext cx="77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lnSpc>
                  <a:spcPct val="85000"/>
                </a:lnSpc>
              </a:pPr>
              <a:r>
                <a:rPr lang="en-US" altLang="zh-CN" sz="2000" b="1" dirty="0">
                  <a:effectLst>
                    <a:outerShdw blurRad="38100" dist="38100" dir="2700000" algn="tl">
                      <a:srgbClr val="FFFFFF"/>
                    </a:outerShdw>
                  </a:effectLst>
                  <a:latin typeface="Times New Roman" pitchFamily="18" charset="0"/>
                  <a:ea typeface="+mn-ea"/>
                  <a:cs typeface="Times New Roman" pitchFamily="18" charset="0"/>
                </a:rPr>
                <a:t>2.</a:t>
              </a:r>
              <a:r>
                <a:rPr lang="zh-CN" altLang="en-US" sz="2000" b="1" dirty="0">
                  <a:effectLst>
                    <a:outerShdw blurRad="38100" dist="38100" dir="2700000" algn="tl">
                      <a:srgbClr val="FFFFFF"/>
                    </a:outerShdw>
                  </a:effectLst>
                  <a:latin typeface="Times New Roman" pitchFamily="18" charset="0"/>
                  <a:ea typeface="+mn-ea"/>
                  <a:cs typeface="Times New Roman" pitchFamily="18" charset="0"/>
                </a:rPr>
                <a:t>新课导入</a:t>
              </a:r>
              <a:endParaRPr lang="en-US" altLang="zh-CN" sz="2000" b="1" dirty="0">
                <a:effectLst>
                  <a:outerShdw blurRad="38100" dist="38100" dir="2700000" algn="tl">
                    <a:srgbClr val="FFFFFF"/>
                  </a:outerShdw>
                </a:effectLst>
                <a:latin typeface="Times New Roman" pitchFamily="18" charset="0"/>
                <a:ea typeface="+mn-ea"/>
                <a:cs typeface="Times New Roman" pitchFamily="18" charset="0"/>
              </a:endParaRPr>
            </a:p>
          </p:txBody>
        </p:sp>
        <p:sp>
          <p:nvSpPr>
            <p:cNvPr id="24" name="Rectangle 100"/>
            <p:cNvSpPr>
              <a:spLocks noChangeArrowheads="1"/>
            </p:cNvSpPr>
            <p:nvPr/>
          </p:nvSpPr>
          <p:spPr bwMode="auto">
            <a:xfrm>
              <a:off x="3793" y="2455"/>
              <a:ext cx="146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lnSpc>
                  <a:spcPct val="85000"/>
                </a:lnSpc>
              </a:pPr>
              <a:r>
                <a:rPr lang="en-US" altLang="zh-CN" sz="2000" b="1" dirty="0">
                  <a:effectLst>
                    <a:outerShdw blurRad="38100" dist="38100" dir="2700000" algn="tl">
                      <a:srgbClr val="FFFFFF"/>
                    </a:outerShdw>
                  </a:effectLst>
                  <a:latin typeface="Times New Roman" pitchFamily="18" charset="0"/>
                  <a:ea typeface="+mn-ea"/>
                  <a:cs typeface="Times New Roman" pitchFamily="18" charset="0"/>
                </a:rPr>
                <a:t>3.</a:t>
              </a:r>
              <a:r>
                <a:rPr lang="zh-CN" altLang="en-US" sz="2000" b="1" dirty="0">
                  <a:effectLst>
                    <a:outerShdw blurRad="38100" dist="38100" dir="2700000" algn="tl">
                      <a:srgbClr val="FFFFFF"/>
                    </a:outerShdw>
                  </a:effectLst>
                  <a:latin typeface="Times New Roman" pitchFamily="18" charset="0"/>
                  <a:ea typeface="+mn-ea"/>
                  <a:cs typeface="Times New Roman" pitchFamily="18" charset="0"/>
                </a:rPr>
                <a:t>内容讲授</a:t>
              </a:r>
              <a:endParaRPr lang="en-US" altLang="zh-CN" sz="2000" b="1" dirty="0">
                <a:effectLst>
                  <a:outerShdw blurRad="38100" dist="38100" dir="2700000" algn="tl">
                    <a:srgbClr val="FFFFFF"/>
                  </a:outerShdw>
                </a:effectLst>
                <a:latin typeface="Times New Roman" pitchFamily="18" charset="0"/>
                <a:ea typeface="+mn-ea"/>
                <a:cs typeface="Times New Roman" pitchFamily="18" charset="0"/>
              </a:endParaRPr>
            </a:p>
          </p:txBody>
        </p:sp>
        <p:sp>
          <p:nvSpPr>
            <p:cNvPr id="25" name="Rectangle 101"/>
            <p:cNvSpPr>
              <a:spLocks noChangeArrowheads="1"/>
            </p:cNvSpPr>
            <p:nvPr/>
          </p:nvSpPr>
          <p:spPr bwMode="auto">
            <a:xfrm>
              <a:off x="623" y="2869"/>
              <a:ext cx="695" cy="1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171450" indent="-171450" algn="l">
                <a:spcAft>
                  <a:spcPct val="30000"/>
                </a:spcAft>
                <a:buFont typeface="Wingdings"/>
                <a:buChar char="§"/>
              </a:pPr>
              <a:r>
                <a:rPr lang="zh-CN" altLang="en-US" b="1" dirty="0">
                  <a:effectLst>
                    <a:outerShdw blurRad="38100" dist="38100" dir="2700000" algn="tl">
                      <a:srgbClr val="000000">
                        <a:alpha val="43137"/>
                      </a:srgbClr>
                    </a:outerShdw>
                  </a:effectLst>
                  <a:latin typeface="+mn-ea"/>
                  <a:ea typeface="+mn-ea"/>
                  <a:sym typeface="Wingdings" pitchFamily="2" charset="2"/>
                </a:rPr>
                <a:t>重点总结</a:t>
              </a:r>
              <a:endParaRPr lang="en-US" altLang="zh-CN" b="1" dirty="0">
                <a:effectLst>
                  <a:outerShdw blurRad="38100" dist="38100" dir="2700000" algn="tl">
                    <a:srgbClr val="000000">
                      <a:alpha val="43137"/>
                    </a:srgbClr>
                  </a:outerShdw>
                </a:effectLst>
                <a:latin typeface="+mn-ea"/>
                <a:ea typeface="+mn-ea"/>
                <a:sym typeface="Wingdings" pitchFamily="2" charset="2"/>
              </a:endParaRPr>
            </a:p>
            <a:p>
              <a:pPr marL="171450" indent="-171450" algn="l">
                <a:spcAft>
                  <a:spcPct val="30000"/>
                </a:spcAft>
                <a:buFont typeface="Wingdings"/>
                <a:buChar char="§"/>
              </a:pPr>
              <a:r>
                <a:rPr lang="zh-CN" altLang="en-US" b="1" dirty="0">
                  <a:effectLst>
                    <a:outerShdw blurRad="38100" dist="38100" dir="2700000" algn="tl">
                      <a:srgbClr val="000000">
                        <a:alpha val="43137"/>
                      </a:srgbClr>
                    </a:outerShdw>
                  </a:effectLst>
                  <a:latin typeface="+mn-ea"/>
                  <a:ea typeface="+mn-ea"/>
                  <a:sym typeface="Wingdings" pitchFamily="2" charset="2"/>
                </a:rPr>
                <a:t>难点总结</a:t>
              </a:r>
              <a:endParaRPr lang="en-US" altLang="zh-CN" b="1" dirty="0">
                <a:effectLst>
                  <a:outerShdw blurRad="38100" dist="38100" dir="2700000" algn="tl">
                    <a:srgbClr val="000000">
                      <a:alpha val="43137"/>
                    </a:srgbClr>
                  </a:outerShdw>
                </a:effectLst>
                <a:latin typeface="+mn-ea"/>
                <a:ea typeface="+mn-ea"/>
                <a:sym typeface="Wingdings" pitchFamily="2" charset="2"/>
              </a:endParaRPr>
            </a:p>
            <a:p>
              <a:pPr marL="171450" indent="-171450" algn="l">
                <a:spcAft>
                  <a:spcPct val="30000"/>
                </a:spcAft>
                <a:buFont typeface="Wingdings"/>
                <a:buChar char="§"/>
              </a:pPr>
              <a:r>
                <a:rPr lang="zh-CN" altLang="en-US" b="1" dirty="0">
                  <a:effectLst>
                    <a:outerShdw blurRad="38100" dist="38100" dir="2700000" algn="tl">
                      <a:srgbClr val="000000">
                        <a:alpha val="43137"/>
                      </a:srgbClr>
                    </a:outerShdw>
                  </a:effectLst>
                  <a:latin typeface="+mn-ea"/>
                  <a:ea typeface="+mn-ea"/>
                  <a:sym typeface="Wingdings" pitchFamily="2" charset="2"/>
                </a:rPr>
                <a:t>布置作业</a:t>
              </a:r>
              <a:endParaRPr lang="en-US" altLang="zh-CN" b="1" dirty="0">
                <a:effectLst>
                  <a:outerShdw blurRad="38100" dist="38100" dir="2700000" algn="tl">
                    <a:srgbClr val="000000">
                      <a:alpha val="43137"/>
                    </a:srgbClr>
                  </a:outerShdw>
                </a:effectLst>
                <a:latin typeface="+mn-ea"/>
                <a:ea typeface="+mn-ea"/>
                <a:sym typeface="Wingdings" pitchFamily="2" charset="2"/>
              </a:endParaRPr>
            </a:p>
            <a:p>
              <a:pPr marL="171450" indent="-171450" algn="l">
                <a:spcAft>
                  <a:spcPct val="30000"/>
                </a:spcAft>
                <a:buFont typeface="Wingdings"/>
                <a:buChar char="§"/>
              </a:pPr>
              <a:r>
                <a:rPr lang="zh-CN" altLang="en-US" b="1" dirty="0">
                  <a:effectLst>
                    <a:outerShdw blurRad="38100" dist="38100" dir="2700000" algn="tl">
                      <a:srgbClr val="000000">
                        <a:alpha val="43137"/>
                      </a:srgbClr>
                    </a:outerShdw>
                  </a:effectLst>
                  <a:latin typeface="+mn-ea"/>
                  <a:ea typeface="+mn-ea"/>
                  <a:sym typeface="Wingdings" pitchFamily="2" charset="2"/>
                </a:rPr>
                <a:t>布置复习</a:t>
              </a:r>
              <a:endParaRPr lang="en-US" altLang="zh-CN" b="1" dirty="0">
                <a:effectLst>
                  <a:outerShdw blurRad="38100" dist="38100" dir="2700000" algn="tl">
                    <a:srgbClr val="000000">
                      <a:alpha val="43137"/>
                    </a:srgbClr>
                  </a:outerShdw>
                </a:effectLst>
                <a:latin typeface="+mn-ea"/>
                <a:ea typeface="+mn-ea"/>
                <a:sym typeface="Wingdings" pitchFamily="2" charset="2"/>
              </a:endParaRPr>
            </a:p>
            <a:p>
              <a:pPr marL="171450" indent="-171450" algn="l">
                <a:spcAft>
                  <a:spcPct val="30000"/>
                </a:spcAft>
                <a:buFont typeface="Wingdings"/>
                <a:buChar char="§"/>
              </a:pPr>
              <a:r>
                <a:rPr lang="zh-CN" altLang="en-US" b="1" dirty="0">
                  <a:effectLst>
                    <a:outerShdw blurRad="38100" dist="38100" dir="2700000" algn="tl">
                      <a:srgbClr val="000000">
                        <a:alpha val="43137"/>
                      </a:srgbClr>
                    </a:outerShdw>
                  </a:effectLst>
                  <a:latin typeface="+mn-ea"/>
                  <a:ea typeface="+mn-ea"/>
                  <a:sym typeface="Wingdings" pitchFamily="2" charset="2"/>
                </a:rPr>
                <a:t>布置预习</a:t>
              </a:r>
              <a:endParaRPr lang="en-US" altLang="zh-CN" b="1" dirty="0">
                <a:effectLst>
                  <a:outerShdw blurRad="38100" dist="38100" dir="2700000" algn="tl">
                    <a:srgbClr val="000000">
                      <a:alpha val="43137"/>
                    </a:srgbClr>
                  </a:outerShdw>
                </a:effectLst>
                <a:latin typeface="+mn-ea"/>
                <a:ea typeface="+mn-ea"/>
                <a:sym typeface="Wingdings" pitchFamily="2" charset="2"/>
              </a:endParaRPr>
            </a:p>
          </p:txBody>
        </p:sp>
        <p:sp>
          <p:nvSpPr>
            <p:cNvPr id="26" name="Rectangle 102"/>
            <p:cNvSpPr>
              <a:spLocks noChangeArrowheads="1"/>
            </p:cNvSpPr>
            <p:nvPr/>
          </p:nvSpPr>
          <p:spPr bwMode="auto">
            <a:xfrm>
              <a:off x="648" y="2455"/>
              <a:ext cx="77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smtClean="0">
                  <a:solidFill>
                    <a:srgbClr val="FF0000"/>
                  </a:solidFill>
                  <a:latin typeface="Times New Roman" pitchFamily="18" charset="0"/>
                  <a:ea typeface="+mn-ea"/>
                  <a:cs typeface="Times New Roman" pitchFamily="18" charset="0"/>
                </a:rPr>
                <a:t>4.</a:t>
              </a:r>
              <a:r>
                <a:rPr lang="zh-CN" altLang="en-US" sz="2000" b="1" dirty="0">
                  <a:solidFill>
                    <a:srgbClr val="FF0000"/>
                  </a:solidFill>
                  <a:effectLst>
                    <a:outerShdw blurRad="38100" dist="38100" dir="2700000" algn="tl">
                      <a:srgbClr val="FFFFFF"/>
                    </a:outerShdw>
                  </a:effectLst>
                  <a:latin typeface="Times New Roman" pitchFamily="18" charset="0"/>
                  <a:ea typeface="+mn-ea"/>
                  <a:cs typeface="Times New Roman" pitchFamily="18" charset="0"/>
                </a:rPr>
                <a:t>总结</a:t>
              </a:r>
              <a:r>
                <a:rPr lang="zh-CN" altLang="en-US" sz="2000" b="1" dirty="0">
                  <a:solidFill>
                    <a:srgbClr val="FF0000"/>
                  </a:solidFill>
                  <a:latin typeface="Times New Roman" pitchFamily="18" charset="0"/>
                  <a:ea typeface="+mn-ea"/>
                  <a:cs typeface="Times New Roman" pitchFamily="18" charset="0"/>
                </a:rPr>
                <a:t>作业</a:t>
              </a:r>
              <a:endParaRPr lang="en-US" altLang="zh-CN" sz="2000" b="1" dirty="0">
                <a:solidFill>
                  <a:srgbClr val="FF0000"/>
                </a:solidFill>
                <a:latin typeface="Times New Roman" pitchFamily="18" charset="0"/>
                <a:ea typeface="+mn-ea"/>
                <a:cs typeface="Times New Roman" pitchFamily="18" charset="0"/>
              </a:endParaRPr>
            </a:p>
          </p:txBody>
        </p:sp>
        <p:sp>
          <p:nvSpPr>
            <p:cNvPr id="27" name="Rectangle 103"/>
            <p:cNvSpPr>
              <a:spLocks noChangeArrowheads="1"/>
            </p:cNvSpPr>
            <p:nvPr/>
          </p:nvSpPr>
          <p:spPr bwMode="auto">
            <a:xfrm>
              <a:off x="3806" y="2670"/>
              <a:ext cx="890" cy="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71450" indent="-171450" algn="l">
                <a:spcAft>
                  <a:spcPct val="30000"/>
                </a:spcAft>
                <a:buFont typeface="Wingdings"/>
                <a:buChar char="§"/>
              </a:pPr>
              <a:r>
                <a:rPr lang="zh-CN" altLang="en-US" b="1" dirty="0" smtClean="0">
                  <a:effectLst>
                    <a:outerShdw blurRad="38100" dist="38100" dir="2700000" algn="tl">
                      <a:srgbClr val="000000">
                        <a:alpha val="43137"/>
                      </a:srgbClr>
                    </a:outerShdw>
                  </a:effectLst>
                  <a:latin typeface="+mn-ea"/>
                  <a:ea typeface="+mn-ea"/>
                  <a:sym typeface="Wingdings" pitchFamily="2" charset="2"/>
                </a:rPr>
                <a:t>概念</a:t>
              </a:r>
              <a:endParaRPr lang="en-US" altLang="zh-CN" b="1" dirty="0">
                <a:effectLst>
                  <a:outerShdw blurRad="38100" dist="38100" dir="2700000" algn="tl">
                    <a:srgbClr val="000000">
                      <a:alpha val="43137"/>
                    </a:srgbClr>
                  </a:outerShdw>
                </a:effectLst>
                <a:latin typeface="+mn-ea"/>
                <a:ea typeface="+mn-ea"/>
                <a:sym typeface="Wingdings" pitchFamily="2" charset="2"/>
              </a:endParaRPr>
            </a:p>
            <a:p>
              <a:pPr marL="171450" indent="-171450" algn="l">
                <a:spcAft>
                  <a:spcPct val="30000"/>
                </a:spcAft>
                <a:buFont typeface="Wingdings"/>
                <a:buChar char="§"/>
              </a:pPr>
              <a:r>
                <a:rPr lang="zh-CN" altLang="en-US" b="1" dirty="0">
                  <a:effectLst>
                    <a:outerShdw blurRad="38100" dist="38100" dir="2700000" algn="tl">
                      <a:srgbClr val="000000">
                        <a:alpha val="43137"/>
                      </a:srgbClr>
                    </a:outerShdw>
                  </a:effectLst>
                  <a:latin typeface="+mn-ea"/>
                  <a:ea typeface="+mn-ea"/>
                  <a:sym typeface="Wingdings" pitchFamily="2" charset="2"/>
                </a:rPr>
                <a:t>方法</a:t>
              </a:r>
              <a:endParaRPr lang="en-US" altLang="zh-CN" b="1" dirty="0">
                <a:effectLst>
                  <a:outerShdw blurRad="38100" dist="38100" dir="2700000" algn="tl">
                    <a:srgbClr val="000000">
                      <a:alpha val="43137"/>
                    </a:srgbClr>
                  </a:outerShdw>
                </a:effectLst>
                <a:latin typeface="+mn-ea"/>
                <a:ea typeface="+mn-ea"/>
                <a:sym typeface="Wingdings" pitchFamily="2" charset="2"/>
              </a:endParaRPr>
            </a:p>
            <a:p>
              <a:pPr marL="177800" indent="-177800" algn="l">
                <a:spcAft>
                  <a:spcPct val="30000"/>
                </a:spcAft>
                <a:buFont typeface="Wingdings" pitchFamily="2" charset="2"/>
                <a:buChar char="§"/>
              </a:pPr>
              <a:r>
                <a:rPr lang="zh-CN" altLang="en-US" b="1" dirty="0">
                  <a:effectLst>
                    <a:outerShdw blurRad="38100" dist="38100" dir="2700000" algn="tl">
                      <a:srgbClr val="000000">
                        <a:alpha val="43137"/>
                      </a:srgbClr>
                    </a:outerShdw>
                  </a:effectLst>
                  <a:latin typeface="+mn-ea"/>
                  <a:ea typeface="+mn-ea"/>
                  <a:sym typeface="Wingdings" pitchFamily="2" charset="2"/>
                </a:rPr>
                <a:t>原理</a:t>
              </a:r>
              <a:endParaRPr lang="en-US" altLang="zh-CN" b="1" dirty="0">
                <a:effectLst>
                  <a:outerShdw blurRad="38100" dist="38100" dir="2700000" algn="tl">
                    <a:srgbClr val="000000">
                      <a:alpha val="43137"/>
                    </a:srgbClr>
                  </a:outerShdw>
                </a:effectLst>
                <a:latin typeface="+mn-ea"/>
                <a:ea typeface="+mn-ea"/>
                <a:sym typeface="Wingdings" pitchFamily="2" charset="2"/>
              </a:endParaRPr>
            </a:p>
            <a:p>
              <a:pPr marL="177800" indent="-177800" algn="l">
                <a:spcAft>
                  <a:spcPct val="30000"/>
                </a:spcAft>
                <a:buFont typeface="Wingdings" pitchFamily="2" charset="2"/>
                <a:buChar char="§"/>
              </a:pPr>
              <a:r>
                <a:rPr lang="zh-CN" altLang="en-US" b="1" dirty="0">
                  <a:effectLst>
                    <a:outerShdw blurRad="38100" dist="38100" dir="2700000" algn="tl">
                      <a:srgbClr val="000000">
                        <a:alpha val="43137"/>
                      </a:srgbClr>
                    </a:outerShdw>
                  </a:effectLst>
                  <a:latin typeface="+mn-ea"/>
                  <a:ea typeface="+mn-ea"/>
                  <a:sym typeface="Wingdings" pitchFamily="2" charset="2"/>
                </a:rPr>
                <a:t>总结</a:t>
              </a:r>
              <a:endParaRPr lang="en-US" altLang="zh-CN" b="1" dirty="0">
                <a:effectLst>
                  <a:outerShdw blurRad="38100" dist="38100" dir="2700000" algn="tl">
                    <a:srgbClr val="000000">
                      <a:alpha val="43137"/>
                    </a:srgbClr>
                  </a:outerShdw>
                </a:effectLst>
                <a:latin typeface="+mn-ea"/>
                <a:ea typeface="+mn-ea"/>
                <a:sym typeface="Wingdings" pitchFamily="2" charset="2"/>
              </a:endParaRPr>
            </a:p>
            <a:p>
              <a:pPr marL="171450" indent="-171450" algn="l">
                <a:spcAft>
                  <a:spcPct val="30000"/>
                </a:spcAft>
                <a:buFont typeface="Wingdings"/>
                <a:buChar char="§"/>
              </a:pPr>
              <a:r>
                <a:rPr lang="zh-CN" altLang="en-US" b="1" dirty="0">
                  <a:effectLst>
                    <a:outerShdw blurRad="38100" dist="38100" dir="2700000" algn="tl">
                      <a:srgbClr val="000000">
                        <a:alpha val="43137"/>
                      </a:srgbClr>
                    </a:outerShdw>
                  </a:effectLst>
                  <a:latin typeface="+mn-ea"/>
                  <a:ea typeface="+mn-ea"/>
                  <a:sym typeface="Wingdings" pitchFamily="2" charset="2"/>
                </a:rPr>
                <a:t>案例</a:t>
              </a:r>
              <a:r>
                <a:rPr lang="zh-CN" altLang="en-US" b="1" dirty="0" smtClean="0">
                  <a:effectLst>
                    <a:outerShdw blurRad="38100" dist="38100" dir="2700000" algn="tl">
                      <a:srgbClr val="000000">
                        <a:alpha val="43137"/>
                      </a:srgbClr>
                    </a:outerShdw>
                  </a:effectLst>
                  <a:latin typeface="+mn-ea"/>
                  <a:ea typeface="+mn-ea"/>
                  <a:sym typeface="Wingdings" pitchFamily="2" charset="2"/>
                </a:rPr>
                <a:t>分析</a:t>
              </a:r>
              <a:endParaRPr lang="en-US" altLang="zh-CN" b="1" dirty="0" smtClean="0">
                <a:effectLst>
                  <a:outerShdw blurRad="38100" dist="38100" dir="2700000" algn="tl">
                    <a:srgbClr val="000000">
                      <a:alpha val="43137"/>
                    </a:srgbClr>
                  </a:outerShdw>
                </a:effectLst>
                <a:latin typeface="+mn-ea"/>
                <a:ea typeface="+mn-ea"/>
                <a:sym typeface="Wingdings" pitchFamily="2" charset="2"/>
              </a:endParaRPr>
            </a:p>
            <a:p>
              <a:pPr marL="171450" indent="-171450" algn="l">
                <a:spcAft>
                  <a:spcPct val="30000"/>
                </a:spcAft>
                <a:buFont typeface="Wingdings"/>
                <a:buChar char="§"/>
              </a:pPr>
              <a:r>
                <a:rPr lang="zh-CN" altLang="en-US" b="1" dirty="0" smtClean="0">
                  <a:effectLst>
                    <a:outerShdw blurRad="38100" dist="38100" dir="2700000" algn="tl">
                      <a:srgbClr val="000000">
                        <a:alpha val="43137"/>
                      </a:srgbClr>
                    </a:outerShdw>
                  </a:effectLst>
                  <a:latin typeface="+mn-ea"/>
                  <a:ea typeface="+mn-ea"/>
                  <a:sym typeface="Wingdings" pitchFamily="2" charset="2"/>
                </a:rPr>
                <a:t>疑难</a:t>
              </a:r>
              <a:r>
                <a:rPr lang="zh-CN" altLang="en-US" b="1" dirty="0">
                  <a:effectLst>
                    <a:outerShdw blurRad="38100" dist="38100" dir="2700000" algn="tl">
                      <a:srgbClr val="000000">
                        <a:alpha val="43137"/>
                      </a:srgbClr>
                    </a:outerShdw>
                  </a:effectLst>
                  <a:latin typeface="+mn-ea"/>
                  <a:ea typeface="+mn-ea"/>
                  <a:sym typeface="Wingdings" pitchFamily="2" charset="2"/>
                </a:rPr>
                <a:t>讲解</a:t>
              </a:r>
              <a:endParaRPr lang="en-US" altLang="zh-CN" b="1" dirty="0">
                <a:effectLst>
                  <a:outerShdw blurRad="38100" dist="38100" dir="2700000" algn="tl">
                    <a:srgbClr val="000000">
                      <a:alpha val="43137"/>
                    </a:srgbClr>
                  </a:outerShdw>
                </a:effectLst>
                <a:latin typeface="+mn-ea"/>
                <a:ea typeface="+mn-ea"/>
                <a:sym typeface="Wingdings" pitchFamily="2" charset="2"/>
              </a:endParaRPr>
            </a:p>
          </p:txBody>
        </p:sp>
        <p:sp>
          <p:nvSpPr>
            <p:cNvPr id="28" name="Rectangle 104"/>
            <p:cNvSpPr>
              <a:spLocks noChangeArrowheads="1"/>
            </p:cNvSpPr>
            <p:nvPr/>
          </p:nvSpPr>
          <p:spPr bwMode="auto">
            <a:xfrm>
              <a:off x="853" y="1023"/>
              <a:ext cx="476" cy="1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171450" indent="-171450" algn="l">
                <a:lnSpc>
                  <a:spcPct val="90000"/>
                </a:lnSpc>
                <a:buFont typeface="Wingdings"/>
                <a:buChar char="§"/>
              </a:pPr>
              <a:r>
                <a:rPr lang="zh-CN" altLang="en-US" b="1" dirty="0" smtClean="0">
                  <a:effectLst>
                    <a:outerShdw blurRad="38100" dist="38100" dir="2700000" algn="tl">
                      <a:srgbClr val="000000">
                        <a:alpha val="43137"/>
                      </a:srgbClr>
                    </a:outerShdw>
                  </a:effectLst>
                  <a:latin typeface="+mn-ea"/>
                  <a:ea typeface="+mn-ea"/>
                  <a:sym typeface="Wingdings" pitchFamily="2" charset="2"/>
                </a:rPr>
                <a:t>概念</a:t>
              </a:r>
              <a:endParaRPr lang="en-US" altLang="zh-CN" b="1" dirty="0" smtClean="0">
                <a:effectLst>
                  <a:outerShdw blurRad="38100" dist="38100" dir="2700000" algn="tl">
                    <a:srgbClr val="000000">
                      <a:alpha val="43137"/>
                    </a:srgbClr>
                  </a:outerShdw>
                </a:effectLst>
                <a:latin typeface="+mn-ea"/>
                <a:ea typeface="+mn-ea"/>
                <a:sym typeface="Wingdings" pitchFamily="2" charset="2"/>
              </a:endParaRPr>
            </a:p>
            <a:p>
              <a:pPr marL="171450" indent="-171450" algn="l">
                <a:lnSpc>
                  <a:spcPct val="90000"/>
                </a:lnSpc>
                <a:buFont typeface="Wingdings"/>
                <a:buChar char="§"/>
              </a:pPr>
              <a:r>
                <a:rPr lang="zh-CN" altLang="en-US" b="1" dirty="0" smtClean="0">
                  <a:effectLst>
                    <a:outerShdw blurRad="38100" dist="38100" dir="2700000" algn="tl">
                      <a:srgbClr val="000000">
                        <a:alpha val="43137"/>
                      </a:srgbClr>
                    </a:outerShdw>
                  </a:effectLst>
                  <a:latin typeface="+mn-ea"/>
                  <a:ea typeface="+mn-ea"/>
                </a:rPr>
                <a:t>作用</a:t>
              </a:r>
              <a:endParaRPr lang="en-US" altLang="zh-CN" b="1" dirty="0" smtClean="0">
                <a:effectLst>
                  <a:outerShdw blurRad="38100" dist="38100" dir="2700000" algn="tl">
                    <a:srgbClr val="000000">
                      <a:alpha val="43137"/>
                    </a:srgbClr>
                  </a:outerShdw>
                </a:effectLst>
                <a:latin typeface="+mn-ea"/>
                <a:ea typeface="+mn-ea"/>
              </a:endParaRPr>
            </a:p>
            <a:p>
              <a:pPr marL="171450" indent="-171450" algn="l">
                <a:lnSpc>
                  <a:spcPct val="90000"/>
                </a:lnSpc>
                <a:buFont typeface="Wingdings"/>
                <a:buChar char="§"/>
              </a:pPr>
              <a:r>
                <a:rPr lang="zh-CN" altLang="en-US" b="1" dirty="0" smtClean="0">
                  <a:effectLst>
                    <a:outerShdw blurRad="38100" dist="38100" dir="2700000" algn="tl">
                      <a:srgbClr val="000000">
                        <a:alpha val="43137"/>
                      </a:srgbClr>
                    </a:outerShdw>
                  </a:effectLst>
                  <a:latin typeface="+mn-ea"/>
                  <a:ea typeface="+mn-ea"/>
                </a:rPr>
                <a:t>分类</a:t>
              </a:r>
              <a:endParaRPr lang="en-US" altLang="zh-CN" b="1" dirty="0" smtClean="0">
                <a:effectLst>
                  <a:outerShdw blurRad="38100" dist="38100" dir="2700000" algn="tl">
                    <a:srgbClr val="000000">
                      <a:alpha val="43137"/>
                    </a:srgbClr>
                  </a:outerShdw>
                </a:effectLst>
                <a:latin typeface="+mn-ea"/>
                <a:ea typeface="+mn-ea"/>
              </a:endParaRPr>
            </a:p>
            <a:p>
              <a:pPr marL="171450" indent="-171450" algn="l">
                <a:lnSpc>
                  <a:spcPct val="90000"/>
                </a:lnSpc>
                <a:buFont typeface="Wingdings"/>
                <a:buChar char="§"/>
              </a:pPr>
              <a:r>
                <a:rPr lang="zh-CN" altLang="en-US" b="1" dirty="0" smtClean="0">
                  <a:effectLst>
                    <a:outerShdw blurRad="38100" dist="38100" dir="2700000" algn="tl">
                      <a:srgbClr val="000000">
                        <a:alpha val="43137"/>
                      </a:srgbClr>
                    </a:outerShdw>
                  </a:effectLst>
                  <a:latin typeface="+mn-ea"/>
                  <a:ea typeface="+mn-ea"/>
                </a:rPr>
                <a:t>方法</a:t>
              </a:r>
              <a:endParaRPr lang="en-US" altLang="zh-CN" b="1" dirty="0" smtClean="0">
                <a:effectLst>
                  <a:outerShdw blurRad="38100" dist="38100" dir="2700000" algn="tl">
                    <a:srgbClr val="000000">
                      <a:alpha val="43137"/>
                    </a:srgbClr>
                  </a:outerShdw>
                </a:effectLst>
                <a:latin typeface="+mn-ea"/>
                <a:ea typeface="+mn-ea"/>
              </a:endParaRPr>
            </a:p>
            <a:p>
              <a:pPr marL="171450" indent="-171450" algn="l">
                <a:lnSpc>
                  <a:spcPct val="90000"/>
                </a:lnSpc>
                <a:buFont typeface="Wingdings"/>
                <a:buChar char="§"/>
              </a:pPr>
              <a:r>
                <a:rPr lang="zh-CN" altLang="en-US" b="1" dirty="0" smtClean="0">
                  <a:effectLst>
                    <a:outerShdw blurRad="38100" dist="38100" dir="2700000" algn="tl">
                      <a:srgbClr val="000000">
                        <a:alpha val="43137"/>
                      </a:srgbClr>
                    </a:outerShdw>
                  </a:effectLst>
                  <a:latin typeface="+mn-ea"/>
                  <a:ea typeface="+mn-ea"/>
                </a:rPr>
                <a:t>原理</a:t>
              </a:r>
              <a:endParaRPr lang="en-US" altLang="zh-CN" b="1" dirty="0" smtClean="0">
                <a:effectLst>
                  <a:outerShdw blurRad="38100" dist="38100" dir="2700000" algn="tl">
                    <a:srgbClr val="000000">
                      <a:alpha val="43137"/>
                    </a:srgbClr>
                  </a:outerShdw>
                </a:effectLst>
                <a:latin typeface="+mn-ea"/>
                <a:ea typeface="+mn-ea"/>
              </a:endParaRPr>
            </a:p>
            <a:p>
              <a:pPr marL="171450" indent="-171450" algn="l">
                <a:lnSpc>
                  <a:spcPct val="90000"/>
                </a:lnSpc>
                <a:buFont typeface="Wingdings"/>
                <a:buChar char="§"/>
              </a:pPr>
              <a:r>
                <a:rPr lang="zh-CN" altLang="en-US" b="1" dirty="0" smtClean="0">
                  <a:effectLst>
                    <a:outerShdw blurRad="38100" dist="38100" dir="2700000" algn="tl">
                      <a:srgbClr val="000000">
                        <a:alpha val="43137"/>
                      </a:srgbClr>
                    </a:outerShdw>
                  </a:effectLst>
                  <a:latin typeface="+mn-ea"/>
                  <a:ea typeface="+mn-ea"/>
                </a:rPr>
                <a:t>实践</a:t>
              </a:r>
              <a:endParaRPr lang="en-US" altLang="zh-CN" b="1" dirty="0" smtClean="0">
                <a:effectLst>
                  <a:outerShdw blurRad="38100" dist="38100" dir="2700000" algn="tl">
                    <a:srgbClr val="000000">
                      <a:alpha val="43137"/>
                    </a:srgbClr>
                  </a:outerShdw>
                </a:effectLst>
                <a:latin typeface="+mn-ea"/>
                <a:ea typeface="+mn-ea"/>
              </a:endParaRPr>
            </a:p>
            <a:p>
              <a:pPr marL="171450" indent="-171450" algn="l">
                <a:lnSpc>
                  <a:spcPct val="90000"/>
                </a:lnSpc>
                <a:buFont typeface="Wingdings"/>
                <a:buChar char="§"/>
              </a:pPr>
              <a:r>
                <a:rPr lang="zh-CN" altLang="en-US" b="1" dirty="0" smtClean="0">
                  <a:effectLst>
                    <a:outerShdw blurRad="38100" dist="38100" dir="2700000" algn="tl">
                      <a:srgbClr val="000000">
                        <a:alpha val="43137"/>
                      </a:srgbClr>
                    </a:outerShdw>
                  </a:effectLst>
                  <a:latin typeface="+mn-ea"/>
                  <a:ea typeface="+mn-ea"/>
                </a:rPr>
                <a:t>难点</a:t>
              </a:r>
              <a:endParaRPr lang="en-US" altLang="zh-CN" b="1" dirty="0" smtClean="0">
                <a:effectLst>
                  <a:outerShdw blurRad="38100" dist="38100" dir="2700000" algn="tl">
                    <a:srgbClr val="000000">
                      <a:alpha val="43137"/>
                    </a:srgbClr>
                  </a:outerShdw>
                </a:effectLst>
                <a:latin typeface="+mn-ea"/>
                <a:ea typeface="+mn-ea"/>
              </a:endParaRPr>
            </a:p>
            <a:p>
              <a:pPr marL="171450" indent="-171450" algn="l">
                <a:lnSpc>
                  <a:spcPct val="90000"/>
                </a:lnSpc>
                <a:buFont typeface="Wingdings"/>
                <a:buChar char="§"/>
              </a:pPr>
              <a:r>
                <a:rPr lang="zh-CN" altLang="en-US" b="1" dirty="0" smtClean="0">
                  <a:effectLst>
                    <a:outerShdw blurRad="38100" dist="38100" dir="2700000" algn="tl">
                      <a:srgbClr val="000000">
                        <a:alpha val="43137"/>
                      </a:srgbClr>
                    </a:outerShdw>
                  </a:effectLst>
                  <a:latin typeface="+mn-ea"/>
                  <a:ea typeface="+mn-ea"/>
                </a:rPr>
                <a:t>注意</a:t>
              </a:r>
              <a:r>
                <a:rPr lang="en-US" altLang="zh-CN" b="1" dirty="0" smtClean="0">
                  <a:effectLst>
                    <a:outerShdw blurRad="38100" dist="38100" dir="2700000" algn="tl">
                      <a:srgbClr val="000000">
                        <a:alpha val="43137"/>
                      </a:srgbClr>
                    </a:outerShdw>
                  </a:effectLst>
                  <a:latin typeface="+mn-ea"/>
                  <a:ea typeface="+mn-ea"/>
                </a:rPr>
                <a:t> </a:t>
              </a:r>
              <a:endParaRPr lang="en-US" altLang="zh-CN" b="1" dirty="0">
                <a:effectLst>
                  <a:outerShdw blurRad="38100" dist="38100" dir="2700000" algn="tl">
                    <a:srgbClr val="000000">
                      <a:alpha val="43137"/>
                    </a:srgbClr>
                  </a:outerShdw>
                </a:effectLst>
                <a:latin typeface="+mn-ea"/>
                <a:ea typeface="+mn-ea"/>
              </a:endParaRPr>
            </a:p>
          </p:txBody>
        </p:sp>
        <p:sp>
          <p:nvSpPr>
            <p:cNvPr id="29" name="Rectangle 105"/>
            <p:cNvSpPr>
              <a:spLocks noChangeArrowheads="1"/>
            </p:cNvSpPr>
            <p:nvPr/>
          </p:nvSpPr>
          <p:spPr bwMode="auto">
            <a:xfrm>
              <a:off x="3559" y="1066"/>
              <a:ext cx="1566" cy="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171450" indent="-171450" algn="l">
                <a:spcAft>
                  <a:spcPct val="30000"/>
                </a:spcAft>
                <a:buFont typeface="Wingdings"/>
                <a:buChar char="§"/>
              </a:pPr>
              <a:r>
                <a:rPr lang="zh-CN" altLang="en-US" b="1" dirty="0" smtClean="0">
                  <a:effectLst>
                    <a:outerShdw blurRad="38100" dist="38100" dir="2700000" algn="tl">
                      <a:srgbClr val="000000">
                        <a:alpha val="43137"/>
                      </a:srgbClr>
                    </a:outerShdw>
                  </a:effectLst>
                  <a:latin typeface="+mn-ea"/>
                  <a:ea typeface="+mn-ea"/>
                </a:rPr>
                <a:t>目标</a:t>
              </a:r>
              <a:endParaRPr lang="en-US" altLang="zh-CN" b="1" dirty="0">
                <a:effectLst>
                  <a:outerShdw blurRad="38100" dist="38100" dir="2700000" algn="tl">
                    <a:srgbClr val="000000">
                      <a:alpha val="43137"/>
                    </a:srgbClr>
                  </a:outerShdw>
                </a:effectLst>
                <a:latin typeface="+mn-ea"/>
                <a:ea typeface="+mn-ea"/>
              </a:endParaRPr>
            </a:p>
            <a:p>
              <a:pPr marL="171450" indent="-171450" algn="l">
                <a:spcAft>
                  <a:spcPct val="30000"/>
                </a:spcAft>
                <a:buFont typeface="Wingdings"/>
                <a:buChar char="§"/>
              </a:pPr>
              <a:r>
                <a:rPr lang="zh-CN" altLang="en-US" b="1" dirty="0" smtClean="0">
                  <a:effectLst>
                    <a:outerShdw blurRad="38100" dist="38100" dir="2700000" algn="tl">
                      <a:srgbClr val="000000">
                        <a:alpha val="43137"/>
                      </a:srgbClr>
                    </a:outerShdw>
                  </a:effectLst>
                  <a:latin typeface="+mn-ea"/>
                  <a:ea typeface="+mn-ea"/>
                </a:rPr>
                <a:t>内容</a:t>
              </a:r>
              <a:endParaRPr lang="en-US" altLang="zh-CN" b="1" dirty="0">
                <a:effectLst>
                  <a:outerShdw blurRad="38100" dist="38100" dir="2700000" algn="tl">
                    <a:srgbClr val="000000">
                      <a:alpha val="43137"/>
                    </a:srgbClr>
                  </a:outerShdw>
                </a:effectLst>
                <a:latin typeface="+mn-ea"/>
                <a:ea typeface="+mn-ea"/>
              </a:endParaRPr>
            </a:p>
            <a:p>
              <a:pPr marL="171450" indent="-171450" algn="l">
                <a:spcAft>
                  <a:spcPct val="30000"/>
                </a:spcAft>
                <a:buFont typeface="Wingdings"/>
                <a:buChar char="§"/>
              </a:pPr>
              <a:r>
                <a:rPr lang="zh-CN" altLang="en-US" b="1" dirty="0">
                  <a:effectLst>
                    <a:outerShdw blurRad="38100" dist="38100" dir="2700000" algn="tl">
                      <a:srgbClr val="000000">
                        <a:alpha val="43137"/>
                      </a:srgbClr>
                    </a:outerShdw>
                  </a:effectLst>
                  <a:latin typeface="+mn-ea"/>
                  <a:ea typeface="+mn-ea"/>
                </a:rPr>
                <a:t>难点</a:t>
              </a:r>
              <a:endParaRPr lang="en-US" altLang="zh-CN" b="1" dirty="0">
                <a:effectLst>
                  <a:outerShdw blurRad="38100" dist="38100" dir="2700000" algn="tl">
                    <a:srgbClr val="000000">
                      <a:alpha val="43137"/>
                    </a:srgbClr>
                  </a:outerShdw>
                </a:effectLst>
                <a:latin typeface="+mn-ea"/>
                <a:ea typeface="+mn-ea"/>
              </a:endParaRPr>
            </a:p>
            <a:p>
              <a:pPr marL="171450" indent="-171450" algn="l">
                <a:lnSpc>
                  <a:spcPct val="90000"/>
                </a:lnSpc>
                <a:buFont typeface="Wingdings"/>
                <a:buChar char="§"/>
              </a:pPr>
              <a:r>
                <a:rPr lang="zh-CN" altLang="en-US" b="1" dirty="0" smtClean="0">
                  <a:effectLst>
                    <a:outerShdw blurRad="38100" dist="38100" dir="2700000" algn="tl">
                      <a:srgbClr val="000000">
                        <a:alpha val="43137"/>
                      </a:srgbClr>
                    </a:outerShdw>
                  </a:effectLst>
                  <a:latin typeface="+mn-ea"/>
                  <a:ea typeface="+mn-ea"/>
                </a:rPr>
                <a:t>对策</a:t>
              </a:r>
              <a:endParaRPr lang="en-US" altLang="zh-CN" b="1" dirty="0">
                <a:effectLst>
                  <a:outerShdw blurRad="38100" dist="38100" dir="2700000" algn="tl">
                    <a:srgbClr val="000000">
                      <a:alpha val="43137"/>
                    </a:srgbClr>
                  </a:outerShdw>
                </a:effectLst>
                <a:latin typeface="+mn-ea"/>
                <a:ea typeface="+mn-ea"/>
                <a:sym typeface="Wingdings" pitchFamily="2" charset="2"/>
              </a:endParaRPr>
            </a:p>
          </p:txBody>
        </p:sp>
      </p:grpSp>
      <p:sp>
        <p:nvSpPr>
          <p:cNvPr id="30" name="Rectangle 106"/>
          <p:cNvSpPr>
            <a:spLocks noGrp="1" noChangeArrowheads="1"/>
          </p:cNvSpPr>
          <p:nvPr>
            <p:ph type="title"/>
          </p:nvPr>
        </p:nvSpPr>
        <p:spPr>
          <a:xfrm>
            <a:off x="0" y="77317"/>
            <a:ext cx="9144000" cy="687387"/>
          </a:xfrm>
        </p:spPr>
        <p:txBody>
          <a:bodyPr/>
          <a:lstStyle/>
          <a:p>
            <a:pPr algn="ctr"/>
            <a:r>
              <a:rPr lang="zh-CN" altLang="en-US" dirty="0" smtClean="0">
                <a:effectLst>
                  <a:outerShdw blurRad="38100" dist="38100" dir="2700000" algn="tl">
                    <a:srgbClr val="000000"/>
                  </a:outerShdw>
                </a:effectLst>
                <a:ea typeface="宋体" pitchFamily="2" charset="-122"/>
              </a:rPr>
              <a:t>课堂安排</a:t>
            </a:r>
            <a:endParaRPr lang="en-US" altLang="zh-CN" dirty="0">
              <a:effectLst>
                <a:outerShdw blurRad="38100" dist="38100" dir="2700000" algn="tl">
                  <a:srgbClr val="000000"/>
                </a:outerShdw>
              </a:effectLst>
              <a:ea typeface="宋体" pitchFamily="2" charset="-122"/>
            </a:endParaRPr>
          </a:p>
        </p:txBody>
      </p:sp>
    </p:spTree>
    <p:extLst>
      <p:ext uri="{BB962C8B-B14F-4D97-AF65-F5344CB8AC3E}">
        <p14:creationId xmlns:p14="http://schemas.microsoft.com/office/powerpoint/2010/main" val="1398896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5628" name="Group 60"/>
          <p:cNvGrpSpPr>
            <a:grpSpLocks/>
          </p:cNvGrpSpPr>
          <p:nvPr/>
        </p:nvGrpSpPr>
        <p:grpSpPr bwMode="auto">
          <a:xfrm>
            <a:off x="1008136" y="1248419"/>
            <a:ext cx="7380288" cy="5103812"/>
            <a:chOff x="640" y="709"/>
            <a:chExt cx="4649" cy="3215"/>
          </a:xfrm>
        </p:grpSpPr>
        <p:sp>
          <p:nvSpPr>
            <p:cNvPr id="365629" name="Rectangle 61"/>
            <p:cNvSpPr>
              <a:spLocks noChangeArrowheads="1"/>
            </p:cNvSpPr>
            <p:nvPr/>
          </p:nvSpPr>
          <p:spPr bwMode="auto">
            <a:xfrm>
              <a:off x="656" y="722"/>
              <a:ext cx="4633" cy="3202"/>
            </a:xfrm>
            <a:prstGeom prst="rect">
              <a:avLst/>
            </a:prstGeom>
            <a:solidFill>
              <a:schemeClr val="bg1"/>
            </a:solidFill>
            <a:ln>
              <a:noFill/>
            </a:ln>
            <a:effectLst/>
            <a:extLs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none" anchor="ctr"/>
            <a:lstStyle/>
            <a:p>
              <a:endParaRPr lang="zh-CN" altLang="en-US"/>
            </a:p>
          </p:txBody>
        </p:sp>
        <p:sp>
          <p:nvSpPr>
            <p:cNvPr id="365630" name="Rectangle 62"/>
            <p:cNvSpPr>
              <a:spLocks noChangeArrowheads="1"/>
            </p:cNvSpPr>
            <p:nvPr/>
          </p:nvSpPr>
          <p:spPr bwMode="auto">
            <a:xfrm>
              <a:off x="640" y="709"/>
              <a:ext cx="4649" cy="3203"/>
            </a:xfrm>
            <a:prstGeom prst="rect">
              <a:avLst/>
            </a:prstGeom>
            <a:gradFill rotWithShape="1">
              <a:gsLst>
                <a:gs pos="0">
                  <a:srgbClr val="8DACD0">
                    <a:gamma/>
                    <a:shade val="46275"/>
                    <a:invGamma/>
                    <a:alpha val="0"/>
                  </a:srgbClr>
                </a:gs>
                <a:gs pos="100000">
                  <a:srgbClr val="8DACD0">
                    <a:alpha val="70000"/>
                  </a:srgbClr>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365631" name="Group 63"/>
            <p:cNvGrpSpPr>
              <a:grpSpLocks/>
            </p:cNvGrpSpPr>
            <p:nvPr/>
          </p:nvGrpSpPr>
          <p:grpSpPr bwMode="auto">
            <a:xfrm>
              <a:off x="3046" y="743"/>
              <a:ext cx="2132" cy="2330"/>
              <a:chOff x="1710" y="1194"/>
              <a:chExt cx="2132" cy="2330"/>
            </a:xfrm>
          </p:grpSpPr>
          <p:pic>
            <p:nvPicPr>
              <p:cNvPr id="365632" name="Picture 64" descr="yellow cir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6" y="1676"/>
                <a:ext cx="1221" cy="1314"/>
              </a:xfrm>
              <a:prstGeom prst="rect">
                <a:avLst/>
              </a:prstGeom>
              <a:noFill/>
              <a:extLst>
                <a:ext uri="{909E8E84-426E-40DD-AFC4-6F175D3DCCD1}">
                  <a14:hiddenFill xmlns:a14="http://schemas.microsoft.com/office/drawing/2010/main">
                    <a:solidFill>
                      <a:srgbClr val="FFFFFF"/>
                    </a:solidFill>
                  </a14:hiddenFill>
                </a:ext>
              </a:extLst>
            </p:spPr>
          </p:pic>
          <p:pic>
            <p:nvPicPr>
              <p:cNvPr id="365633" name="Picture 65" descr="Circle shado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4" y="2409"/>
                <a:ext cx="790" cy="834"/>
              </a:xfrm>
              <a:prstGeom prst="rect">
                <a:avLst/>
              </a:prstGeom>
              <a:noFill/>
              <a:extLst>
                <a:ext uri="{909E8E84-426E-40DD-AFC4-6F175D3DCCD1}">
                  <a14:hiddenFill xmlns:a14="http://schemas.microsoft.com/office/drawing/2010/main">
                    <a:solidFill>
                      <a:srgbClr val="FFFFFF"/>
                    </a:solidFill>
                  </a14:hiddenFill>
                </a:ext>
              </a:extLst>
            </p:spPr>
          </p:pic>
          <p:pic>
            <p:nvPicPr>
              <p:cNvPr id="365634" name="Picture 66" descr="Circle shado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0" y="2409"/>
                <a:ext cx="790" cy="834"/>
              </a:xfrm>
              <a:prstGeom prst="rect">
                <a:avLst/>
              </a:prstGeom>
              <a:noFill/>
              <a:extLst>
                <a:ext uri="{909E8E84-426E-40DD-AFC4-6F175D3DCCD1}">
                  <a14:hiddenFill xmlns:a14="http://schemas.microsoft.com/office/drawing/2010/main">
                    <a:solidFill>
                      <a:srgbClr val="FFFFFF"/>
                    </a:solidFill>
                  </a14:hiddenFill>
                </a:ext>
              </a:extLst>
            </p:spPr>
          </p:pic>
          <p:pic>
            <p:nvPicPr>
              <p:cNvPr id="365635" name="Picture 67" descr="Circle shado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4" y="1511"/>
                <a:ext cx="790" cy="834"/>
              </a:xfrm>
              <a:prstGeom prst="rect">
                <a:avLst/>
              </a:prstGeom>
              <a:noFill/>
              <a:extLst>
                <a:ext uri="{909E8E84-426E-40DD-AFC4-6F175D3DCCD1}">
                  <a14:hiddenFill xmlns:a14="http://schemas.microsoft.com/office/drawing/2010/main">
                    <a:solidFill>
                      <a:srgbClr val="FFFFFF"/>
                    </a:solidFill>
                  </a14:hiddenFill>
                </a:ext>
              </a:extLst>
            </p:spPr>
          </p:pic>
          <p:pic>
            <p:nvPicPr>
              <p:cNvPr id="365636" name="Picture 68" descr="Circle shado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0" y="1511"/>
                <a:ext cx="790" cy="834"/>
              </a:xfrm>
              <a:prstGeom prst="rect">
                <a:avLst/>
              </a:prstGeom>
              <a:noFill/>
              <a:extLst>
                <a:ext uri="{909E8E84-426E-40DD-AFC4-6F175D3DCCD1}">
                  <a14:hiddenFill xmlns:a14="http://schemas.microsoft.com/office/drawing/2010/main">
                    <a:solidFill>
                      <a:srgbClr val="FFFFFF"/>
                    </a:solidFill>
                  </a14:hiddenFill>
                </a:ext>
              </a:extLst>
            </p:spPr>
          </p:pic>
          <p:sp>
            <p:nvSpPr>
              <p:cNvPr id="365637" name="Oval 69"/>
              <p:cNvSpPr>
                <a:spLocks noChangeArrowheads="1"/>
              </p:cNvSpPr>
              <p:nvPr/>
            </p:nvSpPr>
            <p:spPr bwMode="auto">
              <a:xfrm>
                <a:off x="2034" y="2420"/>
                <a:ext cx="683" cy="721"/>
              </a:xfrm>
              <a:prstGeom prst="ellipse">
                <a:avLst/>
              </a:prstGeom>
              <a:gradFill rotWithShape="1">
                <a:gsLst>
                  <a:gs pos="0">
                    <a:srgbClr val="FFFFFF"/>
                  </a:gs>
                  <a:gs pos="100000">
                    <a:srgbClr val="8DACD0"/>
                  </a:gs>
                </a:gsLst>
                <a:path path="shape">
                  <a:fillToRect l="50000" t="50000" r="50000" b="50000"/>
                </a:path>
              </a:gradFill>
              <a:ln w="9525" algn="ctr">
                <a:solidFill>
                  <a:srgbClr val="666699"/>
                </a:solidFill>
                <a:round/>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p>
                <a:pPr eaLnBrk="0" hangingPunct="0">
                  <a:lnSpc>
                    <a:spcPct val="85000"/>
                  </a:lnSpc>
                </a:pPr>
                <a:r>
                  <a:rPr lang="en-US" altLang="zh-CN" sz="2000" b="1" dirty="0">
                    <a:effectLst>
                      <a:outerShdw blurRad="38100" dist="38100" dir="2700000" algn="tl">
                        <a:srgbClr val="FFFFFF"/>
                      </a:outerShdw>
                    </a:effectLst>
                    <a:latin typeface="+mn-ea"/>
                    <a:ea typeface="+mn-ea"/>
                    <a:cs typeface="Times New Roman" pitchFamily="18" charset="0"/>
                  </a:rPr>
                  <a:t>4</a:t>
                </a:r>
                <a:br>
                  <a:rPr lang="en-US" altLang="zh-CN" sz="2000" b="1" dirty="0">
                    <a:effectLst>
                      <a:outerShdw blurRad="38100" dist="38100" dir="2700000" algn="tl">
                        <a:srgbClr val="FFFFFF"/>
                      </a:outerShdw>
                    </a:effectLst>
                    <a:latin typeface="+mn-ea"/>
                    <a:ea typeface="+mn-ea"/>
                    <a:cs typeface="Times New Roman" pitchFamily="18" charset="0"/>
                  </a:rPr>
                </a:br>
                <a:r>
                  <a:rPr lang="zh-CN" altLang="en-US" sz="2000" b="1" dirty="0">
                    <a:effectLst>
                      <a:outerShdw blurRad="38100" dist="38100" dir="2700000" algn="tl">
                        <a:srgbClr val="FFFFFF"/>
                      </a:outerShdw>
                    </a:effectLst>
                    <a:latin typeface="+mn-ea"/>
                    <a:ea typeface="+mn-ea"/>
                    <a:cs typeface="Times New Roman" pitchFamily="18" charset="0"/>
                  </a:rPr>
                  <a:t>总结作业</a:t>
                </a:r>
                <a:endParaRPr lang="en-US" altLang="zh-CN" sz="2000" b="1" dirty="0">
                  <a:effectLst>
                    <a:outerShdw blurRad="38100" dist="38100" dir="2700000" algn="tl">
                      <a:srgbClr val="FFFFFF"/>
                    </a:outerShdw>
                  </a:effectLst>
                  <a:latin typeface="+mn-ea"/>
                  <a:ea typeface="+mn-ea"/>
                  <a:cs typeface="Times New Roman" pitchFamily="18" charset="0"/>
                </a:endParaRPr>
              </a:p>
            </p:txBody>
          </p:sp>
          <p:sp>
            <p:nvSpPr>
              <p:cNvPr id="365638" name="Oval 70"/>
              <p:cNvSpPr>
                <a:spLocks noChangeArrowheads="1"/>
              </p:cNvSpPr>
              <p:nvPr/>
            </p:nvSpPr>
            <p:spPr bwMode="auto">
              <a:xfrm>
                <a:off x="2788" y="2420"/>
                <a:ext cx="683" cy="721"/>
              </a:xfrm>
              <a:prstGeom prst="ellipse">
                <a:avLst/>
              </a:prstGeom>
              <a:gradFill rotWithShape="1">
                <a:gsLst>
                  <a:gs pos="0">
                    <a:srgbClr val="FFFFFF"/>
                  </a:gs>
                  <a:gs pos="100000">
                    <a:srgbClr val="EAABA0"/>
                  </a:gs>
                </a:gsLst>
                <a:path path="shape">
                  <a:fillToRect l="50000" t="50000" r="50000" b="50000"/>
                </a:path>
              </a:gradFill>
              <a:ln w="9525" algn="ctr">
                <a:solidFill>
                  <a:srgbClr val="D96855"/>
                </a:solidFill>
                <a:round/>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p>
                <a:pPr eaLnBrk="0" hangingPunct="0">
                  <a:lnSpc>
                    <a:spcPct val="85000"/>
                  </a:lnSpc>
                </a:pPr>
                <a:r>
                  <a:rPr lang="en-US" altLang="zh-CN" sz="2000" b="1" dirty="0">
                    <a:effectLst>
                      <a:outerShdw blurRad="38100" dist="38100" dir="2700000" algn="tl">
                        <a:srgbClr val="FFFFFF"/>
                      </a:outerShdw>
                    </a:effectLst>
                    <a:latin typeface="+mn-ea"/>
                    <a:ea typeface="+mn-ea"/>
                    <a:cs typeface="Times New Roman" pitchFamily="18" charset="0"/>
                  </a:rPr>
                  <a:t>3</a:t>
                </a:r>
                <a:br>
                  <a:rPr lang="en-US" altLang="zh-CN" sz="2000" b="1" dirty="0">
                    <a:effectLst>
                      <a:outerShdw blurRad="38100" dist="38100" dir="2700000" algn="tl">
                        <a:srgbClr val="FFFFFF"/>
                      </a:outerShdw>
                    </a:effectLst>
                    <a:latin typeface="+mn-ea"/>
                    <a:ea typeface="+mn-ea"/>
                    <a:cs typeface="Times New Roman" pitchFamily="18" charset="0"/>
                  </a:rPr>
                </a:br>
                <a:r>
                  <a:rPr lang="zh-CN" altLang="en-US" sz="2000" b="1" dirty="0">
                    <a:effectLst>
                      <a:outerShdw blurRad="38100" dist="38100" dir="2700000" algn="tl">
                        <a:srgbClr val="FFFFFF"/>
                      </a:outerShdw>
                    </a:effectLst>
                    <a:latin typeface="+mn-ea"/>
                    <a:ea typeface="+mn-ea"/>
                    <a:cs typeface="Times New Roman" pitchFamily="18" charset="0"/>
                  </a:rPr>
                  <a:t>内容讲授</a:t>
                </a:r>
                <a:endParaRPr lang="en-US" altLang="zh-CN" sz="2000" b="1" dirty="0">
                  <a:effectLst>
                    <a:outerShdw blurRad="38100" dist="38100" dir="2700000" algn="tl">
                      <a:srgbClr val="FFFFFF"/>
                    </a:outerShdw>
                  </a:effectLst>
                  <a:latin typeface="+mn-ea"/>
                  <a:ea typeface="+mn-ea"/>
                  <a:cs typeface="Times New Roman" pitchFamily="18" charset="0"/>
                </a:endParaRPr>
              </a:p>
            </p:txBody>
          </p:sp>
          <p:sp>
            <p:nvSpPr>
              <p:cNvPr id="365639" name="Oval 71"/>
              <p:cNvSpPr>
                <a:spLocks noChangeArrowheads="1"/>
              </p:cNvSpPr>
              <p:nvPr/>
            </p:nvSpPr>
            <p:spPr bwMode="auto">
              <a:xfrm>
                <a:off x="2042" y="1520"/>
                <a:ext cx="683" cy="721"/>
              </a:xfrm>
              <a:prstGeom prst="ellipse">
                <a:avLst/>
              </a:prstGeom>
              <a:gradFill rotWithShape="1">
                <a:gsLst>
                  <a:gs pos="0">
                    <a:srgbClr val="FFFFFF"/>
                  </a:gs>
                  <a:gs pos="100000">
                    <a:srgbClr val="ADE2A1"/>
                  </a:gs>
                </a:gsLst>
                <a:path path="shape">
                  <a:fillToRect l="50000" t="50000" r="50000" b="50000"/>
                </a:path>
              </a:gradFill>
              <a:ln w="9525" algn="ctr">
                <a:solidFill>
                  <a:srgbClr val="008000"/>
                </a:solidFill>
                <a:round/>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p>
                <a:pPr eaLnBrk="0" hangingPunct="0">
                  <a:lnSpc>
                    <a:spcPct val="85000"/>
                  </a:lnSpc>
                </a:pPr>
                <a:r>
                  <a:rPr lang="en-US" altLang="zh-CN" sz="2000" b="1" dirty="0">
                    <a:effectLst>
                      <a:outerShdw blurRad="38100" dist="38100" dir="2700000" algn="tl">
                        <a:srgbClr val="FFFFFF"/>
                      </a:outerShdw>
                    </a:effectLst>
                    <a:latin typeface="+mn-ea"/>
                    <a:ea typeface="+mn-ea"/>
                    <a:cs typeface="Times New Roman" pitchFamily="18" charset="0"/>
                  </a:rPr>
                  <a:t>1</a:t>
                </a:r>
              </a:p>
              <a:p>
                <a:pPr eaLnBrk="0" hangingPunct="0">
                  <a:lnSpc>
                    <a:spcPct val="85000"/>
                  </a:lnSpc>
                </a:pPr>
                <a:r>
                  <a:rPr lang="zh-CN" altLang="en-US" sz="2000" b="1" dirty="0">
                    <a:effectLst>
                      <a:outerShdw blurRad="38100" dist="38100" dir="2700000" algn="tl">
                        <a:srgbClr val="FFFFFF"/>
                      </a:outerShdw>
                    </a:effectLst>
                    <a:latin typeface="+mn-ea"/>
                    <a:ea typeface="+mn-ea"/>
                    <a:cs typeface="Times New Roman" pitchFamily="18" charset="0"/>
                  </a:rPr>
                  <a:t>复习提问</a:t>
                </a:r>
                <a:endParaRPr lang="en-US" altLang="zh-CN" sz="2000" b="1" dirty="0">
                  <a:effectLst>
                    <a:outerShdw blurRad="38100" dist="38100" dir="2700000" algn="tl">
                      <a:srgbClr val="FFFFFF"/>
                    </a:outerShdw>
                  </a:effectLst>
                  <a:latin typeface="+mn-ea"/>
                  <a:ea typeface="+mn-ea"/>
                  <a:cs typeface="Times New Roman" pitchFamily="18" charset="0"/>
                </a:endParaRPr>
              </a:p>
            </p:txBody>
          </p:sp>
          <p:sp>
            <p:nvSpPr>
              <p:cNvPr id="365640" name="Oval 72"/>
              <p:cNvSpPr>
                <a:spLocks noChangeArrowheads="1"/>
              </p:cNvSpPr>
              <p:nvPr/>
            </p:nvSpPr>
            <p:spPr bwMode="auto">
              <a:xfrm>
                <a:off x="2788" y="1520"/>
                <a:ext cx="683" cy="721"/>
              </a:xfrm>
              <a:prstGeom prst="ellipse">
                <a:avLst/>
              </a:prstGeom>
              <a:gradFill rotWithShape="1">
                <a:gsLst>
                  <a:gs pos="0">
                    <a:srgbClr val="FFFFFF"/>
                  </a:gs>
                  <a:gs pos="100000">
                    <a:srgbClr val="B395D8"/>
                  </a:gs>
                </a:gsLst>
                <a:path path="shape">
                  <a:fillToRect l="50000" t="50000" r="50000" b="50000"/>
                </a:path>
              </a:gradFill>
              <a:ln w="9525" algn="ctr">
                <a:solidFill>
                  <a:srgbClr val="333399"/>
                </a:solidFill>
                <a:round/>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p>
                <a:pPr eaLnBrk="0" hangingPunct="0">
                  <a:lnSpc>
                    <a:spcPct val="85000"/>
                  </a:lnSpc>
                </a:pPr>
                <a:r>
                  <a:rPr lang="en-US" altLang="zh-CN" sz="2000" b="1" dirty="0">
                    <a:effectLst>
                      <a:outerShdw blurRad="38100" dist="38100" dir="2700000" algn="tl">
                        <a:srgbClr val="FFFFFF"/>
                      </a:outerShdw>
                    </a:effectLst>
                    <a:latin typeface="+mn-ea"/>
                    <a:ea typeface="+mn-ea"/>
                    <a:cs typeface="Times New Roman" pitchFamily="18" charset="0"/>
                  </a:rPr>
                  <a:t>2</a:t>
                </a:r>
                <a:br>
                  <a:rPr lang="en-US" altLang="zh-CN" sz="2000" b="1" dirty="0">
                    <a:effectLst>
                      <a:outerShdw blurRad="38100" dist="38100" dir="2700000" algn="tl">
                        <a:srgbClr val="FFFFFF"/>
                      </a:outerShdw>
                    </a:effectLst>
                    <a:latin typeface="+mn-ea"/>
                    <a:ea typeface="+mn-ea"/>
                    <a:cs typeface="Times New Roman" pitchFamily="18" charset="0"/>
                  </a:rPr>
                </a:br>
                <a:r>
                  <a:rPr lang="zh-CN" altLang="en-US" sz="2000" b="1" dirty="0">
                    <a:effectLst>
                      <a:outerShdw blurRad="38100" dist="38100" dir="2700000" algn="tl">
                        <a:srgbClr val="FFFFFF"/>
                      </a:outerShdw>
                    </a:effectLst>
                    <a:latin typeface="+mn-ea"/>
                    <a:ea typeface="+mn-ea"/>
                    <a:cs typeface="Times New Roman" pitchFamily="18" charset="0"/>
                  </a:rPr>
                  <a:t>新课导入</a:t>
                </a:r>
                <a:endParaRPr lang="en-US" altLang="zh-CN" sz="2000" b="1" dirty="0">
                  <a:effectLst>
                    <a:outerShdw blurRad="38100" dist="38100" dir="2700000" algn="tl">
                      <a:srgbClr val="FFFFFF"/>
                    </a:outerShdw>
                  </a:effectLst>
                  <a:latin typeface="+mn-ea"/>
                  <a:ea typeface="+mn-ea"/>
                  <a:cs typeface="Times New Roman" pitchFamily="18" charset="0"/>
                </a:endParaRPr>
              </a:p>
            </p:txBody>
          </p:sp>
          <p:pic>
            <p:nvPicPr>
              <p:cNvPr id="365641" name="Picture 73" descr="Green-arrow"/>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242217">
                <a:off x="2513" y="1194"/>
                <a:ext cx="606" cy="564"/>
              </a:xfrm>
              <a:prstGeom prst="rect">
                <a:avLst/>
              </a:prstGeom>
              <a:noFill/>
              <a:extLst>
                <a:ext uri="{909E8E84-426E-40DD-AFC4-6F175D3DCCD1}">
                  <a14:hiddenFill xmlns:a14="http://schemas.microsoft.com/office/drawing/2010/main">
                    <a:solidFill>
                      <a:srgbClr val="FFFFFF"/>
                    </a:solidFill>
                  </a14:hiddenFill>
                </a:ext>
              </a:extLst>
            </p:spPr>
          </p:pic>
          <p:pic>
            <p:nvPicPr>
              <p:cNvPr id="365642" name="Picture 74" descr="Green-arrow"/>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565637">
                <a:off x="3307" y="2087"/>
                <a:ext cx="535" cy="640"/>
              </a:xfrm>
              <a:prstGeom prst="rect">
                <a:avLst/>
              </a:prstGeom>
              <a:noFill/>
              <a:extLst>
                <a:ext uri="{909E8E84-426E-40DD-AFC4-6F175D3DCCD1}">
                  <a14:hiddenFill xmlns:a14="http://schemas.microsoft.com/office/drawing/2010/main">
                    <a:solidFill>
                      <a:srgbClr val="FFFFFF"/>
                    </a:solidFill>
                  </a14:hiddenFill>
                </a:ext>
              </a:extLst>
            </p:spPr>
          </p:pic>
          <p:pic>
            <p:nvPicPr>
              <p:cNvPr id="365643" name="Picture 75" descr="Green-arrow"/>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554840">
                <a:off x="1710" y="2038"/>
                <a:ext cx="535" cy="639"/>
              </a:xfrm>
              <a:prstGeom prst="rect">
                <a:avLst/>
              </a:prstGeom>
              <a:noFill/>
              <a:extLst>
                <a:ext uri="{909E8E84-426E-40DD-AFC4-6F175D3DCCD1}">
                  <a14:hiddenFill xmlns:a14="http://schemas.microsoft.com/office/drawing/2010/main">
                    <a:solidFill>
                      <a:srgbClr val="FFFFFF"/>
                    </a:solidFill>
                  </a14:hiddenFill>
                </a:ext>
              </a:extLst>
            </p:spPr>
          </p:pic>
          <p:pic>
            <p:nvPicPr>
              <p:cNvPr id="365644" name="Picture 76" descr="Green-arrow"/>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408757">
                <a:off x="2423" y="2960"/>
                <a:ext cx="606" cy="564"/>
              </a:xfrm>
              <a:prstGeom prst="rect">
                <a:avLst/>
              </a:prstGeom>
              <a:noFill/>
              <a:extLst>
                <a:ext uri="{909E8E84-426E-40DD-AFC4-6F175D3DCCD1}">
                  <a14:hiddenFill xmlns:a14="http://schemas.microsoft.com/office/drawing/2010/main">
                    <a:solidFill>
                      <a:srgbClr val="FFFFFF"/>
                    </a:solidFill>
                  </a14:hiddenFill>
                </a:ext>
              </a:extLst>
            </p:spPr>
          </p:pic>
        </p:grpSp>
        <p:sp>
          <p:nvSpPr>
            <p:cNvPr id="365646" name="Rectangle 78"/>
            <p:cNvSpPr>
              <a:spLocks noChangeArrowheads="1"/>
            </p:cNvSpPr>
            <p:nvPr/>
          </p:nvSpPr>
          <p:spPr bwMode="auto">
            <a:xfrm>
              <a:off x="1265" y="1024"/>
              <a:ext cx="160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r>
                <a:rPr lang="en-US" altLang="zh-CN" sz="2800" b="1" dirty="0">
                  <a:effectLst>
                    <a:outerShdw blurRad="38100" dist="38100" dir="2700000" algn="tl">
                      <a:srgbClr val="000000">
                        <a:alpha val="43137"/>
                      </a:srgbClr>
                    </a:outerShdw>
                  </a:effectLst>
                  <a:latin typeface="Times New Roman" pitchFamily="18" charset="0"/>
                  <a:ea typeface="+mn-ea"/>
                  <a:cs typeface="Times New Roman" pitchFamily="18" charset="0"/>
                </a:rPr>
                <a:t>4</a:t>
              </a:r>
              <a:r>
                <a:rPr lang="en-US" altLang="zh-CN" sz="2800" b="1" dirty="0" smtClean="0">
                  <a:effectLst>
                    <a:outerShdw blurRad="38100" dist="38100" dir="2700000" algn="tl">
                      <a:srgbClr val="000000">
                        <a:alpha val="43137"/>
                      </a:srgbClr>
                    </a:outerShdw>
                  </a:effectLst>
                  <a:latin typeface="Times New Roman" pitchFamily="18" charset="0"/>
                  <a:ea typeface="+mn-ea"/>
                  <a:cs typeface="Times New Roman" pitchFamily="18" charset="0"/>
                </a:rPr>
                <a:t>.</a:t>
              </a:r>
              <a:r>
                <a:rPr lang="zh-CN" altLang="en-US" sz="2800" b="1" dirty="0" smtClean="0">
                  <a:effectLst>
                    <a:outerShdw blurRad="38100" dist="38100" dir="2700000" algn="tl">
                      <a:srgbClr val="000000">
                        <a:alpha val="43137"/>
                      </a:srgbClr>
                    </a:outerShdw>
                  </a:effectLst>
                  <a:latin typeface="Times New Roman" pitchFamily="18" charset="0"/>
                  <a:ea typeface="+mn-ea"/>
                  <a:cs typeface="Times New Roman" pitchFamily="18" charset="0"/>
                </a:rPr>
                <a:t>总结</a:t>
              </a:r>
              <a:r>
                <a:rPr lang="zh-CN" altLang="en-US" sz="2800" b="1" dirty="0">
                  <a:effectLst>
                    <a:outerShdw blurRad="38100" dist="38100" dir="2700000" algn="tl">
                      <a:srgbClr val="000000">
                        <a:alpha val="43137"/>
                      </a:srgbClr>
                    </a:outerShdw>
                  </a:effectLst>
                  <a:latin typeface="Times New Roman" pitchFamily="18" charset="0"/>
                  <a:ea typeface="+mn-ea"/>
                  <a:cs typeface="Times New Roman" pitchFamily="18" charset="0"/>
                </a:rPr>
                <a:t>作业</a:t>
              </a:r>
            </a:p>
          </p:txBody>
        </p:sp>
      </p:grpSp>
      <p:sp>
        <p:nvSpPr>
          <p:cNvPr id="365674" name="Rectangle 106"/>
          <p:cNvSpPr>
            <a:spLocks noGrp="1" noChangeArrowheads="1"/>
          </p:cNvSpPr>
          <p:nvPr>
            <p:ph type="title"/>
          </p:nvPr>
        </p:nvSpPr>
        <p:spPr/>
        <p:txBody>
          <a:bodyPr/>
          <a:lstStyle/>
          <a:p>
            <a:pPr algn="ctr"/>
            <a:r>
              <a:rPr lang="zh-CN" altLang="en-US" dirty="0" smtClean="0">
                <a:effectLst>
                  <a:outerShdw blurRad="38100" dist="38100" dir="2700000" algn="tl">
                    <a:srgbClr val="000000"/>
                  </a:outerShdw>
                </a:effectLst>
                <a:ea typeface="宋体" pitchFamily="2" charset="-122"/>
              </a:rPr>
              <a:t>课堂安排</a:t>
            </a:r>
            <a:endParaRPr lang="en-US" altLang="zh-CN" dirty="0">
              <a:effectLst>
                <a:outerShdw blurRad="38100" dist="38100" dir="2700000" algn="tl">
                  <a:srgbClr val="000000"/>
                </a:outerShdw>
              </a:effectLst>
              <a:ea typeface="宋体" pitchFamily="2" charset="-122"/>
            </a:endParaRPr>
          </a:p>
        </p:txBody>
      </p:sp>
      <p:sp>
        <p:nvSpPr>
          <p:cNvPr id="108" name="Rectangle 101"/>
          <p:cNvSpPr>
            <a:spLocks noChangeArrowheads="1"/>
          </p:cNvSpPr>
          <p:nvPr/>
        </p:nvSpPr>
        <p:spPr bwMode="auto">
          <a:xfrm>
            <a:off x="2164085" y="2708920"/>
            <a:ext cx="1615827" cy="267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171450" indent="-171450" algn="l">
              <a:spcAft>
                <a:spcPct val="30000"/>
              </a:spcAft>
              <a:buFont typeface="Wingdings"/>
              <a:buChar char="§"/>
            </a:pPr>
            <a:r>
              <a:rPr lang="zh-CN" altLang="en-US" sz="2800" b="1" dirty="0">
                <a:effectLst>
                  <a:outerShdw blurRad="38100" dist="38100" dir="2700000" algn="tl">
                    <a:srgbClr val="000000">
                      <a:alpha val="43137"/>
                    </a:srgbClr>
                  </a:outerShdw>
                </a:effectLst>
                <a:latin typeface="+mn-ea"/>
                <a:ea typeface="+mn-ea"/>
                <a:sym typeface="Wingdings" pitchFamily="2" charset="2"/>
              </a:rPr>
              <a:t>重点总结</a:t>
            </a:r>
            <a:endParaRPr lang="en-US" altLang="zh-CN" sz="2800" b="1" dirty="0">
              <a:effectLst>
                <a:outerShdw blurRad="38100" dist="38100" dir="2700000" algn="tl">
                  <a:srgbClr val="000000">
                    <a:alpha val="43137"/>
                  </a:srgbClr>
                </a:outerShdw>
              </a:effectLst>
              <a:latin typeface="+mn-ea"/>
              <a:ea typeface="+mn-ea"/>
              <a:sym typeface="Wingdings" pitchFamily="2" charset="2"/>
            </a:endParaRPr>
          </a:p>
          <a:p>
            <a:pPr marL="171450" indent="-171450" algn="l">
              <a:spcAft>
                <a:spcPct val="30000"/>
              </a:spcAft>
              <a:buFont typeface="Wingdings"/>
              <a:buChar char="§"/>
            </a:pPr>
            <a:r>
              <a:rPr lang="zh-CN" altLang="en-US" sz="2800" b="1" dirty="0" smtClean="0">
                <a:effectLst>
                  <a:outerShdw blurRad="38100" dist="38100" dir="2700000" algn="tl">
                    <a:srgbClr val="000000">
                      <a:alpha val="43137"/>
                    </a:srgbClr>
                  </a:outerShdw>
                </a:effectLst>
                <a:latin typeface="+mn-ea"/>
                <a:ea typeface="+mn-ea"/>
                <a:sym typeface="Wingdings" pitchFamily="2" charset="2"/>
              </a:rPr>
              <a:t>难点解析</a:t>
            </a:r>
            <a:endParaRPr lang="en-US" altLang="zh-CN" sz="2800" b="1" dirty="0">
              <a:effectLst>
                <a:outerShdw blurRad="38100" dist="38100" dir="2700000" algn="tl">
                  <a:srgbClr val="000000">
                    <a:alpha val="43137"/>
                  </a:srgbClr>
                </a:outerShdw>
              </a:effectLst>
              <a:latin typeface="+mn-ea"/>
              <a:ea typeface="+mn-ea"/>
              <a:sym typeface="Wingdings" pitchFamily="2" charset="2"/>
            </a:endParaRPr>
          </a:p>
          <a:p>
            <a:pPr marL="171450" indent="-171450" algn="l">
              <a:spcAft>
                <a:spcPct val="30000"/>
              </a:spcAft>
              <a:buFont typeface="Wingdings"/>
              <a:buChar char="§"/>
            </a:pPr>
            <a:r>
              <a:rPr lang="zh-CN" altLang="en-US" sz="2800" b="1" dirty="0">
                <a:effectLst>
                  <a:outerShdw blurRad="38100" dist="38100" dir="2700000" algn="tl">
                    <a:srgbClr val="000000">
                      <a:alpha val="43137"/>
                    </a:srgbClr>
                  </a:outerShdw>
                </a:effectLst>
                <a:latin typeface="+mn-ea"/>
                <a:ea typeface="+mn-ea"/>
                <a:sym typeface="Wingdings" pitchFamily="2" charset="2"/>
              </a:rPr>
              <a:t>布置作业</a:t>
            </a:r>
            <a:endParaRPr lang="en-US" altLang="zh-CN" sz="2800" b="1" dirty="0">
              <a:effectLst>
                <a:outerShdw blurRad="38100" dist="38100" dir="2700000" algn="tl">
                  <a:srgbClr val="000000">
                    <a:alpha val="43137"/>
                  </a:srgbClr>
                </a:outerShdw>
              </a:effectLst>
              <a:latin typeface="+mn-ea"/>
              <a:ea typeface="+mn-ea"/>
              <a:sym typeface="Wingdings" pitchFamily="2" charset="2"/>
            </a:endParaRPr>
          </a:p>
          <a:p>
            <a:pPr marL="171450" indent="-171450" algn="l">
              <a:spcAft>
                <a:spcPct val="30000"/>
              </a:spcAft>
              <a:buFont typeface="Wingdings"/>
              <a:buChar char="§"/>
            </a:pPr>
            <a:r>
              <a:rPr lang="zh-CN" altLang="en-US" sz="2800" b="1" dirty="0">
                <a:effectLst>
                  <a:outerShdw blurRad="38100" dist="38100" dir="2700000" algn="tl">
                    <a:srgbClr val="000000">
                      <a:alpha val="43137"/>
                    </a:srgbClr>
                  </a:outerShdw>
                </a:effectLst>
                <a:latin typeface="+mn-ea"/>
                <a:ea typeface="+mn-ea"/>
                <a:sym typeface="Wingdings" pitchFamily="2" charset="2"/>
              </a:rPr>
              <a:t>布置复习</a:t>
            </a:r>
            <a:endParaRPr lang="en-US" altLang="zh-CN" sz="2800" b="1" dirty="0">
              <a:effectLst>
                <a:outerShdw blurRad="38100" dist="38100" dir="2700000" algn="tl">
                  <a:srgbClr val="000000">
                    <a:alpha val="43137"/>
                  </a:srgbClr>
                </a:outerShdw>
              </a:effectLst>
              <a:latin typeface="+mn-ea"/>
              <a:ea typeface="+mn-ea"/>
              <a:sym typeface="Wingdings" pitchFamily="2" charset="2"/>
            </a:endParaRPr>
          </a:p>
          <a:p>
            <a:pPr marL="171450" indent="-171450" algn="l">
              <a:spcAft>
                <a:spcPct val="30000"/>
              </a:spcAft>
              <a:buFont typeface="Wingdings"/>
              <a:buChar char="§"/>
            </a:pPr>
            <a:r>
              <a:rPr lang="zh-CN" altLang="en-US" sz="2800" b="1" dirty="0">
                <a:effectLst>
                  <a:outerShdw blurRad="38100" dist="38100" dir="2700000" algn="tl">
                    <a:srgbClr val="000000">
                      <a:alpha val="43137"/>
                    </a:srgbClr>
                  </a:outerShdw>
                </a:effectLst>
                <a:latin typeface="+mn-ea"/>
                <a:ea typeface="+mn-ea"/>
                <a:sym typeface="Wingdings" pitchFamily="2" charset="2"/>
              </a:rPr>
              <a:t>布置预习</a:t>
            </a:r>
            <a:endParaRPr lang="en-US" altLang="zh-CN" sz="2800" b="1" dirty="0">
              <a:effectLst>
                <a:outerShdw blurRad="38100" dist="38100" dir="2700000" algn="tl">
                  <a:srgbClr val="000000">
                    <a:alpha val="43137"/>
                  </a:srgbClr>
                </a:outerShdw>
              </a:effectLst>
              <a:latin typeface="+mn-ea"/>
              <a:ea typeface="+mn-ea"/>
              <a:sym typeface="Wingdings" pitchFamily="2" charset="2"/>
            </a:endParaRPr>
          </a:p>
        </p:txBody>
      </p:sp>
    </p:spTree>
    <p:extLst>
      <p:ext uri="{BB962C8B-B14F-4D97-AF65-F5344CB8AC3E}">
        <p14:creationId xmlns:p14="http://schemas.microsoft.com/office/powerpoint/2010/main" val="3469868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type="body" idx="1"/>
          </p:nvPr>
        </p:nvSpPr>
        <p:spPr>
          <a:xfrm>
            <a:off x="457200" y="1700808"/>
            <a:ext cx="8229600" cy="4536356"/>
          </a:xfrm>
        </p:spPr>
        <p:txBody>
          <a:bodyPr/>
          <a:lstStyle/>
          <a:p>
            <a:pPr eaLnBrk="1" hangingPunct="1"/>
            <a:r>
              <a:rPr lang="zh-CN" altLang="en-US" dirty="0" smtClean="0"/>
              <a:t>使用</a:t>
            </a:r>
            <a:r>
              <a:rPr lang="en-US" altLang="zh-CN" dirty="0" smtClean="0"/>
              <a:t>UML</a:t>
            </a:r>
            <a:r>
              <a:rPr lang="zh-CN" altLang="en-US" dirty="0" smtClean="0"/>
              <a:t>建立对象模型来映射现实世界</a:t>
            </a:r>
          </a:p>
          <a:p>
            <a:pPr lvl="1" eaLnBrk="1" hangingPunct="1"/>
            <a:r>
              <a:rPr lang="en-US" altLang="zh-CN" dirty="0" smtClean="0"/>
              <a:t>UML</a:t>
            </a:r>
            <a:r>
              <a:rPr lang="zh-CN" altLang="en-US" dirty="0" smtClean="0"/>
              <a:t>实现业务域到计算机世界的完整、有序的映射</a:t>
            </a:r>
          </a:p>
        </p:txBody>
      </p:sp>
      <p:pic>
        <p:nvPicPr>
          <p:cNvPr id="409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2997200"/>
            <a:ext cx="5619750"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bwMode="auto">
          <a:xfrm>
            <a:off x="0" y="77317"/>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Times New Roman" pitchFamily="18" charset="0"/>
                <a:ea typeface="+mn-ea"/>
              </a:rPr>
              <a:t>1</a:t>
            </a:r>
            <a:r>
              <a:rPr lang="zh-CN" altLang="en-US" dirty="0" smtClean="0">
                <a:latin typeface="Times New Roman" pitchFamily="18" charset="0"/>
                <a:ea typeface="+mn-ea"/>
              </a:rPr>
              <a:t>、概述</a:t>
            </a:r>
            <a:endParaRPr lang="zh-CN" altLang="en-US" dirty="0">
              <a:latin typeface="Times New Roman" pitchFamily="18" charset="0"/>
              <a:ea typeface="+mn-ea"/>
            </a:endParaRPr>
          </a:p>
        </p:txBody>
      </p:sp>
      <p:sp>
        <p:nvSpPr>
          <p:cNvPr id="7" name="Text Box 3"/>
          <p:cNvSpPr txBox="1">
            <a:spLocks noChangeArrowheads="1"/>
          </p:cNvSpPr>
          <p:nvPr/>
        </p:nvSpPr>
        <p:spPr bwMode="auto">
          <a:xfrm>
            <a:off x="2627983"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1</a:t>
            </a:r>
            <a:r>
              <a:rPr lang="en-US" altLang="zh-CN" dirty="0" smtClean="0"/>
              <a:t>) </a:t>
            </a:r>
            <a:r>
              <a:rPr lang="zh-CN" altLang="en-US" dirty="0" smtClean="0"/>
              <a:t>统一建模语言</a:t>
            </a:r>
            <a:endParaRPr lang="zh-CN" altLang="en-US" dirty="0"/>
          </a:p>
        </p:txBody>
      </p:sp>
    </p:spTree>
    <p:extLst>
      <p:ext uri="{BB962C8B-B14F-4D97-AF65-F5344CB8AC3E}">
        <p14:creationId xmlns:p14="http://schemas.microsoft.com/office/powerpoint/2010/main" val="215280608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1" name="Rectangle 3"/>
          <p:cNvSpPr>
            <a:spLocks noGrp="1" noChangeArrowheads="1"/>
          </p:cNvSpPr>
          <p:nvPr>
            <p:ph type="body" idx="1"/>
          </p:nvPr>
        </p:nvSpPr>
        <p:spPr>
          <a:xfrm>
            <a:off x="685800" y="1628800"/>
            <a:ext cx="8206680" cy="4467200"/>
          </a:xfrm>
        </p:spPr>
        <p:txBody>
          <a:bodyPr/>
          <a:lstStyle/>
          <a:p>
            <a:pPr algn="ctr">
              <a:buFont typeface="Wingdings" pitchFamily="2" charset="2"/>
              <a:buNone/>
            </a:pPr>
            <a:r>
              <a:rPr lang="zh-CN" altLang="en-US" sz="2800" dirty="0" smtClean="0">
                <a:latin typeface="黑体" pitchFamily="49" charset="-122"/>
                <a:ea typeface="黑体" pitchFamily="49" charset="-122"/>
              </a:rPr>
              <a:t>系统分析</a:t>
            </a:r>
            <a:endParaRPr lang="zh-CN" altLang="en-US" sz="2800" dirty="0" smtClean="0">
              <a:effectLst>
                <a:outerShdw blurRad="38100" dist="38100" dir="2700000" algn="tl">
                  <a:srgbClr val="000000">
                    <a:alpha val="43137"/>
                  </a:srgbClr>
                </a:outerShdw>
              </a:effectLst>
              <a:latin typeface="黑体" pitchFamily="49" charset="-122"/>
              <a:ea typeface="黑体" pitchFamily="49" charset="-122"/>
            </a:endParaRPr>
          </a:p>
          <a:p>
            <a:pPr>
              <a:buFont typeface="Wingdings" pitchFamily="2" charset="2"/>
              <a:buNone/>
            </a:pPr>
            <a:r>
              <a:rPr lang="zh-CN" altLang="en-US" dirty="0" smtClean="0">
                <a:solidFill>
                  <a:srgbClr val="FF0000"/>
                </a:solidFill>
                <a:effectLst>
                  <a:outerShdw blurRad="38100" dist="38100" dir="2700000" algn="tl">
                    <a:srgbClr val="000000">
                      <a:alpha val="43137"/>
                    </a:srgbClr>
                  </a:outerShdw>
                </a:effectLst>
                <a:latin typeface="黑体" pitchFamily="49" charset="-122"/>
                <a:ea typeface="黑体" pitchFamily="49" charset="-122"/>
              </a:rPr>
              <a:t>     重点：</a:t>
            </a:r>
            <a:r>
              <a:rPr lang="en-US" altLang="zh-CN" dirty="0" smtClean="0">
                <a:solidFill>
                  <a:srgbClr val="000090"/>
                </a:solidFill>
                <a:effectLst>
                  <a:outerShdw blurRad="38100" dist="38100" dir="2700000" algn="tl">
                    <a:srgbClr val="000000">
                      <a:alpha val="43137"/>
                    </a:srgbClr>
                  </a:outerShdw>
                </a:effectLst>
                <a:latin typeface="黑体" pitchFamily="49" charset="-122"/>
                <a:ea typeface="黑体" pitchFamily="49" charset="-122"/>
              </a:rPr>
              <a:t>SA</a:t>
            </a:r>
            <a:r>
              <a:rPr lang="zh-CN" altLang="en-US" dirty="0" smtClean="0">
                <a:solidFill>
                  <a:srgbClr val="000090"/>
                </a:solidFill>
                <a:effectLst>
                  <a:outerShdw blurRad="38100" dist="38100" dir="2700000" algn="tl">
                    <a:srgbClr val="000000">
                      <a:alpha val="43137"/>
                    </a:srgbClr>
                  </a:outerShdw>
                </a:effectLst>
                <a:latin typeface="黑体" pitchFamily="49" charset="-122"/>
                <a:ea typeface="黑体" pitchFamily="49" charset="-122"/>
              </a:rPr>
              <a:t>与</a:t>
            </a:r>
            <a:r>
              <a:rPr lang="en-US" altLang="zh-CN" dirty="0" smtClean="0">
                <a:solidFill>
                  <a:srgbClr val="000090"/>
                </a:solidFill>
                <a:effectLst>
                  <a:outerShdw blurRad="38100" dist="38100" dir="2700000" algn="tl">
                    <a:srgbClr val="000000">
                      <a:alpha val="43137"/>
                    </a:srgbClr>
                  </a:outerShdw>
                </a:effectLst>
                <a:latin typeface="黑体" pitchFamily="49" charset="-122"/>
                <a:ea typeface="黑体" pitchFamily="49" charset="-122"/>
              </a:rPr>
              <a:t>OOA</a:t>
            </a:r>
            <a:endParaRPr lang="zh-CN" altLang="en-US" dirty="0">
              <a:solidFill>
                <a:srgbClr val="000090"/>
              </a:solidFill>
              <a:effectLst>
                <a:outerShdw blurRad="38100" dist="38100" dir="2700000" algn="tl">
                  <a:srgbClr val="000000">
                    <a:alpha val="43137"/>
                  </a:srgbClr>
                </a:outerShdw>
              </a:effectLst>
              <a:latin typeface="黑体" pitchFamily="49" charset="-122"/>
              <a:ea typeface="黑体" pitchFamily="49" charset="-122"/>
            </a:endParaRPr>
          </a:p>
          <a:p>
            <a:pPr>
              <a:buFont typeface="Wingdings" pitchFamily="2" charset="2"/>
              <a:buNone/>
            </a:pPr>
            <a:r>
              <a:rPr lang="zh-CN" altLang="en-US" dirty="0">
                <a:solidFill>
                  <a:schemeClr val="tx1"/>
                </a:solidFill>
                <a:effectLst>
                  <a:outerShdw blurRad="38100" dist="38100" dir="2700000" algn="tl">
                    <a:srgbClr val="000000">
                      <a:alpha val="43137"/>
                    </a:srgbClr>
                  </a:outerShdw>
                </a:effectLst>
                <a:latin typeface="黑体" pitchFamily="49" charset="-122"/>
                <a:ea typeface="黑体" pitchFamily="49" charset="-122"/>
              </a:rPr>
              <a:t>     </a:t>
            </a:r>
            <a:r>
              <a:rPr lang="zh-CN" altLang="en-US" dirty="0" smtClean="0">
                <a:solidFill>
                  <a:srgbClr val="FF0000"/>
                </a:solidFill>
                <a:effectLst>
                  <a:outerShdw blurRad="38100" dist="38100" dir="2700000" algn="tl">
                    <a:srgbClr val="000000">
                      <a:alpha val="43137"/>
                    </a:srgbClr>
                  </a:outerShdw>
                </a:effectLst>
                <a:latin typeface="黑体" pitchFamily="49" charset="-122"/>
                <a:ea typeface="黑体" pitchFamily="49" charset="-122"/>
              </a:rPr>
              <a:t>一般：</a:t>
            </a:r>
            <a:r>
              <a:rPr lang="zh-CN" altLang="en-US" dirty="0" smtClean="0">
                <a:solidFill>
                  <a:srgbClr val="000090"/>
                </a:solidFill>
                <a:effectLst>
                  <a:outerShdw blurRad="38100" dist="38100" dir="2700000" algn="tl">
                    <a:srgbClr val="000000">
                      <a:alpha val="43137"/>
                    </a:srgbClr>
                  </a:outerShdw>
                </a:effectLst>
                <a:latin typeface="黑体" pitchFamily="49" charset="-122"/>
                <a:ea typeface="黑体" pitchFamily="49" charset="-122"/>
              </a:rPr>
              <a:t>开发策略</a:t>
            </a:r>
            <a:endParaRPr lang="zh-CN" altLang="en-US" dirty="0">
              <a:solidFill>
                <a:srgbClr val="000090"/>
              </a:solidFill>
              <a:effectLst>
                <a:outerShdw blurRad="38100" dist="38100" dir="2700000" algn="tl">
                  <a:srgbClr val="000000">
                    <a:alpha val="43137"/>
                  </a:srgbClr>
                </a:outerShdw>
              </a:effectLst>
              <a:latin typeface="黑体" pitchFamily="49" charset="-122"/>
              <a:ea typeface="黑体" pitchFamily="49" charset="-122"/>
            </a:endParaRPr>
          </a:p>
          <a:p>
            <a:pPr>
              <a:buNone/>
            </a:pPr>
            <a:r>
              <a:rPr lang="zh-CN" altLang="en-US" dirty="0">
                <a:solidFill>
                  <a:schemeClr val="tx1"/>
                </a:solidFill>
                <a:effectLst>
                  <a:outerShdw blurRad="38100" dist="38100" dir="2700000" algn="tl">
                    <a:srgbClr val="000000">
                      <a:alpha val="43137"/>
                    </a:srgbClr>
                  </a:outerShdw>
                </a:effectLst>
                <a:latin typeface="黑体" pitchFamily="49" charset="-122"/>
                <a:ea typeface="黑体" pitchFamily="49" charset="-122"/>
              </a:rPr>
              <a:t>     </a:t>
            </a:r>
            <a:endParaRPr lang="zh-CN" altLang="en-US" dirty="0">
              <a:latin typeface="黑体" pitchFamily="49" charset="-122"/>
              <a:ea typeface="黑体" pitchFamily="49" charset="-122"/>
            </a:endParaRPr>
          </a:p>
        </p:txBody>
      </p:sp>
      <p:sp>
        <p:nvSpPr>
          <p:cNvPr id="4" name="Rectangle 4"/>
          <p:cNvSpPr>
            <a:spLocks noGrp="1" noChangeArrowheads="1"/>
          </p:cNvSpPr>
          <p:nvPr>
            <p:ph type="title"/>
          </p:nvPr>
        </p:nvSpPr>
        <p:spPr>
          <a:xfrm>
            <a:off x="0" y="77317"/>
            <a:ext cx="8892480" cy="687387"/>
          </a:xfrm>
          <a:noFill/>
          <a:ln/>
        </p:spPr>
        <p:txBody>
          <a:bodyPr/>
          <a:lstStyle/>
          <a:p>
            <a:pPr marL="1117600" indent="-1117600"/>
            <a:r>
              <a:rPr lang="zh-CN" altLang="en-US" b="1" dirty="0" smtClean="0">
                <a:latin typeface="Times New Roman" pitchFamily="18" charset="0"/>
                <a:ea typeface="+mn-ea"/>
              </a:rPr>
              <a:t>小结</a:t>
            </a:r>
            <a:endParaRPr lang="en-US" altLang="zh-CN" b="1" dirty="0">
              <a:latin typeface="Times New Roman" pitchFamily="18" charset="0"/>
              <a:ea typeface="+mn-ea"/>
            </a:endParaRPr>
          </a:p>
        </p:txBody>
      </p:sp>
    </p:spTree>
    <p:extLst>
      <p:ext uri="{BB962C8B-B14F-4D97-AF65-F5344CB8AC3E}">
        <p14:creationId xmlns:p14="http://schemas.microsoft.com/office/powerpoint/2010/main" val="1357234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1" name="Rectangle 3"/>
          <p:cNvSpPr>
            <a:spLocks noGrp="1" noChangeArrowheads="1"/>
          </p:cNvSpPr>
          <p:nvPr>
            <p:ph type="body" idx="1"/>
          </p:nvPr>
        </p:nvSpPr>
        <p:spPr>
          <a:xfrm>
            <a:off x="685800" y="1628800"/>
            <a:ext cx="8206680" cy="4467200"/>
          </a:xfrm>
        </p:spPr>
        <p:txBody>
          <a:bodyPr/>
          <a:lstStyle/>
          <a:p>
            <a:pPr algn="ctr">
              <a:buFont typeface="Wingdings" pitchFamily="2" charset="2"/>
              <a:buNone/>
            </a:pPr>
            <a:r>
              <a:rPr lang="zh-CN" altLang="en-US" sz="2800" dirty="0" smtClean="0">
                <a:effectLst>
                  <a:outerShdw blurRad="38100" dist="38100" dir="2700000" algn="tl">
                    <a:srgbClr val="000000">
                      <a:alpha val="43137"/>
                    </a:srgbClr>
                  </a:outerShdw>
                </a:effectLst>
                <a:latin typeface="黑体" pitchFamily="49" charset="-122"/>
                <a:ea typeface="黑体" pitchFamily="49" charset="-122"/>
              </a:rPr>
              <a:t>按小组做</a:t>
            </a:r>
          </a:p>
          <a:p>
            <a:pPr>
              <a:buFont typeface="Wingdings" pitchFamily="2" charset="2"/>
              <a:buNone/>
            </a:pPr>
            <a:r>
              <a:rPr lang="zh-CN" altLang="en-US" dirty="0" smtClean="0">
                <a:effectLst>
                  <a:outerShdw blurRad="38100" dist="38100" dir="2700000" algn="tl">
                    <a:srgbClr val="000000">
                      <a:alpha val="43137"/>
                    </a:srgbClr>
                  </a:outerShdw>
                </a:effectLst>
                <a:latin typeface="黑体" pitchFamily="49" charset="-122"/>
                <a:ea typeface="黑体" pitchFamily="49" charset="-122"/>
              </a:rPr>
              <a:t>     信息系统分析报告</a:t>
            </a:r>
            <a:endParaRPr lang="zh-CN" altLang="en-US" dirty="0">
              <a:effectLst>
                <a:outerShdw blurRad="38100" dist="38100" dir="2700000" algn="tl">
                  <a:srgbClr val="000000">
                    <a:alpha val="43137"/>
                  </a:srgbClr>
                </a:outerShdw>
              </a:effectLst>
              <a:latin typeface="黑体" pitchFamily="49" charset="-122"/>
              <a:ea typeface="黑体" pitchFamily="49" charset="-122"/>
            </a:endParaRPr>
          </a:p>
        </p:txBody>
      </p:sp>
      <p:sp>
        <p:nvSpPr>
          <p:cNvPr id="4" name="Rectangle 4"/>
          <p:cNvSpPr>
            <a:spLocks noGrp="1" noChangeArrowheads="1"/>
          </p:cNvSpPr>
          <p:nvPr>
            <p:ph type="title"/>
          </p:nvPr>
        </p:nvSpPr>
        <p:spPr>
          <a:xfrm>
            <a:off x="0" y="77317"/>
            <a:ext cx="8892480" cy="687387"/>
          </a:xfrm>
          <a:noFill/>
          <a:ln/>
        </p:spPr>
        <p:txBody>
          <a:bodyPr/>
          <a:lstStyle/>
          <a:p>
            <a:pPr marL="1117600" indent="-1117600"/>
            <a:r>
              <a:rPr lang="zh-CN" altLang="en-US" b="1" dirty="0" smtClean="0">
                <a:latin typeface="Times New Roman" pitchFamily="18" charset="0"/>
                <a:ea typeface="+mn-ea"/>
              </a:rPr>
              <a:t>作业</a:t>
            </a:r>
            <a:endParaRPr lang="en-US" altLang="zh-CN" b="1" dirty="0">
              <a:latin typeface="Times New Roman" pitchFamily="18" charset="0"/>
              <a:ea typeface="+mn-ea"/>
            </a:endParaRPr>
          </a:p>
        </p:txBody>
      </p:sp>
    </p:spTree>
    <p:extLst>
      <p:ext uri="{BB962C8B-B14F-4D97-AF65-F5344CB8AC3E}">
        <p14:creationId xmlns:p14="http://schemas.microsoft.com/office/powerpoint/2010/main" val="580853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bwMode="auto">
          <a:xfrm>
            <a:off x="396000" y="2463031"/>
            <a:ext cx="8352928" cy="1470025"/>
          </a:xfrm>
          <a:prstGeom prst="rect">
            <a:avLst/>
          </a:prstGeom>
          <a:noFill/>
          <a:ln w="9525" algn="ctr">
            <a:noFill/>
            <a:miter lim="800000"/>
            <a:headEnd/>
            <a:tailEnd/>
          </a:ln>
        </p:spPr>
        <p:txBody>
          <a:bodyPr vert="horz" wrap="square" lIns="360000" tIns="36000" rIns="360000" bIns="45720" numCol="1" anchor="t" anchorCtr="0" compatLnSpc="1">
            <a:prstTxWarp prst="textNoShape">
              <a:avLst/>
            </a:prstTxWarp>
          </a:bodyPr>
          <a:lstStyle>
            <a:lvl1pPr algn="ctr" rtl="0" eaLnBrk="0" fontAlgn="base" hangingPunct="0">
              <a:spcBef>
                <a:spcPct val="0"/>
              </a:spcBef>
              <a:spcAft>
                <a:spcPct val="0"/>
              </a:spcAft>
              <a:defRPr sz="3000" b="1">
                <a:solidFill>
                  <a:srgbClr val="133984"/>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zh-CN" altLang="en-US" sz="6000" kern="0" dirty="0" smtClean="0">
                <a:solidFill>
                  <a:srgbClr val="C00000"/>
                </a:solidFill>
                <a:latin typeface="黑体" panose="02010609060101010101" pitchFamily="49" charset="-122"/>
                <a:ea typeface="黑体" panose="02010609060101010101" pitchFamily="49" charset="-122"/>
              </a:rPr>
              <a:t>谢谢各位同学</a:t>
            </a:r>
          </a:p>
          <a:p>
            <a:endParaRPr lang="zh-CN" altLang="en-US" sz="5400" kern="0" dirty="0">
              <a:solidFill>
                <a:srgbClr val="C00000"/>
              </a:solidFill>
              <a:latin typeface="黑体" panose="02010609060101010101" pitchFamily="49" charset="-122"/>
              <a:ea typeface="黑体" panose="02010609060101010101" pitchFamily="49" charset="-122"/>
            </a:endParaRPr>
          </a:p>
          <a:p>
            <a:r>
              <a:rPr lang="en-US" altLang="zh-CN" sz="3600" kern="0" dirty="0" smtClean="0">
                <a:solidFill>
                  <a:srgbClr val="C00000"/>
                </a:solidFill>
                <a:latin typeface="Times New Roman" charset="0"/>
                <a:ea typeface="Times New Roman" charset="0"/>
                <a:cs typeface="Times New Roman" charset="0"/>
              </a:rPr>
              <a:t>wqin@sjtu.edu.cn</a:t>
            </a:r>
            <a:endParaRPr lang="zh-CN" altLang="en-US" sz="3600" kern="0" dirty="0">
              <a:solidFill>
                <a:srgbClr val="C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938205294"/>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5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463" y="1557338"/>
            <a:ext cx="7410450" cy="499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45509" name="Rectangle 5"/>
          <p:cNvSpPr>
            <a:spLocks noChangeArrowheads="1"/>
          </p:cNvSpPr>
          <p:nvPr/>
        </p:nvSpPr>
        <p:spPr bwMode="auto">
          <a:xfrm>
            <a:off x="103188" y="3719513"/>
            <a:ext cx="2871787" cy="1441450"/>
          </a:xfrm>
          <a:prstGeom prst="rect">
            <a:avLst/>
          </a:prstGeom>
          <a:solidFill>
            <a:srgbClr val="FFFFFF"/>
          </a:solidFill>
          <a:ln w="9525">
            <a:solidFill>
              <a:srgbClr val="C0C0C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r>
              <a:rPr lang="zh-CN" altLang="en-US" sz="1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说明：</a:t>
            </a:r>
          </a:p>
          <a:p>
            <a:pPr algn="l">
              <a:buClr>
                <a:srgbClr val="CC0000"/>
              </a:buClr>
              <a:buSzPct val="75000"/>
              <a:buFont typeface="Wingdings" charset="0"/>
              <a:buChar char="l"/>
            </a:pPr>
            <a:r>
              <a:rPr lang="en-US" altLang="zh-CN" sz="1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OMT-</a:t>
            </a:r>
            <a:r>
              <a:rPr lang="zh-CN" altLang="en-US" sz="1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对象建模技术</a:t>
            </a:r>
          </a:p>
          <a:p>
            <a:pPr algn="l">
              <a:buClr>
                <a:srgbClr val="CC0000"/>
              </a:buClr>
              <a:buSzPct val="75000"/>
              <a:buFont typeface="Wingdings" charset="0"/>
              <a:buChar char="l"/>
            </a:pPr>
            <a:r>
              <a:rPr lang="en-US" altLang="zh-CN" sz="1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OOPSLA-</a:t>
            </a:r>
            <a:r>
              <a:rPr lang="zh-CN" altLang="en-US" sz="1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面向对象编程、系统、</a:t>
            </a:r>
            <a:br>
              <a:rPr lang="zh-CN" altLang="en-US" sz="1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br>
            <a:r>
              <a:rPr lang="zh-CN" altLang="en-US" sz="1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14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语言</a:t>
            </a:r>
            <a:r>
              <a:rPr lang="zh-CN" altLang="en-US" sz="1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和应用会议</a:t>
            </a:r>
          </a:p>
          <a:p>
            <a:pPr algn="l">
              <a:buClr>
                <a:srgbClr val="CC0000"/>
              </a:buClr>
              <a:buSzPct val="75000"/>
              <a:buFont typeface="Wingdings" charset="0"/>
              <a:buChar char="l"/>
            </a:pPr>
            <a:r>
              <a:rPr lang="en-US" altLang="zh-CN" sz="1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OOSE-</a:t>
            </a:r>
            <a:r>
              <a:rPr lang="zh-CN" altLang="en-US" sz="1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面向对象软件工程</a:t>
            </a:r>
            <a:endParaRPr lang="en-US" altLang="zh-CN" sz="1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045510" name="Rectangle 6"/>
          <p:cNvSpPr>
            <a:spLocks noChangeArrowheads="1"/>
          </p:cNvSpPr>
          <p:nvPr/>
        </p:nvSpPr>
        <p:spPr bwMode="auto">
          <a:xfrm>
            <a:off x="3508375" y="1571625"/>
            <a:ext cx="1262063" cy="6429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r>
              <a:rPr lang="en-US" altLang="zh-CN" sz="2000" b="1">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t>UML 2.0</a:t>
            </a:r>
          </a:p>
        </p:txBody>
      </p:sp>
      <p:sp>
        <p:nvSpPr>
          <p:cNvPr id="1045511" name="Rectangle 7"/>
          <p:cNvSpPr>
            <a:spLocks noChangeArrowheads="1"/>
          </p:cNvSpPr>
          <p:nvPr/>
        </p:nvSpPr>
        <p:spPr bwMode="auto">
          <a:xfrm>
            <a:off x="1071563" y="6405563"/>
            <a:ext cx="1262062" cy="407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r>
              <a:rPr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Jacobson </a:t>
            </a:r>
            <a:r>
              <a:rPr lang="en-US" altLang="zh-CN" sz="1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1994</a:t>
            </a:r>
            <a:r>
              <a:rPr lang="zh-CN" altLang="en-US" sz="1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年</a:t>
            </a:r>
          </a:p>
        </p:txBody>
      </p:sp>
      <p:sp>
        <p:nvSpPr>
          <p:cNvPr id="1045512" name="Rectangle 8"/>
          <p:cNvSpPr>
            <a:spLocks noChangeArrowheads="1"/>
          </p:cNvSpPr>
          <p:nvPr/>
        </p:nvSpPr>
        <p:spPr bwMode="auto">
          <a:xfrm>
            <a:off x="3803650" y="6407150"/>
            <a:ext cx="1003300" cy="4079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r>
              <a:rPr lang="en-US" altLang="zh-CN" sz="2000" b="1" dirty="0" err="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Booch</a:t>
            </a:r>
            <a:r>
              <a:rPr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1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1991</a:t>
            </a:r>
            <a:r>
              <a:rPr lang="zh-CN" altLang="en-US" sz="1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年</a:t>
            </a:r>
          </a:p>
        </p:txBody>
      </p:sp>
      <p:sp>
        <p:nvSpPr>
          <p:cNvPr id="1045513" name="Rectangle 9"/>
          <p:cNvSpPr>
            <a:spLocks noChangeArrowheads="1"/>
          </p:cNvSpPr>
          <p:nvPr/>
        </p:nvSpPr>
        <p:spPr bwMode="auto">
          <a:xfrm>
            <a:off x="5137150" y="6399213"/>
            <a:ext cx="1373188" cy="407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r>
              <a:rPr lang="en-US" altLang="zh-CN" sz="2000" b="1" dirty="0" err="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Rumbaugh</a:t>
            </a:r>
            <a:r>
              <a:rPr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1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约</a:t>
            </a:r>
            <a:r>
              <a:rPr lang="en-US" altLang="zh-CN" sz="1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90</a:t>
            </a:r>
            <a:r>
              <a:rPr lang="zh-CN" altLang="en-US" sz="1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en-US" altLang="zh-CN" sz="1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93</a:t>
            </a:r>
            <a:r>
              <a:rPr lang="zh-CN" altLang="en-US" sz="1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年</a:t>
            </a:r>
          </a:p>
        </p:txBody>
      </p:sp>
      <p:sp>
        <p:nvSpPr>
          <p:cNvPr id="9" name="Rectangle 2"/>
          <p:cNvSpPr txBox="1">
            <a:spLocks noChangeArrowheads="1"/>
          </p:cNvSpPr>
          <p:nvPr/>
        </p:nvSpPr>
        <p:spPr bwMode="auto">
          <a:xfrm>
            <a:off x="0" y="77317"/>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Times New Roman" pitchFamily="18" charset="0"/>
                <a:ea typeface="+mn-ea"/>
              </a:rPr>
              <a:t>1</a:t>
            </a:r>
            <a:r>
              <a:rPr lang="zh-CN" altLang="en-US" dirty="0" smtClean="0">
                <a:latin typeface="Times New Roman" pitchFamily="18" charset="0"/>
                <a:ea typeface="+mn-ea"/>
              </a:rPr>
              <a:t>、概述</a:t>
            </a:r>
            <a:endParaRPr lang="zh-CN" altLang="en-US" dirty="0">
              <a:latin typeface="Times New Roman" pitchFamily="18" charset="0"/>
              <a:ea typeface="+mn-ea"/>
            </a:endParaRPr>
          </a:p>
        </p:txBody>
      </p:sp>
      <p:sp>
        <p:nvSpPr>
          <p:cNvPr id="10" name="Text Box 3"/>
          <p:cNvSpPr txBox="1">
            <a:spLocks noChangeArrowheads="1"/>
          </p:cNvSpPr>
          <p:nvPr/>
        </p:nvSpPr>
        <p:spPr bwMode="auto">
          <a:xfrm>
            <a:off x="2627983"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1</a:t>
            </a:r>
            <a:r>
              <a:rPr lang="en-US" altLang="zh-CN" dirty="0" smtClean="0"/>
              <a:t>) </a:t>
            </a:r>
            <a:r>
              <a:rPr lang="zh-CN" altLang="en-US" dirty="0" smtClean="0"/>
              <a:t>统一建模语言</a:t>
            </a:r>
            <a:endParaRPr lang="zh-CN" altLang="en-US" dirty="0"/>
          </a:p>
        </p:txBody>
      </p:sp>
      <p:sp>
        <p:nvSpPr>
          <p:cNvPr id="1045506" name="Rectangle 2"/>
          <p:cNvSpPr>
            <a:spLocks noGrp="1" noChangeArrowheads="1"/>
          </p:cNvSpPr>
          <p:nvPr>
            <p:ph type="title"/>
          </p:nvPr>
        </p:nvSpPr>
        <p:spPr>
          <a:xfrm>
            <a:off x="6588224" y="5949280"/>
            <a:ext cx="2448272" cy="792088"/>
          </a:xfrm>
        </p:spPr>
        <p:txBody>
          <a:bodyPr/>
          <a:lstStyle/>
          <a:p>
            <a:pPr algn="l"/>
            <a:r>
              <a:rPr lang="en-US" altLang="zh-CN" sz="2400" dirty="0" smtClean="0">
                <a:latin typeface="Times New Roman" pitchFamily="18" charset="0"/>
                <a:ea typeface="+mn-ea"/>
              </a:rPr>
              <a:t> </a:t>
            </a:r>
            <a:r>
              <a:rPr lang="en-US" altLang="zh-CN" sz="2000" dirty="0">
                <a:latin typeface="Times New Roman" pitchFamily="18" charset="0"/>
                <a:ea typeface="+mn-ea"/>
              </a:rPr>
              <a:t>UML </a:t>
            </a:r>
            <a:r>
              <a:rPr lang="zh-CN" altLang="en-US" sz="2000" dirty="0">
                <a:latin typeface="Times New Roman" pitchFamily="18" charset="0"/>
                <a:ea typeface="+mn-ea"/>
              </a:rPr>
              <a:t>的发展历史</a:t>
            </a:r>
          </a:p>
        </p:txBody>
      </p:sp>
    </p:spTree>
    <p:extLst>
      <p:ext uri="{BB962C8B-B14F-4D97-AF65-F5344CB8AC3E}">
        <p14:creationId xmlns:p14="http://schemas.microsoft.com/office/powerpoint/2010/main" val="3542273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530" name="Rectangle 2"/>
          <p:cNvSpPr>
            <a:spLocks noGrp="1" noChangeArrowheads="1"/>
          </p:cNvSpPr>
          <p:nvPr>
            <p:ph type="title"/>
          </p:nvPr>
        </p:nvSpPr>
        <p:spPr>
          <a:xfrm>
            <a:off x="-36512" y="6414021"/>
            <a:ext cx="8892480" cy="687387"/>
          </a:xfrm>
        </p:spPr>
        <p:txBody>
          <a:bodyPr/>
          <a:lstStyle/>
          <a:p>
            <a:pPr algn="ctr"/>
            <a:r>
              <a:rPr lang="zh-CN" altLang="en-US" sz="2000" dirty="0" smtClean="0">
                <a:latin typeface="Times New Roman" pitchFamily="18" charset="0"/>
                <a:ea typeface="+mn-ea"/>
              </a:rPr>
              <a:t>为 </a:t>
            </a:r>
            <a:r>
              <a:rPr lang="en-US" altLang="zh-CN" sz="2000" dirty="0">
                <a:latin typeface="Times New Roman" pitchFamily="18" charset="0"/>
                <a:ea typeface="+mn-ea"/>
              </a:rPr>
              <a:t>UML </a:t>
            </a:r>
            <a:r>
              <a:rPr lang="zh-CN" altLang="en-US" sz="2000" dirty="0">
                <a:latin typeface="Times New Roman" pitchFamily="18" charset="0"/>
                <a:ea typeface="+mn-ea"/>
              </a:rPr>
              <a:t>做出贡献的人们</a:t>
            </a:r>
          </a:p>
        </p:txBody>
      </p:sp>
      <p:pic>
        <p:nvPicPr>
          <p:cNvPr id="10465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571203"/>
            <a:ext cx="6983412" cy="481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46533" name="Oval 5"/>
          <p:cNvSpPr>
            <a:spLocks noChangeArrowheads="1"/>
          </p:cNvSpPr>
          <p:nvPr/>
        </p:nvSpPr>
        <p:spPr bwMode="auto">
          <a:xfrm>
            <a:off x="684213" y="3003128"/>
            <a:ext cx="1789112" cy="1790700"/>
          </a:xfrm>
          <a:prstGeom prst="ellipse">
            <a:avLst/>
          </a:prstGeom>
          <a:solidFill>
            <a:srgbClr val="CC0000">
              <a:alpha val="25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46534" name="Oval 6"/>
          <p:cNvSpPr>
            <a:spLocks noChangeArrowheads="1"/>
          </p:cNvSpPr>
          <p:nvPr/>
        </p:nvSpPr>
        <p:spPr bwMode="auto">
          <a:xfrm>
            <a:off x="1841500" y="1683916"/>
            <a:ext cx="1789113" cy="1790700"/>
          </a:xfrm>
          <a:prstGeom prst="ellipse">
            <a:avLst/>
          </a:prstGeom>
          <a:solidFill>
            <a:srgbClr val="CC0000">
              <a:alpha val="25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46535" name="Oval 7"/>
          <p:cNvSpPr>
            <a:spLocks noChangeArrowheads="1"/>
          </p:cNvSpPr>
          <p:nvPr/>
        </p:nvSpPr>
        <p:spPr bwMode="auto">
          <a:xfrm>
            <a:off x="3219450" y="1506116"/>
            <a:ext cx="1789113" cy="1790700"/>
          </a:xfrm>
          <a:prstGeom prst="ellipse">
            <a:avLst/>
          </a:prstGeom>
          <a:solidFill>
            <a:srgbClr val="CC0000">
              <a:alpha val="25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Rectangle 2"/>
          <p:cNvSpPr txBox="1">
            <a:spLocks noChangeArrowheads="1"/>
          </p:cNvSpPr>
          <p:nvPr/>
        </p:nvSpPr>
        <p:spPr bwMode="auto">
          <a:xfrm>
            <a:off x="0" y="77317"/>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Times New Roman" pitchFamily="18" charset="0"/>
              </a:rPr>
              <a:t>1</a:t>
            </a:r>
            <a:r>
              <a:rPr lang="zh-CN" altLang="en-US" dirty="0" smtClean="0">
                <a:latin typeface="Times New Roman" pitchFamily="18" charset="0"/>
              </a:rPr>
              <a:t>、概述</a:t>
            </a:r>
            <a:endParaRPr lang="zh-CN" altLang="en-US" dirty="0">
              <a:latin typeface="Times New Roman" pitchFamily="18" charset="0"/>
            </a:endParaRPr>
          </a:p>
        </p:txBody>
      </p:sp>
      <p:sp>
        <p:nvSpPr>
          <p:cNvPr id="8" name="Text Box 3"/>
          <p:cNvSpPr txBox="1">
            <a:spLocks noChangeArrowheads="1"/>
          </p:cNvSpPr>
          <p:nvPr/>
        </p:nvSpPr>
        <p:spPr bwMode="auto">
          <a:xfrm>
            <a:off x="2627983"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1</a:t>
            </a:r>
            <a:r>
              <a:rPr lang="en-US" altLang="zh-CN" dirty="0" smtClean="0"/>
              <a:t>) </a:t>
            </a:r>
            <a:r>
              <a:rPr lang="zh-CN" altLang="en-US" dirty="0" smtClean="0"/>
              <a:t>统一建模语言</a:t>
            </a:r>
            <a:endParaRPr lang="zh-CN" altLang="en-US" dirty="0"/>
          </a:p>
        </p:txBody>
      </p:sp>
    </p:spTree>
    <p:extLst>
      <p:ext uri="{BB962C8B-B14F-4D97-AF65-F5344CB8AC3E}">
        <p14:creationId xmlns:p14="http://schemas.microsoft.com/office/powerpoint/2010/main" val="1516102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1046535"/>
                                        </p:tgtEl>
                                        <p:attrNameLst>
                                          <p:attrName>style.visibility</p:attrName>
                                        </p:attrNameLst>
                                      </p:cBhvr>
                                      <p:to>
                                        <p:strVal val="visible"/>
                                      </p:to>
                                    </p:set>
                                    <p:animEffect transition="in" filter="circle(out)">
                                      <p:cBhvr>
                                        <p:cTn id="7" dur="1000"/>
                                        <p:tgtEl>
                                          <p:spTgt spid="1046535"/>
                                        </p:tgtEl>
                                      </p:cBhvr>
                                    </p:animEffect>
                                  </p:childTnLst>
                                </p:cTn>
                              </p:par>
                            </p:childTnLst>
                          </p:cTn>
                        </p:par>
                        <p:par>
                          <p:cTn id="8" fill="hold" nodeType="afterGroup">
                            <p:stCondLst>
                              <p:cond delay="1000"/>
                            </p:stCondLst>
                            <p:childTnLst>
                              <p:par>
                                <p:cTn id="9" presetID="6" presetClass="entr" presetSubtype="32" fill="hold" grpId="0" nodeType="afterEffect">
                                  <p:stCondLst>
                                    <p:cond delay="0"/>
                                  </p:stCondLst>
                                  <p:childTnLst>
                                    <p:set>
                                      <p:cBhvr>
                                        <p:cTn id="10" dur="1" fill="hold">
                                          <p:stCondLst>
                                            <p:cond delay="0"/>
                                          </p:stCondLst>
                                        </p:cTn>
                                        <p:tgtEl>
                                          <p:spTgt spid="1046534"/>
                                        </p:tgtEl>
                                        <p:attrNameLst>
                                          <p:attrName>style.visibility</p:attrName>
                                        </p:attrNameLst>
                                      </p:cBhvr>
                                      <p:to>
                                        <p:strVal val="visible"/>
                                      </p:to>
                                    </p:set>
                                    <p:animEffect transition="in" filter="circle(out)">
                                      <p:cBhvr>
                                        <p:cTn id="11" dur="1000"/>
                                        <p:tgtEl>
                                          <p:spTgt spid="1046534"/>
                                        </p:tgtEl>
                                      </p:cBhvr>
                                    </p:animEffect>
                                  </p:childTnLst>
                                </p:cTn>
                              </p:par>
                            </p:childTnLst>
                          </p:cTn>
                        </p:par>
                        <p:par>
                          <p:cTn id="12" fill="hold" nodeType="afterGroup">
                            <p:stCondLst>
                              <p:cond delay="2000"/>
                            </p:stCondLst>
                            <p:childTnLst>
                              <p:par>
                                <p:cTn id="13" presetID="6" presetClass="entr" presetSubtype="32" fill="hold" grpId="0" nodeType="afterEffect">
                                  <p:stCondLst>
                                    <p:cond delay="0"/>
                                  </p:stCondLst>
                                  <p:childTnLst>
                                    <p:set>
                                      <p:cBhvr>
                                        <p:cTn id="14" dur="1" fill="hold">
                                          <p:stCondLst>
                                            <p:cond delay="0"/>
                                          </p:stCondLst>
                                        </p:cTn>
                                        <p:tgtEl>
                                          <p:spTgt spid="1046533"/>
                                        </p:tgtEl>
                                        <p:attrNameLst>
                                          <p:attrName>style.visibility</p:attrName>
                                        </p:attrNameLst>
                                      </p:cBhvr>
                                      <p:to>
                                        <p:strVal val="visible"/>
                                      </p:to>
                                    </p:set>
                                    <p:animEffect transition="in" filter="circle(out)">
                                      <p:cBhvr>
                                        <p:cTn id="15" dur="1000"/>
                                        <p:tgtEl>
                                          <p:spTgt spid="1046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6533" grpId="0" animBg="1"/>
      <p:bldP spid="1046534" grpId="0" animBg="1"/>
      <p:bldP spid="104653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554" name="Rectangle 2"/>
          <p:cNvSpPr>
            <a:spLocks noGrp="1" noChangeArrowheads="1"/>
          </p:cNvSpPr>
          <p:nvPr>
            <p:ph type="title"/>
          </p:nvPr>
        </p:nvSpPr>
        <p:spPr>
          <a:xfrm>
            <a:off x="125760" y="6021288"/>
            <a:ext cx="8892480" cy="687387"/>
          </a:xfrm>
        </p:spPr>
        <p:txBody>
          <a:bodyPr/>
          <a:lstStyle/>
          <a:p>
            <a:pPr algn="ctr"/>
            <a:r>
              <a:rPr lang="en-US" altLang="zh-CN" sz="2800" dirty="0" smtClean="0">
                <a:latin typeface="Times New Roman" pitchFamily="18" charset="0"/>
                <a:ea typeface="+mn-ea"/>
              </a:rPr>
              <a:t>UML </a:t>
            </a:r>
            <a:r>
              <a:rPr lang="zh-CN" altLang="en-US" sz="2800" dirty="0">
                <a:latin typeface="Times New Roman" pitchFamily="18" charset="0"/>
                <a:ea typeface="+mn-ea"/>
              </a:rPr>
              <a:t>工具</a:t>
            </a:r>
          </a:p>
        </p:txBody>
      </p:sp>
      <p:pic>
        <p:nvPicPr>
          <p:cNvPr id="1047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819275"/>
            <a:ext cx="7775575" cy="398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 name="Rectangle 2"/>
          <p:cNvSpPr txBox="1">
            <a:spLocks noChangeArrowheads="1"/>
          </p:cNvSpPr>
          <p:nvPr/>
        </p:nvSpPr>
        <p:spPr bwMode="auto">
          <a:xfrm>
            <a:off x="0" y="77317"/>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Times New Roman" pitchFamily="18" charset="0"/>
                <a:ea typeface="+mn-ea"/>
              </a:rPr>
              <a:t>1</a:t>
            </a:r>
            <a:r>
              <a:rPr lang="zh-CN" altLang="en-US" dirty="0" smtClean="0">
                <a:latin typeface="Times New Roman" pitchFamily="18" charset="0"/>
                <a:ea typeface="+mn-ea"/>
              </a:rPr>
              <a:t>、概述</a:t>
            </a:r>
            <a:endParaRPr lang="zh-CN" altLang="en-US" dirty="0">
              <a:latin typeface="Times New Roman" pitchFamily="18" charset="0"/>
              <a:ea typeface="+mn-ea"/>
            </a:endParaRPr>
          </a:p>
        </p:txBody>
      </p:sp>
      <p:sp>
        <p:nvSpPr>
          <p:cNvPr id="5" name="Text Box 3"/>
          <p:cNvSpPr txBox="1">
            <a:spLocks noChangeArrowheads="1"/>
          </p:cNvSpPr>
          <p:nvPr/>
        </p:nvSpPr>
        <p:spPr bwMode="auto">
          <a:xfrm>
            <a:off x="2627983"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1</a:t>
            </a:r>
            <a:r>
              <a:rPr lang="en-US" altLang="zh-CN" dirty="0" smtClean="0"/>
              <a:t>) </a:t>
            </a:r>
            <a:r>
              <a:rPr lang="zh-CN" altLang="en-US" dirty="0" smtClean="0"/>
              <a:t>统一建模语言</a:t>
            </a:r>
            <a:endParaRPr lang="zh-CN" altLang="en-US" dirty="0"/>
          </a:p>
        </p:txBody>
      </p:sp>
    </p:spTree>
    <p:extLst>
      <p:ext uri="{BB962C8B-B14F-4D97-AF65-F5344CB8AC3E}">
        <p14:creationId xmlns:p14="http://schemas.microsoft.com/office/powerpoint/2010/main" val="1758059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zh-CN" altLang="en-US" smtClean="0"/>
              <a:t>图（</a:t>
            </a:r>
            <a:r>
              <a:rPr lang="en-US" altLang="zh-CN" smtClean="0"/>
              <a:t>diagram</a:t>
            </a:r>
            <a:r>
              <a:rPr lang="zh-CN" altLang="en-US" smtClean="0"/>
              <a:t>）</a:t>
            </a:r>
          </a:p>
        </p:txBody>
      </p:sp>
      <p:sp>
        <p:nvSpPr>
          <p:cNvPr id="56323" name="Rectangle 3"/>
          <p:cNvSpPr>
            <a:spLocks noGrp="1" noChangeArrowheads="1"/>
          </p:cNvSpPr>
          <p:nvPr>
            <p:ph type="body" idx="1"/>
          </p:nvPr>
        </p:nvSpPr>
        <p:spPr>
          <a:xfrm>
            <a:off x="683568" y="1340768"/>
            <a:ext cx="8229600" cy="4543425"/>
          </a:xfrm>
        </p:spPr>
        <p:txBody>
          <a:bodyPr/>
          <a:lstStyle/>
          <a:p>
            <a:pPr eaLnBrk="1" hangingPunct="1">
              <a:lnSpc>
                <a:spcPct val="90000"/>
              </a:lnSpc>
            </a:pPr>
            <a:r>
              <a:rPr lang="zh-CN" altLang="en-US" sz="2800" dirty="0" smtClean="0"/>
              <a:t>用例图（</a:t>
            </a:r>
            <a:r>
              <a:rPr lang="en-US" altLang="zh-CN" sz="2800" dirty="0" smtClean="0"/>
              <a:t>use case diagram</a:t>
            </a:r>
            <a:r>
              <a:rPr lang="zh-CN" altLang="en-US" sz="2800" dirty="0" smtClean="0"/>
              <a:t>）</a:t>
            </a:r>
          </a:p>
          <a:p>
            <a:pPr eaLnBrk="1" hangingPunct="1">
              <a:lnSpc>
                <a:spcPct val="90000"/>
              </a:lnSpc>
            </a:pPr>
            <a:r>
              <a:rPr lang="zh-CN" altLang="en-US" sz="2800" dirty="0" smtClean="0"/>
              <a:t>顺序图（</a:t>
            </a:r>
            <a:r>
              <a:rPr lang="en-US" altLang="zh-CN" sz="2800" dirty="0" smtClean="0"/>
              <a:t>sequence diagram</a:t>
            </a:r>
            <a:r>
              <a:rPr lang="zh-CN" altLang="en-US" sz="2800" dirty="0" smtClean="0"/>
              <a:t>）</a:t>
            </a:r>
          </a:p>
          <a:p>
            <a:pPr eaLnBrk="1" hangingPunct="1">
              <a:lnSpc>
                <a:spcPct val="90000"/>
              </a:lnSpc>
            </a:pPr>
            <a:r>
              <a:rPr lang="zh-CN" altLang="en-US" sz="2800" dirty="0" smtClean="0"/>
              <a:t>协作图（</a:t>
            </a:r>
            <a:r>
              <a:rPr lang="en-US" altLang="zh-CN" sz="2800" dirty="0" smtClean="0"/>
              <a:t>collaboration diagram</a:t>
            </a:r>
            <a:r>
              <a:rPr lang="zh-CN" altLang="en-US" sz="2800" dirty="0" smtClean="0"/>
              <a:t>）</a:t>
            </a:r>
          </a:p>
          <a:p>
            <a:pPr eaLnBrk="1" hangingPunct="1">
              <a:lnSpc>
                <a:spcPct val="90000"/>
              </a:lnSpc>
            </a:pPr>
            <a:r>
              <a:rPr lang="zh-CN" altLang="en-US" sz="2800" dirty="0" smtClean="0"/>
              <a:t>类图（</a:t>
            </a:r>
            <a:r>
              <a:rPr lang="en-US" altLang="zh-CN" sz="2800" dirty="0" smtClean="0"/>
              <a:t>class diagram</a:t>
            </a:r>
            <a:r>
              <a:rPr lang="zh-CN" altLang="en-US" sz="2800" dirty="0" smtClean="0"/>
              <a:t>）</a:t>
            </a:r>
          </a:p>
          <a:p>
            <a:pPr eaLnBrk="1" hangingPunct="1">
              <a:lnSpc>
                <a:spcPct val="90000"/>
              </a:lnSpc>
            </a:pPr>
            <a:r>
              <a:rPr lang="zh-CN" altLang="en-US" sz="2800" dirty="0" smtClean="0"/>
              <a:t>对象图（</a:t>
            </a:r>
            <a:r>
              <a:rPr lang="en-US" altLang="zh-CN" sz="2800" dirty="0" smtClean="0"/>
              <a:t>object diagram</a:t>
            </a:r>
            <a:r>
              <a:rPr lang="zh-CN" altLang="en-US" sz="2800" dirty="0" smtClean="0"/>
              <a:t>）</a:t>
            </a:r>
          </a:p>
          <a:p>
            <a:pPr eaLnBrk="1" hangingPunct="1">
              <a:lnSpc>
                <a:spcPct val="90000"/>
              </a:lnSpc>
            </a:pPr>
            <a:r>
              <a:rPr lang="zh-CN" altLang="en-US" sz="2800" dirty="0" smtClean="0"/>
              <a:t>活动图（</a:t>
            </a:r>
            <a:r>
              <a:rPr lang="en-US" altLang="zh-CN" sz="2800" dirty="0" smtClean="0"/>
              <a:t>activity diagram</a:t>
            </a:r>
            <a:r>
              <a:rPr lang="zh-CN" altLang="en-US" sz="2800" dirty="0" smtClean="0"/>
              <a:t>）</a:t>
            </a:r>
          </a:p>
          <a:p>
            <a:pPr eaLnBrk="1" hangingPunct="1">
              <a:lnSpc>
                <a:spcPct val="90000"/>
              </a:lnSpc>
            </a:pPr>
            <a:r>
              <a:rPr lang="zh-CN" altLang="en-US" sz="2800" dirty="0" smtClean="0"/>
              <a:t>状态图（</a:t>
            </a:r>
            <a:r>
              <a:rPr lang="en-US" altLang="zh-CN" sz="2800" dirty="0" smtClean="0"/>
              <a:t>state chart diagram</a:t>
            </a:r>
            <a:r>
              <a:rPr lang="zh-CN" altLang="en-US" sz="2800" dirty="0" smtClean="0"/>
              <a:t>）</a:t>
            </a:r>
          </a:p>
          <a:p>
            <a:pPr eaLnBrk="1" hangingPunct="1">
              <a:lnSpc>
                <a:spcPct val="90000"/>
              </a:lnSpc>
            </a:pPr>
            <a:r>
              <a:rPr lang="zh-CN" altLang="en-US" sz="2800" dirty="0" smtClean="0"/>
              <a:t>构件图（</a:t>
            </a:r>
            <a:r>
              <a:rPr lang="en-US" altLang="zh-CN" sz="2800" dirty="0" smtClean="0"/>
              <a:t>component diagram</a:t>
            </a:r>
            <a:r>
              <a:rPr lang="zh-CN" altLang="en-US" sz="2800" dirty="0" smtClean="0"/>
              <a:t>）</a:t>
            </a:r>
          </a:p>
          <a:p>
            <a:pPr eaLnBrk="1" hangingPunct="1">
              <a:lnSpc>
                <a:spcPct val="90000"/>
              </a:lnSpc>
            </a:pPr>
            <a:r>
              <a:rPr lang="zh-CN" altLang="en-US" sz="2800" dirty="0" smtClean="0"/>
              <a:t>部署图（</a:t>
            </a:r>
            <a:r>
              <a:rPr lang="en-US" altLang="zh-CN" sz="2800" dirty="0" smtClean="0"/>
              <a:t>deployment diagram</a:t>
            </a:r>
            <a:r>
              <a:rPr lang="zh-CN" altLang="en-US" sz="2800" dirty="0" smtClean="0"/>
              <a:t>）</a:t>
            </a:r>
          </a:p>
        </p:txBody>
      </p:sp>
    </p:spTree>
    <p:extLst>
      <p:ext uri="{BB962C8B-B14F-4D97-AF65-F5344CB8AC3E}">
        <p14:creationId xmlns:p14="http://schemas.microsoft.com/office/powerpoint/2010/main" val="10473717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pPr eaLnBrk="1" hangingPunct="1"/>
            <a:r>
              <a:rPr lang="zh-CN" altLang="en-US" smtClean="0"/>
              <a:t>对象</a:t>
            </a:r>
            <a:r>
              <a:rPr lang="zh-CN" altLang="en-US" dirty="0" smtClean="0"/>
              <a:t>图</a:t>
            </a:r>
          </a:p>
        </p:txBody>
      </p:sp>
      <p:sp>
        <p:nvSpPr>
          <p:cNvPr id="239619" name="Rectangle 3"/>
          <p:cNvSpPr>
            <a:spLocks noGrp="1" noChangeArrowheads="1"/>
          </p:cNvSpPr>
          <p:nvPr>
            <p:ph type="body" idx="1"/>
          </p:nvPr>
        </p:nvSpPr>
        <p:spPr/>
        <p:txBody>
          <a:bodyPr/>
          <a:lstStyle/>
          <a:p>
            <a:pPr eaLnBrk="1" hangingPunct="1"/>
            <a:r>
              <a:rPr lang="zh-CN" altLang="en-US" smtClean="0"/>
              <a:t>类和对象</a:t>
            </a:r>
          </a:p>
          <a:p>
            <a:pPr lvl="1" eaLnBrk="1" hangingPunct="1"/>
            <a:r>
              <a:rPr lang="zh-CN" altLang="en-US" smtClean="0"/>
              <a:t>类是静态的，对象是动态的；</a:t>
            </a:r>
          </a:p>
          <a:p>
            <a:pPr lvl="1" eaLnBrk="1" hangingPunct="1"/>
            <a:r>
              <a:rPr lang="zh-CN" altLang="en-US" smtClean="0"/>
              <a:t>类是一般化，对象是个性化；</a:t>
            </a:r>
          </a:p>
          <a:p>
            <a:pPr lvl="1" eaLnBrk="1" hangingPunct="1"/>
            <a:r>
              <a:rPr lang="zh-CN" altLang="en-US" smtClean="0"/>
              <a:t>类是定义，对象是实例；</a:t>
            </a:r>
          </a:p>
          <a:p>
            <a:pPr lvl="1" eaLnBrk="1" hangingPunct="1"/>
            <a:r>
              <a:rPr lang="zh-CN" altLang="en-US" smtClean="0"/>
              <a:t>类是抽象，对象是具体。</a:t>
            </a:r>
          </a:p>
        </p:txBody>
      </p:sp>
    </p:spTree>
    <p:extLst>
      <p:ext uri="{BB962C8B-B14F-4D97-AF65-F5344CB8AC3E}">
        <p14:creationId xmlns:p14="http://schemas.microsoft.com/office/powerpoint/2010/main" val="3269330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zh-CN" altLang="en-US" dirty="0" smtClean="0"/>
              <a:t>类图（</a:t>
            </a:r>
            <a:r>
              <a:rPr lang="en-US" altLang="zh-CN" dirty="0" smtClean="0"/>
              <a:t>class diagram</a:t>
            </a:r>
            <a:r>
              <a:rPr lang="zh-CN" altLang="en-US" dirty="0" smtClean="0"/>
              <a:t>）</a:t>
            </a:r>
          </a:p>
        </p:txBody>
      </p:sp>
      <p:pic>
        <p:nvPicPr>
          <p:cNvPr id="583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484784"/>
            <a:ext cx="8132763"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9843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58" y="2492896"/>
            <a:ext cx="9152358" cy="1787255"/>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 name="文本框 5"/>
          <p:cNvSpPr txBox="1"/>
          <p:nvPr/>
        </p:nvSpPr>
        <p:spPr>
          <a:xfrm>
            <a:off x="-9153" y="2865710"/>
            <a:ext cx="9144000" cy="923330"/>
          </a:xfrm>
          <a:prstGeom prst="rect">
            <a:avLst/>
          </a:prstGeom>
          <a:noFill/>
        </p:spPr>
        <p:txBody>
          <a:bodyPr wrap="square" rtlCol="0">
            <a:spAutoFit/>
          </a:bodyPr>
          <a:lstStyle/>
          <a:p>
            <a:r>
              <a:rPr kumimoji="1" lang="zh-CN" altLang="en-US" sz="5400" b="1" dirty="0" smtClean="0">
                <a:solidFill>
                  <a:schemeClr val="tx1">
                    <a:lumMod val="75000"/>
                    <a:lumOff val="2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icrosoft YaHei" charset="0"/>
              </a:rPr>
              <a:t>第五讲 系统分析</a:t>
            </a:r>
            <a:endParaRPr kumimoji="1" lang="zh-CN" altLang="en-US" sz="5400" b="1" dirty="0">
              <a:solidFill>
                <a:schemeClr val="tx1">
                  <a:lumMod val="75000"/>
                  <a:lumOff val="2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icrosoft YaHei" charset="0"/>
            </a:endParaRPr>
          </a:p>
        </p:txBody>
      </p:sp>
    </p:spTree>
    <p:extLst>
      <p:ext uri="{BB962C8B-B14F-4D97-AF65-F5344CB8AC3E}">
        <p14:creationId xmlns:p14="http://schemas.microsoft.com/office/powerpoint/2010/main" val="23875409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zh-CN" altLang="en-US" smtClean="0"/>
              <a:t>用例图（</a:t>
            </a:r>
            <a:r>
              <a:rPr lang="en-US" altLang="zh-CN" smtClean="0"/>
              <a:t>use case diagram</a:t>
            </a:r>
            <a:r>
              <a:rPr lang="zh-CN" altLang="en-US" smtClean="0"/>
              <a:t>）</a:t>
            </a:r>
          </a:p>
        </p:txBody>
      </p:sp>
      <p:pic>
        <p:nvPicPr>
          <p:cNvPr id="5734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196752"/>
            <a:ext cx="7126287"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07290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zh-CN" altLang="en-US" smtClean="0"/>
              <a:t>顺序图（</a:t>
            </a:r>
            <a:r>
              <a:rPr lang="en-US" altLang="zh-CN" smtClean="0"/>
              <a:t>sequence diagram</a:t>
            </a:r>
            <a:r>
              <a:rPr lang="zh-CN" altLang="en-US" smtClean="0"/>
              <a:t>）</a:t>
            </a:r>
          </a:p>
        </p:txBody>
      </p:sp>
      <p:sp>
        <p:nvSpPr>
          <p:cNvPr id="59395" name="Rectangle 3"/>
          <p:cNvSpPr>
            <a:spLocks noGrp="1" noChangeArrowheads="1"/>
          </p:cNvSpPr>
          <p:nvPr>
            <p:ph type="body" idx="1"/>
          </p:nvPr>
        </p:nvSpPr>
        <p:spPr>
          <a:xfrm>
            <a:off x="3492500" y="4508500"/>
            <a:ext cx="5194300" cy="1358900"/>
          </a:xfrm>
        </p:spPr>
        <p:txBody>
          <a:bodyPr/>
          <a:lstStyle/>
          <a:p>
            <a:pPr eaLnBrk="1" hangingPunct="1"/>
            <a:endParaRPr lang="zh-CN" altLang="en-US" smtClean="0"/>
          </a:p>
        </p:txBody>
      </p:sp>
      <p:pic>
        <p:nvPicPr>
          <p:cNvPr id="593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484313"/>
            <a:ext cx="7631112" cy="433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79518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zh-CN" altLang="en-US" smtClean="0"/>
              <a:t>协作图（</a:t>
            </a:r>
            <a:r>
              <a:rPr lang="en-US" altLang="zh-CN" smtClean="0"/>
              <a:t>collaboration diagram</a:t>
            </a:r>
            <a:r>
              <a:rPr lang="zh-CN" altLang="en-US" smtClean="0"/>
              <a:t>）</a:t>
            </a:r>
          </a:p>
        </p:txBody>
      </p:sp>
      <p:pic>
        <p:nvPicPr>
          <p:cNvPr id="604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052736"/>
            <a:ext cx="8351838" cy="543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03335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zh-CN" altLang="en-US" smtClean="0"/>
              <a:t>活动图（</a:t>
            </a:r>
            <a:r>
              <a:rPr lang="en-US" altLang="zh-CN" smtClean="0"/>
              <a:t>activity diagram</a:t>
            </a:r>
            <a:r>
              <a:rPr lang="zh-CN" altLang="en-US" smtClean="0"/>
              <a:t>）</a:t>
            </a:r>
          </a:p>
        </p:txBody>
      </p:sp>
      <p:sp>
        <p:nvSpPr>
          <p:cNvPr id="61443" name="Rectangle 3"/>
          <p:cNvSpPr>
            <a:spLocks noGrp="1" noChangeArrowheads="1"/>
          </p:cNvSpPr>
          <p:nvPr>
            <p:ph type="body" idx="1"/>
          </p:nvPr>
        </p:nvSpPr>
        <p:spPr/>
        <p:txBody>
          <a:bodyPr/>
          <a:lstStyle/>
          <a:p>
            <a:pPr eaLnBrk="1" hangingPunct="1"/>
            <a:r>
              <a:rPr lang="zh-CN" altLang="en-US" smtClean="0"/>
              <a:t>描述多个</a:t>
            </a:r>
          </a:p>
          <a:p>
            <a:pPr eaLnBrk="1" hangingPunct="1">
              <a:buFont typeface="Wingdings" pitchFamily="2" charset="2"/>
              <a:buNone/>
            </a:pPr>
            <a:r>
              <a:rPr lang="zh-CN" altLang="en-US" smtClean="0"/>
              <a:t>对象状态</a:t>
            </a:r>
          </a:p>
          <a:p>
            <a:pPr eaLnBrk="1" hangingPunct="1">
              <a:buFont typeface="Wingdings" pitchFamily="2" charset="2"/>
              <a:buNone/>
            </a:pPr>
            <a:r>
              <a:rPr lang="zh-CN" altLang="en-US" smtClean="0"/>
              <a:t>的变化</a:t>
            </a:r>
          </a:p>
        </p:txBody>
      </p:sp>
      <p:pic>
        <p:nvPicPr>
          <p:cNvPr id="6144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052736"/>
            <a:ext cx="4410075" cy="503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60393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zh-CN" altLang="en-US" smtClean="0"/>
              <a:t>状态图（</a:t>
            </a:r>
            <a:r>
              <a:rPr lang="en-US" altLang="zh-CN" smtClean="0"/>
              <a:t>state chart diagram</a:t>
            </a:r>
            <a:r>
              <a:rPr lang="zh-CN" altLang="en-US" smtClean="0"/>
              <a:t>）</a:t>
            </a:r>
          </a:p>
        </p:txBody>
      </p:sp>
      <p:sp>
        <p:nvSpPr>
          <p:cNvPr id="62467" name="Rectangle 3"/>
          <p:cNvSpPr>
            <a:spLocks noGrp="1" noChangeArrowheads="1"/>
          </p:cNvSpPr>
          <p:nvPr>
            <p:ph type="body" idx="1"/>
          </p:nvPr>
        </p:nvSpPr>
        <p:spPr>
          <a:xfrm>
            <a:off x="457200" y="1052513"/>
            <a:ext cx="2026568" cy="5400675"/>
          </a:xfrm>
        </p:spPr>
        <p:txBody>
          <a:bodyPr/>
          <a:lstStyle/>
          <a:p>
            <a:pPr eaLnBrk="1" hangingPunct="1"/>
            <a:r>
              <a:rPr lang="zh-CN" altLang="en-US" dirty="0" smtClean="0"/>
              <a:t>仅描述一个对象</a:t>
            </a:r>
          </a:p>
        </p:txBody>
      </p:sp>
      <p:pic>
        <p:nvPicPr>
          <p:cNvPr id="624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4258" y="1268760"/>
            <a:ext cx="6103937"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9241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zh-CN" altLang="en-US" smtClean="0"/>
              <a:t>构件图（</a:t>
            </a:r>
            <a:r>
              <a:rPr lang="en-US" altLang="zh-CN" smtClean="0"/>
              <a:t>component diagram</a:t>
            </a:r>
            <a:r>
              <a:rPr lang="zh-CN" altLang="en-US" smtClean="0"/>
              <a:t>）</a:t>
            </a:r>
          </a:p>
        </p:txBody>
      </p:sp>
      <p:pic>
        <p:nvPicPr>
          <p:cNvPr id="634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340768"/>
            <a:ext cx="8018462"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51557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zh-CN" altLang="en-US" smtClean="0"/>
              <a:t>部署图（</a:t>
            </a:r>
            <a:r>
              <a:rPr lang="en-US" altLang="zh-CN" smtClean="0"/>
              <a:t>deployment diagram</a:t>
            </a:r>
            <a:r>
              <a:rPr lang="zh-CN" altLang="en-US" smtClean="0"/>
              <a:t>）</a:t>
            </a:r>
          </a:p>
        </p:txBody>
      </p:sp>
      <p:pic>
        <p:nvPicPr>
          <p:cNvPr id="645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120229"/>
            <a:ext cx="7489825"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13237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0" name="Rectangle 4"/>
          <p:cNvSpPr>
            <a:spLocks noChangeArrowheads="1"/>
          </p:cNvSpPr>
          <p:nvPr/>
        </p:nvSpPr>
        <p:spPr bwMode="auto">
          <a:xfrm>
            <a:off x="768672" y="1628800"/>
            <a:ext cx="8051800" cy="3729037"/>
          </a:xfrm>
          <a:prstGeom prst="rect">
            <a:avLst/>
          </a:prstGeom>
          <a:noFill/>
          <a:ln>
            <a:noFill/>
          </a:ln>
          <a:effectLst/>
          <a:extLst/>
        </p:spPr>
        <p:txBody>
          <a:bodyPr wrap="none" anchor="ctr"/>
          <a:lstStyle/>
          <a:p>
            <a:pPr algn="l">
              <a:lnSpc>
                <a:spcPct val="150000"/>
              </a:lnSpc>
              <a:buClr>
                <a:srgbClr val="CC0000"/>
              </a:buClr>
              <a:buSzPct val="75000"/>
              <a:buFont typeface="Wingdings" charset="0"/>
              <a:buChar char="u"/>
            </a:pPr>
            <a:r>
              <a:rPr kumimoji="1" lang="zh-CN" altLang="en-US" sz="2400" b="1" dirty="0">
                <a:solidFill>
                  <a:schemeClr val="bg2"/>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从</a:t>
            </a:r>
            <a:r>
              <a:rPr kumimoji="1"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OO</a:t>
            </a: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的角度出发定义应用需求，有五个独立而又互相</a:t>
            </a:r>
            <a:b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b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联系的模型：</a:t>
            </a:r>
            <a:r>
              <a:rPr kumimoji="1" lang="zh-CN" altLang="en-US" sz="24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t>类图、用例图、协作图、顺序图、状态图</a:t>
            </a:r>
            <a:endParaRPr kumimoji="1" lang="en-US" altLang="zh-CN" sz="24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algn="l">
              <a:lnSpc>
                <a:spcPct val="150000"/>
              </a:lnSpc>
              <a:buClr>
                <a:srgbClr val="CC0000"/>
              </a:buClr>
              <a:buSzPct val="75000"/>
              <a:buFont typeface="Wingdings" charset="0"/>
              <a:buChar char="u"/>
            </a:pPr>
            <a:r>
              <a:rPr kumimoji="1" lang="zh-CN" altLang="en-US" sz="2400" b="1" dirty="0">
                <a:solidFill>
                  <a:schemeClr val="bg2"/>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大多数情况下，为了得到一个完整的业务需求定义，分</a:t>
            </a:r>
            <a:b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b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析员要用到这</a:t>
            </a:r>
            <a:r>
              <a:rPr kumimoji="1" lang="zh-CN" altLang="en-US" sz="24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五种</a:t>
            </a: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模型</a:t>
            </a:r>
          </a:p>
          <a:p>
            <a:pPr algn="l">
              <a:lnSpc>
                <a:spcPct val="150000"/>
              </a:lnSpc>
              <a:buClr>
                <a:srgbClr val="CC0000"/>
              </a:buClr>
              <a:buSzPct val="75000"/>
              <a:buFont typeface="Wingdings" charset="0"/>
              <a:buChar char="u"/>
            </a:pP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有些情况下只需其中的几个模型即可准确定义需</a:t>
            </a:r>
            <a:r>
              <a:rPr kumimoji="1"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求</a:t>
            </a:r>
            <a:endParaRPr kumimoji="1"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4" name="Rectangle 2"/>
          <p:cNvSpPr txBox="1">
            <a:spLocks noChangeArrowheads="1"/>
          </p:cNvSpPr>
          <p:nvPr/>
        </p:nvSpPr>
        <p:spPr bwMode="auto">
          <a:xfrm>
            <a:off x="0" y="77317"/>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Times New Roman" pitchFamily="18" charset="0"/>
              </a:rPr>
              <a:t>1</a:t>
            </a:r>
            <a:r>
              <a:rPr lang="zh-CN" altLang="en-US" dirty="0" smtClean="0">
                <a:latin typeface="Times New Roman" pitchFamily="18" charset="0"/>
              </a:rPr>
              <a:t>、概述</a:t>
            </a:r>
            <a:endParaRPr lang="zh-CN" altLang="en-US" dirty="0">
              <a:latin typeface="Times New Roman" pitchFamily="18" charset="0"/>
            </a:endParaRPr>
          </a:p>
        </p:txBody>
      </p:sp>
      <p:sp>
        <p:nvSpPr>
          <p:cNvPr id="5" name="Text Box 3"/>
          <p:cNvSpPr txBox="1">
            <a:spLocks noChangeArrowheads="1"/>
          </p:cNvSpPr>
          <p:nvPr/>
        </p:nvSpPr>
        <p:spPr bwMode="auto">
          <a:xfrm>
            <a:off x="2627983"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面向对象的需求模型</a:t>
            </a:r>
            <a:endParaRPr lang="zh-CN" altLang="en-US" dirty="0"/>
          </a:p>
        </p:txBody>
      </p:sp>
    </p:spTree>
    <p:extLst>
      <p:ext uri="{BB962C8B-B14F-4D97-AF65-F5344CB8AC3E}">
        <p14:creationId xmlns:p14="http://schemas.microsoft.com/office/powerpoint/2010/main" val="1227941844"/>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8580"/>
                                        </p:tgtEl>
                                        <p:attrNameLst>
                                          <p:attrName>style.visibility</p:attrName>
                                        </p:attrNameLst>
                                      </p:cBhvr>
                                      <p:to>
                                        <p:strVal val="visible"/>
                                      </p:to>
                                    </p:set>
                                    <p:animEffect transition="in" filter="wipe(left)">
                                      <p:cBhvr>
                                        <p:cTn id="7" dur="500"/>
                                        <p:tgtEl>
                                          <p:spTgt spid="1048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03" name="Rectangle 3"/>
          <p:cNvSpPr>
            <a:spLocks noChangeArrowheads="1"/>
          </p:cNvSpPr>
          <p:nvPr/>
        </p:nvSpPr>
        <p:spPr bwMode="auto">
          <a:xfrm>
            <a:off x="2257425" y="1646064"/>
            <a:ext cx="6365875" cy="838200"/>
          </a:xfrm>
          <a:prstGeom prst="rect">
            <a:avLst/>
          </a:prstGeom>
          <a:solidFill>
            <a:schemeClr val="accent1">
              <a:alpha val="21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lnSpc>
                <a:spcPct val="110000"/>
              </a:lnSpc>
              <a:buClr>
                <a:srgbClr val="CC0000"/>
              </a:buClr>
              <a:buSzPct val="75000"/>
              <a:buFont typeface="Wingdings" charset="0"/>
              <a:buNone/>
            </a:pPr>
            <a:r>
              <a:rPr kumimoji="1" lang="zh-CN" altLang="en-US" sz="24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t>类图</a:t>
            </a: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：描述类、接口及它们之间关系的模型图</a:t>
            </a:r>
          </a:p>
          <a:p>
            <a:pPr algn="l">
              <a:lnSpc>
                <a:spcPct val="110000"/>
              </a:lnSpc>
              <a:buClr>
                <a:srgbClr val="CC0000"/>
              </a:buClr>
              <a:buSzPct val="75000"/>
              <a:buFont typeface="Wingdings" charset="0"/>
              <a:buNone/>
            </a:pP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显示系统中各个类的静态结构</a:t>
            </a:r>
            <a:endParaRPr kumimoji="1"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pic>
        <p:nvPicPr>
          <p:cNvPr id="104960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875" y="2841451"/>
            <a:ext cx="1362075"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04960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3725" y="5779914"/>
            <a:ext cx="1279525" cy="903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049606"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6263" y="4778201"/>
            <a:ext cx="1150937" cy="82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049607"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2438" y="3916189"/>
            <a:ext cx="1274762" cy="68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049608"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913" y="1739726"/>
            <a:ext cx="126682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49609" name="Rectangle 9"/>
          <p:cNvSpPr>
            <a:spLocks noChangeArrowheads="1"/>
          </p:cNvSpPr>
          <p:nvPr/>
        </p:nvSpPr>
        <p:spPr bwMode="auto">
          <a:xfrm>
            <a:off x="2268538" y="2701751"/>
            <a:ext cx="6338887" cy="838200"/>
          </a:xfrm>
          <a:prstGeom prst="rect">
            <a:avLst/>
          </a:prstGeom>
          <a:solidFill>
            <a:schemeClr val="accent1">
              <a:alpha val="21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lnSpc>
                <a:spcPct val="110000"/>
              </a:lnSpc>
              <a:buClr>
                <a:srgbClr val="CC0000"/>
              </a:buClr>
              <a:buSzPct val="75000"/>
            </a:pPr>
            <a:r>
              <a:rPr kumimoji="1" lang="zh-CN" altLang="en-US" sz="24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t>用例图</a:t>
            </a: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：用以显示不同的用户角色及这些角色</a:t>
            </a:r>
            <a:b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b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如何使用系统的模型图</a:t>
            </a:r>
            <a:endParaRPr kumimoji="1"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049610" name="Rectangle 10"/>
          <p:cNvSpPr>
            <a:spLocks noChangeArrowheads="1"/>
          </p:cNvSpPr>
          <p:nvPr/>
        </p:nvSpPr>
        <p:spPr bwMode="auto">
          <a:xfrm>
            <a:off x="2259013" y="3768551"/>
            <a:ext cx="6365875" cy="838200"/>
          </a:xfrm>
          <a:prstGeom prst="rect">
            <a:avLst/>
          </a:prstGeom>
          <a:solidFill>
            <a:schemeClr val="accent1">
              <a:alpha val="21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lnSpc>
                <a:spcPct val="110000"/>
              </a:lnSpc>
              <a:buClr>
                <a:srgbClr val="CC0000"/>
              </a:buClr>
              <a:buSzPct val="75000"/>
            </a:pPr>
            <a:r>
              <a:rPr kumimoji="1" lang="zh-CN" altLang="en-US" sz="24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t>协作图</a:t>
            </a: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：用以显示对象如何交互协作来执行系</a:t>
            </a:r>
            <a:b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b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统用例的模型图</a:t>
            </a:r>
            <a:endParaRPr kumimoji="1"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049611" name="Rectangle 11"/>
          <p:cNvSpPr>
            <a:spLocks noChangeArrowheads="1"/>
          </p:cNvSpPr>
          <p:nvPr/>
        </p:nvSpPr>
        <p:spPr bwMode="auto">
          <a:xfrm>
            <a:off x="2270125" y="4836939"/>
            <a:ext cx="6364288" cy="869950"/>
          </a:xfrm>
          <a:prstGeom prst="rect">
            <a:avLst/>
          </a:prstGeom>
          <a:solidFill>
            <a:schemeClr val="accent1">
              <a:alpha val="21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lnSpc>
                <a:spcPct val="110000"/>
              </a:lnSpc>
              <a:buClr>
                <a:srgbClr val="CC0000"/>
              </a:buClr>
              <a:buSzPct val="75000"/>
            </a:pPr>
            <a:r>
              <a:rPr kumimoji="1" lang="zh-CN" altLang="en-US" sz="24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t>顺序图</a:t>
            </a: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：描述了对象之间传送消息的时间顺序，</a:t>
            </a:r>
            <a:b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b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用来表示用例中的行为顺序</a:t>
            </a:r>
          </a:p>
        </p:txBody>
      </p:sp>
      <p:sp>
        <p:nvSpPr>
          <p:cNvPr id="1049612" name="Rectangle 12"/>
          <p:cNvSpPr>
            <a:spLocks noChangeArrowheads="1"/>
          </p:cNvSpPr>
          <p:nvPr/>
        </p:nvSpPr>
        <p:spPr bwMode="auto">
          <a:xfrm>
            <a:off x="2259013" y="5943426"/>
            <a:ext cx="6364287" cy="869950"/>
          </a:xfrm>
          <a:prstGeom prst="rect">
            <a:avLst/>
          </a:prstGeom>
          <a:solidFill>
            <a:schemeClr val="accent1">
              <a:alpha val="21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lnSpc>
                <a:spcPct val="110000"/>
              </a:lnSpc>
              <a:buClr>
                <a:srgbClr val="CC0000"/>
              </a:buClr>
              <a:buSzPct val="75000"/>
            </a:pPr>
            <a:r>
              <a:rPr kumimoji="1" lang="zh-CN" altLang="en-US" sz="24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t>状态图</a:t>
            </a: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：用以显示对象在各阶段的生命和转换</a:t>
            </a:r>
            <a:b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b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情况的模型图</a:t>
            </a:r>
          </a:p>
        </p:txBody>
      </p:sp>
      <p:sp>
        <p:nvSpPr>
          <p:cNvPr id="13" name="Rectangle 2"/>
          <p:cNvSpPr txBox="1">
            <a:spLocks noChangeArrowheads="1"/>
          </p:cNvSpPr>
          <p:nvPr/>
        </p:nvSpPr>
        <p:spPr bwMode="auto">
          <a:xfrm>
            <a:off x="0" y="77317"/>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Times New Roman" pitchFamily="18" charset="0"/>
                <a:ea typeface="+mn-ea"/>
              </a:rPr>
              <a:t>1</a:t>
            </a:r>
            <a:r>
              <a:rPr lang="zh-CN" altLang="en-US" dirty="0" smtClean="0">
                <a:latin typeface="Times New Roman" pitchFamily="18" charset="0"/>
                <a:ea typeface="+mn-ea"/>
              </a:rPr>
              <a:t>、概述</a:t>
            </a:r>
            <a:endParaRPr lang="zh-CN" altLang="en-US" dirty="0">
              <a:latin typeface="Times New Roman" pitchFamily="18" charset="0"/>
              <a:ea typeface="+mn-ea"/>
            </a:endParaRPr>
          </a:p>
        </p:txBody>
      </p:sp>
      <p:sp>
        <p:nvSpPr>
          <p:cNvPr id="14" name="Text Box 3"/>
          <p:cNvSpPr txBox="1">
            <a:spLocks noChangeArrowheads="1"/>
          </p:cNvSpPr>
          <p:nvPr/>
        </p:nvSpPr>
        <p:spPr bwMode="auto">
          <a:xfrm>
            <a:off x="2627983"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面向对象的需求模型</a:t>
            </a:r>
            <a:endParaRPr lang="zh-CN" altLang="en-US" dirty="0"/>
          </a:p>
        </p:txBody>
      </p:sp>
    </p:spTree>
    <p:extLst>
      <p:ext uri="{BB962C8B-B14F-4D97-AF65-F5344CB8AC3E}">
        <p14:creationId xmlns:p14="http://schemas.microsoft.com/office/powerpoint/2010/main" val="3137033686"/>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49603"/>
                                        </p:tgtEl>
                                        <p:attrNameLst>
                                          <p:attrName>style.visibility</p:attrName>
                                        </p:attrNameLst>
                                      </p:cBhvr>
                                      <p:to>
                                        <p:strVal val="visible"/>
                                      </p:to>
                                    </p:set>
                                    <p:animEffect transition="in" filter="wipe(left)">
                                      <p:cBhvr>
                                        <p:cTn id="7" dur="500"/>
                                        <p:tgtEl>
                                          <p:spTgt spid="1049603"/>
                                        </p:tgtEl>
                                      </p:cBhvr>
                                    </p:animEffect>
                                  </p:childTnLst>
                                </p:cTn>
                              </p:par>
                            </p:childTnLst>
                          </p:cTn>
                        </p:par>
                      </p:childTnLst>
                    </p:cTn>
                  </p:par>
                  <p:par>
                    <p:cTn id="8" fill="hold">
                      <p:stCondLst>
                        <p:cond delay="indefinite"/>
                      </p:stCondLst>
                      <p:childTnLst>
                        <p:par>
                          <p:cTn id="9" fill="hold" nodeType="after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49609"/>
                                        </p:tgtEl>
                                        <p:attrNameLst>
                                          <p:attrName>style.visibility</p:attrName>
                                        </p:attrNameLst>
                                      </p:cBhvr>
                                      <p:to>
                                        <p:strVal val="visible"/>
                                      </p:to>
                                    </p:set>
                                    <p:animEffect transition="in" filter="wipe(left)">
                                      <p:cBhvr>
                                        <p:cTn id="12" dur="500"/>
                                        <p:tgtEl>
                                          <p:spTgt spid="1049609"/>
                                        </p:tgtEl>
                                      </p:cBhvr>
                                    </p:animEffect>
                                  </p:childTnLst>
                                </p:cTn>
                              </p:par>
                            </p:childTnLst>
                          </p:cTn>
                        </p:par>
                      </p:childTnLst>
                    </p:cTn>
                  </p:par>
                  <p:par>
                    <p:cTn id="13" fill="hold">
                      <p:stCondLst>
                        <p:cond delay="indefinite"/>
                      </p:stCondLst>
                      <p:childTnLst>
                        <p:par>
                          <p:cTn id="14" fill="hold" nodeType="after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49610"/>
                                        </p:tgtEl>
                                        <p:attrNameLst>
                                          <p:attrName>style.visibility</p:attrName>
                                        </p:attrNameLst>
                                      </p:cBhvr>
                                      <p:to>
                                        <p:strVal val="visible"/>
                                      </p:to>
                                    </p:set>
                                    <p:animEffect transition="in" filter="wipe(left)">
                                      <p:cBhvr>
                                        <p:cTn id="17" dur="500"/>
                                        <p:tgtEl>
                                          <p:spTgt spid="1049610"/>
                                        </p:tgtEl>
                                      </p:cBhvr>
                                    </p:animEffect>
                                  </p:childTnLst>
                                </p:cTn>
                              </p:par>
                            </p:childTnLst>
                          </p:cTn>
                        </p:par>
                      </p:childTnLst>
                    </p:cTn>
                  </p:par>
                  <p:par>
                    <p:cTn id="18" fill="hold">
                      <p:stCondLst>
                        <p:cond delay="indefinite"/>
                      </p:stCondLst>
                      <p:childTnLst>
                        <p:par>
                          <p:cTn id="19" fill="hold" nodeType="after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49611"/>
                                        </p:tgtEl>
                                        <p:attrNameLst>
                                          <p:attrName>style.visibility</p:attrName>
                                        </p:attrNameLst>
                                      </p:cBhvr>
                                      <p:to>
                                        <p:strVal val="visible"/>
                                      </p:to>
                                    </p:set>
                                    <p:animEffect transition="in" filter="wipe(left)">
                                      <p:cBhvr>
                                        <p:cTn id="22" dur="500"/>
                                        <p:tgtEl>
                                          <p:spTgt spid="1049611"/>
                                        </p:tgtEl>
                                      </p:cBhvr>
                                    </p:animEffect>
                                  </p:childTnLst>
                                </p:cTn>
                              </p:par>
                            </p:childTnLst>
                          </p:cTn>
                        </p:par>
                      </p:childTnLst>
                    </p:cTn>
                  </p:par>
                  <p:par>
                    <p:cTn id="23" fill="hold">
                      <p:stCondLst>
                        <p:cond delay="indefinite"/>
                      </p:stCondLst>
                      <p:childTnLst>
                        <p:par>
                          <p:cTn id="24" fill="hold" nodeType="after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49612"/>
                                        </p:tgtEl>
                                        <p:attrNameLst>
                                          <p:attrName>style.visibility</p:attrName>
                                        </p:attrNameLst>
                                      </p:cBhvr>
                                      <p:to>
                                        <p:strVal val="visible"/>
                                      </p:to>
                                    </p:set>
                                    <p:animEffect transition="in" filter="wipe(left)">
                                      <p:cBhvr>
                                        <p:cTn id="27" dur="500"/>
                                        <p:tgtEl>
                                          <p:spTgt spid="1049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03" grpId="0" animBg="1"/>
      <p:bldP spid="1049609" grpId="0" animBg="1"/>
      <p:bldP spid="1049610" grpId="0" animBg="1"/>
      <p:bldP spid="1049611" grpId="0" animBg="1"/>
      <p:bldP spid="10496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5" name="Rectangle 3"/>
          <p:cNvSpPr>
            <a:spLocks noChangeArrowheads="1"/>
          </p:cNvSpPr>
          <p:nvPr/>
        </p:nvSpPr>
        <p:spPr bwMode="auto">
          <a:xfrm>
            <a:off x="1835150" y="1988393"/>
            <a:ext cx="1296988" cy="503237"/>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用例图</a:t>
            </a:r>
          </a:p>
        </p:txBody>
      </p:sp>
      <p:sp>
        <p:nvSpPr>
          <p:cNvPr id="1103876" name="Rectangle 4"/>
          <p:cNvSpPr>
            <a:spLocks noChangeArrowheads="1"/>
          </p:cNvSpPr>
          <p:nvPr/>
        </p:nvSpPr>
        <p:spPr bwMode="auto">
          <a:xfrm>
            <a:off x="6154738" y="1988393"/>
            <a:ext cx="1296987" cy="503237"/>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活动图</a:t>
            </a:r>
          </a:p>
        </p:txBody>
      </p:sp>
      <p:sp>
        <p:nvSpPr>
          <p:cNvPr id="1103877" name="Rectangle 5"/>
          <p:cNvSpPr>
            <a:spLocks noChangeArrowheads="1"/>
          </p:cNvSpPr>
          <p:nvPr/>
        </p:nvSpPr>
        <p:spPr bwMode="auto">
          <a:xfrm>
            <a:off x="1835150" y="3429843"/>
            <a:ext cx="1296988" cy="503237"/>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类图</a:t>
            </a:r>
          </a:p>
        </p:txBody>
      </p:sp>
      <p:sp>
        <p:nvSpPr>
          <p:cNvPr id="1103878" name="Rectangle 6"/>
          <p:cNvSpPr>
            <a:spLocks noChangeArrowheads="1"/>
          </p:cNvSpPr>
          <p:nvPr/>
        </p:nvSpPr>
        <p:spPr bwMode="auto">
          <a:xfrm>
            <a:off x="1835150" y="4368055"/>
            <a:ext cx="1296988" cy="503238"/>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顺序</a:t>
            </a: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图</a:t>
            </a:r>
            <a:endPar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103879" name="Rectangle 7"/>
          <p:cNvSpPr>
            <a:spLocks noChangeArrowheads="1"/>
          </p:cNvSpPr>
          <p:nvPr/>
        </p:nvSpPr>
        <p:spPr bwMode="auto">
          <a:xfrm>
            <a:off x="6154738" y="4368055"/>
            <a:ext cx="1296987" cy="503238"/>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协作图</a:t>
            </a:r>
          </a:p>
        </p:txBody>
      </p:sp>
      <p:sp>
        <p:nvSpPr>
          <p:cNvPr id="1103880" name="Rectangle 8"/>
          <p:cNvSpPr>
            <a:spLocks noChangeArrowheads="1"/>
          </p:cNvSpPr>
          <p:nvPr/>
        </p:nvSpPr>
        <p:spPr bwMode="auto">
          <a:xfrm>
            <a:off x="1835150" y="5301505"/>
            <a:ext cx="1296988" cy="503238"/>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组件图</a:t>
            </a:r>
          </a:p>
        </p:txBody>
      </p:sp>
      <p:sp>
        <p:nvSpPr>
          <p:cNvPr id="1103881" name="Rectangle 9"/>
          <p:cNvSpPr>
            <a:spLocks noChangeArrowheads="1"/>
          </p:cNvSpPr>
          <p:nvPr/>
        </p:nvSpPr>
        <p:spPr bwMode="auto">
          <a:xfrm>
            <a:off x="1835150" y="6238130"/>
            <a:ext cx="1296988" cy="503238"/>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配置图</a:t>
            </a:r>
          </a:p>
        </p:txBody>
      </p:sp>
      <p:sp>
        <p:nvSpPr>
          <p:cNvPr id="1103882" name="Rectangle 10"/>
          <p:cNvSpPr>
            <a:spLocks noChangeArrowheads="1"/>
          </p:cNvSpPr>
          <p:nvPr/>
        </p:nvSpPr>
        <p:spPr bwMode="auto">
          <a:xfrm>
            <a:off x="6154738" y="3429843"/>
            <a:ext cx="1296987" cy="503237"/>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状态图</a:t>
            </a:r>
          </a:p>
        </p:txBody>
      </p:sp>
      <p:sp>
        <p:nvSpPr>
          <p:cNvPr id="1103883" name="Line 11"/>
          <p:cNvSpPr>
            <a:spLocks noChangeShapeType="1"/>
          </p:cNvSpPr>
          <p:nvPr/>
        </p:nvSpPr>
        <p:spPr bwMode="auto">
          <a:xfrm flipH="1">
            <a:off x="3132138" y="2204293"/>
            <a:ext cx="3024187" cy="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103884" name="Text Box 12"/>
          <p:cNvSpPr txBox="1">
            <a:spLocks noChangeArrowheads="1"/>
          </p:cNvSpPr>
          <p:nvPr/>
        </p:nvSpPr>
        <p:spPr bwMode="auto">
          <a:xfrm>
            <a:off x="3563938" y="1772493"/>
            <a:ext cx="22558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1" hangingPunct="1"/>
            <a:r>
              <a:rPr lang="zh-CN" altLang="en-US" sz="1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描述每个用例的活动</a:t>
            </a:r>
          </a:p>
        </p:txBody>
      </p:sp>
      <p:sp>
        <p:nvSpPr>
          <p:cNvPr id="1103885" name="Line 13"/>
          <p:cNvSpPr>
            <a:spLocks noChangeShapeType="1"/>
          </p:cNvSpPr>
          <p:nvPr/>
        </p:nvSpPr>
        <p:spPr bwMode="auto">
          <a:xfrm flipH="1">
            <a:off x="3132138" y="3718768"/>
            <a:ext cx="3024187" cy="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103886" name="Text Box 14"/>
          <p:cNvSpPr txBox="1">
            <a:spLocks noChangeArrowheads="1"/>
          </p:cNvSpPr>
          <p:nvPr/>
        </p:nvSpPr>
        <p:spPr bwMode="auto">
          <a:xfrm>
            <a:off x="2535238" y="2629743"/>
            <a:ext cx="27162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1" hangingPunct="1"/>
            <a:r>
              <a:rPr lang="zh-CN" altLang="en-US" sz="1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对体系结构建模，</a:t>
            </a:r>
          </a:p>
          <a:p>
            <a:pPr algn="l" eaLnBrk="1" hangingPunct="1"/>
            <a:r>
              <a:rPr lang="zh-CN" altLang="en-US" sz="1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确定包和类及类之间关系</a:t>
            </a:r>
          </a:p>
        </p:txBody>
      </p:sp>
      <p:sp>
        <p:nvSpPr>
          <p:cNvPr id="1103887" name="Line 15"/>
          <p:cNvSpPr>
            <a:spLocks noChangeShapeType="1"/>
          </p:cNvSpPr>
          <p:nvPr/>
        </p:nvSpPr>
        <p:spPr bwMode="auto">
          <a:xfrm>
            <a:off x="2484438" y="2493218"/>
            <a:ext cx="0" cy="9366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103888" name="Line 16"/>
          <p:cNvSpPr>
            <a:spLocks noChangeShapeType="1"/>
          </p:cNvSpPr>
          <p:nvPr/>
        </p:nvSpPr>
        <p:spPr bwMode="auto">
          <a:xfrm>
            <a:off x="2484438" y="3933080"/>
            <a:ext cx="0" cy="431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103889" name="Line 17"/>
          <p:cNvSpPr>
            <a:spLocks noChangeShapeType="1"/>
          </p:cNvSpPr>
          <p:nvPr/>
        </p:nvSpPr>
        <p:spPr bwMode="auto">
          <a:xfrm flipH="1">
            <a:off x="3132138" y="4655393"/>
            <a:ext cx="3024187" cy="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103890" name="Text Box 18"/>
          <p:cNvSpPr txBox="1">
            <a:spLocks noChangeArrowheads="1"/>
          </p:cNvSpPr>
          <p:nvPr/>
        </p:nvSpPr>
        <p:spPr bwMode="auto">
          <a:xfrm>
            <a:off x="4067175" y="4222005"/>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1" hangingPunct="1"/>
            <a:r>
              <a:rPr lang="zh-CN" altLang="en-US" sz="1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自动生成</a:t>
            </a:r>
          </a:p>
        </p:txBody>
      </p:sp>
      <p:sp>
        <p:nvSpPr>
          <p:cNvPr id="1103891" name="Freeform 19"/>
          <p:cNvSpPr>
            <a:spLocks/>
          </p:cNvSpPr>
          <p:nvPr/>
        </p:nvSpPr>
        <p:spPr bwMode="auto">
          <a:xfrm>
            <a:off x="1414463" y="3572718"/>
            <a:ext cx="420687" cy="1152525"/>
          </a:xfrm>
          <a:custGeom>
            <a:avLst/>
            <a:gdLst>
              <a:gd name="T0" fmla="*/ 265 w 265"/>
              <a:gd name="T1" fmla="*/ 726 h 726"/>
              <a:gd name="T2" fmla="*/ 38 w 265"/>
              <a:gd name="T3" fmla="*/ 590 h 726"/>
              <a:gd name="T4" fmla="*/ 38 w 265"/>
              <a:gd name="T5" fmla="*/ 136 h 726"/>
              <a:gd name="T6" fmla="*/ 265 w 265"/>
              <a:gd name="T7" fmla="*/ 0 h 726"/>
            </a:gdLst>
            <a:ahLst/>
            <a:cxnLst>
              <a:cxn ang="0">
                <a:pos x="T0" y="T1"/>
              </a:cxn>
              <a:cxn ang="0">
                <a:pos x="T2" y="T3"/>
              </a:cxn>
              <a:cxn ang="0">
                <a:pos x="T4" y="T5"/>
              </a:cxn>
              <a:cxn ang="0">
                <a:pos x="T6" y="T7"/>
              </a:cxn>
            </a:cxnLst>
            <a:rect l="0" t="0" r="r" b="b"/>
            <a:pathLst>
              <a:path w="265" h="726">
                <a:moveTo>
                  <a:pt x="265" y="726"/>
                </a:moveTo>
                <a:cubicBezTo>
                  <a:pt x="170" y="707"/>
                  <a:pt x="76" y="688"/>
                  <a:pt x="38" y="590"/>
                </a:cubicBezTo>
                <a:cubicBezTo>
                  <a:pt x="0" y="492"/>
                  <a:pt x="0" y="234"/>
                  <a:pt x="38" y="136"/>
                </a:cubicBezTo>
                <a:cubicBezTo>
                  <a:pt x="76" y="38"/>
                  <a:pt x="170" y="19"/>
                  <a:pt x="265" y="0"/>
                </a:cubicBezTo>
              </a:path>
            </a:pathLst>
          </a:custGeom>
          <a:noFill/>
          <a:ln w="38100"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103892" name="Text Box 20"/>
          <p:cNvSpPr txBox="1">
            <a:spLocks noChangeArrowheads="1"/>
          </p:cNvSpPr>
          <p:nvPr/>
        </p:nvSpPr>
        <p:spPr bwMode="auto">
          <a:xfrm>
            <a:off x="687388" y="3918793"/>
            <a:ext cx="7334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1" hangingPunct="1"/>
            <a:r>
              <a:rPr lang="zh-CN" altLang="en-US" sz="1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细化</a:t>
            </a:r>
            <a:endParaRPr lang="en-US" altLang="zh-CN" sz="1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103893" name="Line 21"/>
          <p:cNvSpPr>
            <a:spLocks noChangeShapeType="1"/>
          </p:cNvSpPr>
          <p:nvPr/>
        </p:nvSpPr>
        <p:spPr bwMode="auto">
          <a:xfrm>
            <a:off x="2484438" y="4869705"/>
            <a:ext cx="0" cy="431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103894" name="Line 22"/>
          <p:cNvSpPr>
            <a:spLocks noChangeShapeType="1"/>
          </p:cNvSpPr>
          <p:nvPr/>
        </p:nvSpPr>
        <p:spPr bwMode="auto">
          <a:xfrm>
            <a:off x="2484438" y="5806330"/>
            <a:ext cx="0" cy="431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23"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Times New Roman" pitchFamily="18" charset="0"/>
                <a:ea typeface="+mn-ea"/>
              </a:rPr>
              <a:t>1</a:t>
            </a:r>
            <a:r>
              <a:rPr lang="zh-CN" altLang="en-US" dirty="0" smtClean="0">
                <a:latin typeface="Times New Roman" pitchFamily="18" charset="0"/>
                <a:ea typeface="+mn-ea"/>
              </a:rPr>
              <a:t>、概述</a:t>
            </a:r>
            <a:endParaRPr lang="zh-CN" altLang="en-US" dirty="0">
              <a:latin typeface="Times New Roman" pitchFamily="18" charset="0"/>
              <a:ea typeface="+mn-ea"/>
            </a:endParaRPr>
          </a:p>
        </p:txBody>
      </p:sp>
      <p:sp>
        <p:nvSpPr>
          <p:cNvPr id="24" name="Text Box 3"/>
          <p:cNvSpPr txBox="1">
            <a:spLocks noChangeArrowheads="1"/>
          </p:cNvSpPr>
          <p:nvPr/>
        </p:nvSpPr>
        <p:spPr bwMode="auto">
          <a:xfrm>
            <a:off x="2627983"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3</a:t>
            </a:r>
            <a:r>
              <a:rPr lang="en-US" altLang="zh-CN" dirty="0" smtClean="0"/>
              <a:t>) </a:t>
            </a:r>
            <a:r>
              <a:rPr lang="zh-CN" altLang="en-US" dirty="0" smtClean="0"/>
              <a:t>信息系统的</a:t>
            </a:r>
            <a:r>
              <a:rPr lang="en-US" altLang="zh-CN" dirty="0" smtClean="0"/>
              <a:t>OO</a:t>
            </a:r>
            <a:r>
              <a:rPr lang="zh-CN" altLang="en-US" dirty="0" smtClean="0"/>
              <a:t>建模流程</a:t>
            </a:r>
            <a:endParaRPr lang="zh-CN" altLang="en-US" dirty="0"/>
          </a:p>
        </p:txBody>
      </p:sp>
    </p:spTree>
    <p:extLst>
      <p:ext uri="{BB962C8B-B14F-4D97-AF65-F5344CB8AC3E}">
        <p14:creationId xmlns:p14="http://schemas.microsoft.com/office/powerpoint/2010/main" val="3599450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03875"/>
                                        </p:tgtEl>
                                        <p:attrNameLst>
                                          <p:attrName>style.visibility</p:attrName>
                                        </p:attrNameLst>
                                      </p:cBhvr>
                                      <p:to>
                                        <p:strVal val="visible"/>
                                      </p:to>
                                    </p:set>
                                    <p:animEffect transition="in" filter="wipe(left)">
                                      <p:cBhvr>
                                        <p:cTn id="7" dur="500"/>
                                        <p:tgtEl>
                                          <p:spTgt spid="11038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03883"/>
                                        </p:tgtEl>
                                        <p:attrNameLst>
                                          <p:attrName>style.visibility</p:attrName>
                                        </p:attrNameLst>
                                      </p:cBhvr>
                                      <p:to>
                                        <p:strVal val="visible"/>
                                      </p:to>
                                    </p:set>
                                    <p:animEffect transition="in" filter="wipe(left)">
                                      <p:cBhvr>
                                        <p:cTn id="12" dur="500"/>
                                        <p:tgtEl>
                                          <p:spTgt spid="1103883"/>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103884"/>
                                        </p:tgtEl>
                                        <p:attrNameLst>
                                          <p:attrName>style.visibility</p:attrName>
                                        </p:attrNameLst>
                                      </p:cBhvr>
                                      <p:to>
                                        <p:strVal val="visible"/>
                                      </p:to>
                                    </p:set>
                                    <p:animEffect transition="in" filter="wipe(left)">
                                      <p:cBhvr>
                                        <p:cTn id="16" dur="500"/>
                                        <p:tgtEl>
                                          <p:spTgt spid="1103884"/>
                                        </p:tgtEl>
                                      </p:cBhvr>
                                    </p:animEffect>
                                  </p:childTnLst>
                                </p:cTn>
                              </p:par>
                            </p:childTnLst>
                          </p:cTn>
                        </p:par>
                        <p:par>
                          <p:cTn id="17" fill="hold" nodeType="afterGroup">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103876"/>
                                        </p:tgtEl>
                                        <p:attrNameLst>
                                          <p:attrName>style.visibility</p:attrName>
                                        </p:attrNameLst>
                                      </p:cBhvr>
                                      <p:to>
                                        <p:strVal val="visible"/>
                                      </p:to>
                                    </p:set>
                                    <p:animEffect transition="in" filter="wipe(left)">
                                      <p:cBhvr>
                                        <p:cTn id="20" dur="1000"/>
                                        <p:tgtEl>
                                          <p:spTgt spid="110387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103887"/>
                                        </p:tgtEl>
                                        <p:attrNameLst>
                                          <p:attrName>style.visibility</p:attrName>
                                        </p:attrNameLst>
                                      </p:cBhvr>
                                      <p:to>
                                        <p:strVal val="visible"/>
                                      </p:to>
                                    </p:set>
                                    <p:animEffect transition="in" filter="wipe(up)">
                                      <p:cBhvr>
                                        <p:cTn id="25" dur="500"/>
                                        <p:tgtEl>
                                          <p:spTgt spid="1103887"/>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103886"/>
                                        </p:tgtEl>
                                        <p:attrNameLst>
                                          <p:attrName>style.visibility</p:attrName>
                                        </p:attrNameLst>
                                      </p:cBhvr>
                                      <p:to>
                                        <p:strVal val="visible"/>
                                      </p:to>
                                    </p:set>
                                    <p:animEffect transition="in" filter="wipe(left)">
                                      <p:cBhvr>
                                        <p:cTn id="29" dur="500"/>
                                        <p:tgtEl>
                                          <p:spTgt spid="1103886"/>
                                        </p:tgtEl>
                                      </p:cBhvr>
                                    </p:animEffect>
                                  </p:childTnLst>
                                </p:cTn>
                              </p:par>
                            </p:childTnLst>
                          </p:cTn>
                        </p:par>
                        <p:par>
                          <p:cTn id="30" fill="hold" nodeType="afterGroup">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103877"/>
                                        </p:tgtEl>
                                        <p:attrNameLst>
                                          <p:attrName>style.visibility</p:attrName>
                                        </p:attrNameLst>
                                      </p:cBhvr>
                                      <p:to>
                                        <p:strVal val="visible"/>
                                      </p:to>
                                    </p:set>
                                    <p:animEffect transition="in" filter="wipe(left)">
                                      <p:cBhvr>
                                        <p:cTn id="33" dur="1000"/>
                                        <p:tgtEl>
                                          <p:spTgt spid="110387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103885"/>
                                        </p:tgtEl>
                                        <p:attrNameLst>
                                          <p:attrName>style.visibility</p:attrName>
                                        </p:attrNameLst>
                                      </p:cBhvr>
                                      <p:to>
                                        <p:strVal val="visible"/>
                                      </p:to>
                                    </p:set>
                                    <p:animEffect transition="in" filter="wipe(left)">
                                      <p:cBhvr>
                                        <p:cTn id="38" dur="500"/>
                                        <p:tgtEl>
                                          <p:spTgt spid="1103885"/>
                                        </p:tgtEl>
                                      </p:cBhvr>
                                    </p:animEffect>
                                  </p:childTnLst>
                                </p:cTn>
                              </p:par>
                            </p:childTnLst>
                          </p:cTn>
                        </p:par>
                        <p:par>
                          <p:cTn id="39" fill="hold" nodeType="afterGroup">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1103882"/>
                                        </p:tgtEl>
                                        <p:attrNameLst>
                                          <p:attrName>style.visibility</p:attrName>
                                        </p:attrNameLst>
                                      </p:cBhvr>
                                      <p:to>
                                        <p:strVal val="visible"/>
                                      </p:to>
                                    </p:set>
                                    <p:animEffect transition="in" filter="wipe(left)">
                                      <p:cBhvr>
                                        <p:cTn id="42" dur="1000"/>
                                        <p:tgtEl>
                                          <p:spTgt spid="110388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103888"/>
                                        </p:tgtEl>
                                        <p:attrNameLst>
                                          <p:attrName>style.visibility</p:attrName>
                                        </p:attrNameLst>
                                      </p:cBhvr>
                                      <p:to>
                                        <p:strVal val="visible"/>
                                      </p:to>
                                    </p:set>
                                    <p:animEffect transition="in" filter="wipe(up)">
                                      <p:cBhvr>
                                        <p:cTn id="47" dur="500"/>
                                        <p:tgtEl>
                                          <p:spTgt spid="1103888"/>
                                        </p:tgtEl>
                                      </p:cBhvr>
                                    </p:animEffect>
                                  </p:childTnLst>
                                </p:cTn>
                              </p:par>
                            </p:childTnLst>
                          </p:cTn>
                        </p:par>
                        <p:par>
                          <p:cTn id="48" fill="hold" nodeType="afterGroup">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1103878"/>
                                        </p:tgtEl>
                                        <p:attrNameLst>
                                          <p:attrName>style.visibility</p:attrName>
                                        </p:attrNameLst>
                                      </p:cBhvr>
                                      <p:to>
                                        <p:strVal val="visible"/>
                                      </p:to>
                                    </p:set>
                                    <p:animEffect transition="in" filter="wipe(left)">
                                      <p:cBhvr>
                                        <p:cTn id="51" dur="1000"/>
                                        <p:tgtEl>
                                          <p:spTgt spid="1103878"/>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103889"/>
                                        </p:tgtEl>
                                        <p:attrNameLst>
                                          <p:attrName>style.visibility</p:attrName>
                                        </p:attrNameLst>
                                      </p:cBhvr>
                                      <p:to>
                                        <p:strVal val="visible"/>
                                      </p:to>
                                    </p:set>
                                    <p:animEffect transition="in" filter="wipe(left)">
                                      <p:cBhvr>
                                        <p:cTn id="56" dur="500"/>
                                        <p:tgtEl>
                                          <p:spTgt spid="1103889"/>
                                        </p:tgtEl>
                                      </p:cBhvr>
                                    </p:animEffect>
                                  </p:childTnLst>
                                </p:cTn>
                              </p:par>
                            </p:childTnLst>
                          </p:cTn>
                        </p:par>
                        <p:par>
                          <p:cTn id="57" fill="hold" nodeType="afterGroup">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1103879"/>
                                        </p:tgtEl>
                                        <p:attrNameLst>
                                          <p:attrName>style.visibility</p:attrName>
                                        </p:attrNameLst>
                                      </p:cBhvr>
                                      <p:to>
                                        <p:strVal val="visible"/>
                                      </p:to>
                                    </p:set>
                                    <p:animEffect transition="in" filter="wipe(left)">
                                      <p:cBhvr>
                                        <p:cTn id="60" dur="1000"/>
                                        <p:tgtEl>
                                          <p:spTgt spid="1103879"/>
                                        </p:tgtEl>
                                      </p:cBhvr>
                                    </p:animEffect>
                                  </p:childTnLst>
                                </p:cTn>
                              </p:par>
                            </p:childTnLst>
                          </p:cTn>
                        </p:par>
                        <p:par>
                          <p:cTn id="61" fill="hold" nodeType="afterGroup">
                            <p:stCondLst>
                              <p:cond delay="1500"/>
                            </p:stCondLst>
                            <p:childTnLst>
                              <p:par>
                                <p:cTn id="62" presetID="22" presetClass="entr" presetSubtype="8" fill="hold" grpId="0" nodeType="afterEffect">
                                  <p:stCondLst>
                                    <p:cond delay="0"/>
                                  </p:stCondLst>
                                  <p:childTnLst>
                                    <p:set>
                                      <p:cBhvr>
                                        <p:cTn id="63" dur="1" fill="hold">
                                          <p:stCondLst>
                                            <p:cond delay="0"/>
                                          </p:stCondLst>
                                        </p:cTn>
                                        <p:tgtEl>
                                          <p:spTgt spid="1103890"/>
                                        </p:tgtEl>
                                        <p:attrNameLst>
                                          <p:attrName>style.visibility</p:attrName>
                                        </p:attrNameLst>
                                      </p:cBhvr>
                                      <p:to>
                                        <p:strVal val="visible"/>
                                      </p:to>
                                    </p:set>
                                    <p:animEffect transition="in" filter="wipe(left)">
                                      <p:cBhvr>
                                        <p:cTn id="64" dur="500"/>
                                        <p:tgtEl>
                                          <p:spTgt spid="1103890"/>
                                        </p:tgtEl>
                                      </p:cBhvr>
                                    </p:animEffect>
                                  </p:childTnLst>
                                </p:cTn>
                              </p:par>
                            </p:childTnLst>
                          </p:cTn>
                        </p:par>
                        <p:par>
                          <p:cTn id="65" fill="hold" nodeType="afterGroup">
                            <p:stCondLst>
                              <p:cond delay="2000"/>
                            </p:stCondLst>
                            <p:childTnLst>
                              <p:par>
                                <p:cTn id="66" presetID="22" presetClass="entr" presetSubtype="4" fill="hold" grpId="0" nodeType="afterEffect">
                                  <p:stCondLst>
                                    <p:cond delay="0"/>
                                  </p:stCondLst>
                                  <p:childTnLst>
                                    <p:set>
                                      <p:cBhvr>
                                        <p:cTn id="67" dur="1" fill="hold">
                                          <p:stCondLst>
                                            <p:cond delay="0"/>
                                          </p:stCondLst>
                                        </p:cTn>
                                        <p:tgtEl>
                                          <p:spTgt spid="1103891"/>
                                        </p:tgtEl>
                                        <p:attrNameLst>
                                          <p:attrName>style.visibility</p:attrName>
                                        </p:attrNameLst>
                                      </p:cBhvr>
                                      <p:to>
                                        <p:strVal val="visible"/>
                                      </p:to>
                                    </p:set>
                                    <p:animEffect transition="in" filter="wipe(down)">
                                      <p:cBhvr>
                                        <p:cTn id="68" dur="500"/>
                                        <p:tgtEl>
                                          <p:spTgt spid="1103891"/>
                                        </p:tgtEl>
                                      </p:cBhvr>
                                    </p:animEffect>
                                  </p:childTnLst>
                                </p:cTn>
                              </p:par>
                            </p:childTnLst>
                          </p:cTn>
                        </p:par>
                        <p:par>
                          <p:cTn id="69" fill="hold" nodeType="afterGroup">
                            <p:stCondLst>
                              <p:cond delay="2500"/>
                            </p:stCondLst>
                            <p:childTnLst>
                              <p:par>
                                <p:cTn id="70" presetID="22" presetClass="entr" presetSubtype="1" fill="hold" grpId="0" nodeType="afterEffect">
                                  <p:stCondLst>
                                    <p:cond delay="0"/>
                                  </p:stCondLst>
                                  <p:childTnLst>
                                    <p:set>
                                      <p:cBhvr>
                                        <p:cTn id="71" dur="1" fill="hold">
                                          <p:stCondLst>
                                            <p:cond delay="0"/>
                                          </p:stCondLst>
                                        </p:cTn>
                                        <p:tgtEl>
                                          <p:spTgt spid="1103892"/>
                                        </p:tgtEl>
                                        <p:attrNameLst>
                                          <p:attrName>style.visibility</p:attrName>
                                        </p:attrNameLst>
                                      </p:cBhvr>
                                      <p:to>
                                        <p:strVal val="visible"/>
                                      </p:to>
                                    </p:set>
                                    <p:animEffect transition="in" filter="wipe(up)">
                                      <p:cBhvr>
                                        <p:cTn id="72" dur="500"/>
                                        <p:tgtEl>
                                          <p:spTgt spid="110389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1103893"/>
                                        </p:tgtEl>
                                        <p:attrNameLst>
                                          <p:attrName>style.visibility</p:attrName>
                                        </p:attrNameLst>
                                      </p:cBhvr>
                                      <p:to>
                                        <p:strVal val="visible"/>
                                      </p:to>
                                    </p:set>
                                    <p:animEffect transition="in" filter="wipe(up)">
                                      <p:cBhvr>
                                        <p:cTn id="77" dur="500"/>
                                        <p:tgtEl>
                                          <p:spTgt spid="1103893"/>
                                        </p:tgtEl>
                                      </p:cBhvr>
                                    </p:animEffect>
                                  </p:childTnLst>
                                </p:cTn>
                              </p:par>
                            </p:childTnLst>
                          </p:cTn>
                        </p:par>
                        <p:par>
                          <p:cTn id="78" fill="hold" nodeType="afterGroup">
                            <p:stCondLst>
                              <p:cond delay="500"/>
                            </p:stCondLst>
                            <p:childTnLst>
                              <p:par>
                                <p:cTn id="79" presetID="22" presetClass="entr" presetSubtype="8" fill="hold" grpId="0" nodeType="afterEffect">
                                  <p:stCondLst>
                                    <p:cond delay="0"/>
                                  </p:stCondLst>
                                  <p:childTnLst>
                                    <p:set>
                                      <p:cBhvr>
                                        <p:cTn id="80" dur="1" fill="hold">
                                          <p:stCondLst>
                                            <p:cond delay="0"/>
                                          </p:stCondLst>
                                        </p:cTn>
                                        <p:tgtEl>
                                          <p:spTgt spid="1103880"/>
                                        </p:tgtEl>
                                        <p:attrNameLst>
                                          <p:attrName>style.visibility</p:attrName>
                                        </p:attrNameLst>
                                      </p:cBhvr>
                                      <p:to>
                                        <p:strVal val="visible"/>
                                      </p:to>
                                    </p:set>
                                    <p:animEffect transition="in" filter="wipe(left)">
                                      <p:cBhvr>
                                        <p:cTn id="81" dur="500"/>
                                        <p:tgtEl>
                                          <p:spTgt spid="1103880"/>
                                        </p:tgtEl>
                                      </p:cBhvr>
                                    </p:animEffect>
                                  </p:childTnLst>
                                </p:cTn>
                              </p:par>
                            </p:childTnLst>
                          </p:cTn>
                        </p:par>
                        <p:par>
                          <p:cTn id="82" fill="hold" nodeType="afterGroup">
                            <p:stCondLst>
                              <p:cond delay="1000"/>
                            </p:stCondLst>
                            <p:childTnLst>
                              <p:par>
                                <p:cTn id="83" presetID="22" presetClass="entr" presetSubtype="1" fill="hold" grpId="0" nodeType="afterEffect">
                                  <p:stCondLst>
                                    <p:cond delay="0"/>
                                  </p:stCondLst>
                                  <p:childTnLst>
                                    <p:set>
                                      <p:cBhvr>
                                        <p:cTn id="84" dur="1" fill="hold">
                                          <p:stCondLst>
                                            <p:cond delay="0"/>
                                          </p:stCondLst>
                                        </p:cTn>
                                        <p:tgtEl>
                                          <p:spTgt spid="1103894"/>
                                        </p:tgtEl>
                                        <p:attrNameLst>
                                          <p:attrName>style.visibility</p:attrName>
                                        </p:attrNameLst>
                                      </p:cBhvr>
                                      <p:to>
                                        <p:strVal val="visible"/>
                                      </p:to>
                                    </p:set>
                                    <p:animEffect transition="in" filter="wipe(up)">
                                      <p:cBhvr>
                                        <p:cTn id="85" dur="500"/>
                                        <p:tgtEl>
                                          <p:spTgt spid="1103894"/>
                                        </p:tgtEl>
                                      </p:cBhvr>
                                    </p:animEffect>
                                  </p:childTnLst>
                                </p:cTn>
                              </p:par>
                            </p:childTnLst>
                          </p:cTn>
                        </p:par>
                        <p:par>
                          <p:cTn id="86" fill="hold" nodeType="afterGroup">
                            <p:stCondLst>
                              <p:cond delay="1500"/>
                            </p:stCondLst>
                            <p:childTnLst>
                              <p:par>
                                <p:cTn id="87" presetID="22" presetClass="entr" presetSubtype="8" fill="hold" grpId="0" nodeType="afterEffect">
                                  <p:stCondLst>
                                    <p:cond delay="0"/>
                                  </p:stCondLst>
                                  <p:childTnLst>
                                    <p:set>
                                      <p:cBhvr>
                                        <p:cTn id="88" dur="1" fill="hold">
                                          <p:stCondLst>
                                            <p:cond delay="0"/>
                                          </p:stCondLst>
                                        </p:cTn>
                                        <p:tgtEl>
                                          <p:spTgt spid="1103881"/>
                                        </p:tgtEl>
                                        <p:attrNameLst>
                                          <p:attrName>style.visibility</p:attrName>
                                        </p:attrNameLst>
                                      </p:cBhvr>
                                      <p:to>
                                        <p:strVal val="visible"/>
                                      </p:to>
                                    </p:set>
                                    <p:animEffect transition="in" filter="wipe(left)">
                                      <p:cBhvr>
                                        <p:cTn id="89" dur="500"/>
                                        <p:tgtEl>
                                          <p:spTgt spid="1103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3875" grpId="0" animBg="1"/>
      <p:bldP spid="1103876" grpId="0" animBg="1"/>
      <p:bldP spid="1103877" grpId="0" animBg="1"/>
      <p:bldP spid="1103878" grpId="0" animBg="1"/>
      <p:bldP spid="1103879" grpId="0" animBg="1"/>
      <p:bldP spid="1103880" grpId="0" animBg="1"/>
      <p:bldP spid="1103881" grpId="0" animBg="1"/>
      <p:bldP spid="1103882" grpId="0" animBg="1"/>
      <p:bldP spid="1103883" grpId="0" animBg="1"/>
      <p:bldP spid="1103884" grpId="0"/>
      <p:bldP spid="1103885" grpId="0" animBg="1"/>
      <p:bldP spid="1103886" grpId="0"/>
      <p:bldP spid="1103887" grpId="0" animBg="1"/>
      <p:bldP spid="1103888" grpId="0" animBg="1"/>
      <p:bldP spid="1103889" grpId="0" animBg="1"/>
      <p:bldP spid="1103890" grpId="0"/>
      <p:bldP spid="1103891" grpId="0" animBg="1"/>
      <p:bldP spid="1103892" grpId="0"/>
      <p:bldP spid="1103893" grpId="0" animBg="1"/>
      <p:bldP spid="110389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2"/>
          <p:cNvSpPr>
            <a:spLocks noChangeShapeType="1"/>
          </p:cNvSpPr>
          <p:nvPr/>
        </p:nvSpPr>
        <p:spPr bwMode="auto">
          <a:xfrm flipV="1">
            <a:off x="2630363" y="1928813"/>
            <a:ext cx="625475" cy="420687"/>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 name="Line 3"/>
          <p:cNvSpPr>
            <a:spLocks noChangeShapeType="1"/>
          </p:cNvSpPr>
          <p:nvPr/>
        </p:nvSpPr>
        <p:spPr bwMode="auto">
          <a:xfrm>
            <a:off x="2701800" y="4724400"/>
            <a:ext cx="554038" cy="347663"/>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Line 4"/>
          <p:cNvSpPr>
            <a:spLocks noChangeShapeType="1"/>
          </p:cNvSpPr>
          <p:nvPr/>
        </p:nvSpPr>
        <p:spPr bwMode="auto">
          <a:xfrm>
            <a:off x="3255838" y="1928813"/>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5"/>
          <p:cNvSpPr>
            <a:spLocks noChangeShapeType="1"/>
          </p:cNvSpPr>
          <p:nvPr/>
        </p:nvSpPr>
        <p:spPr bwMode="auto">
          <a:xfrm>
            <a:off x="3255838" y="5072063"/>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7"/>
          <p:cNvSpPr>
            <a:spLocks noChangeShapeType="1"/>
          </p:cNvSpPr>
          <p:nvPr/>
        </p:nvSpPr>
        <p:spPr bwMode="auto">
          <a:xfrm>
            <a:off x="3255838" y="3041650"/>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Oval 11"/>
          <p:cNvSpPr>
            <a:spLocks noChangeArrowheads="1"/>
          </p:cNvSpPr>
          <p:nvPr/>
        </p:nvSpPr>
        <p:spPr bwMode="gray">
          <a:xfrm>
            <a:off x="811088" y="2205038"/>
            <a:ext cx="2673350" cy="2671762"/>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zh-CN" altLang="en-US">
              <a:latin typeface="+mn-lt"/>
              <a:ea typeface="+mn-ea"/>
            </a:endParaRPr>
          </a:p>
        </p:txBody>
      </p:sp>
      <p:sp>
        <p:nvSpPr>
          <p:cNvPr id="9" name="Oval 12"/>
          <p:cNvSpPr>
            <a:spLocks noChangeArrowheads="1"/>
          </p:cNvSpPr>
          <p:nvPr/>
        </p:nvSpPr>
        <p:spPr bwMode="gray">
          <a:xfrm>
            <a:off x="987300" y="2378075"/>
            <a:ext cx="2319338" cy="2322513"/>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zh-CN" altLang="en-US">
              <a:latin typeface="+mn-lt"/>
              <a:ea typeface="+mn-ea"/>
            </a:endParaRPr>
          </a:p>
        </p:txBody>
      </p:sp>
      <p:sp>
        <p:nvSpPr>
          <p:cNvPr id="10" name="Oval 13"/>
          <p:cNvSpPr>
            <a:spLocks noChangeArrowheads="1"/>
          </p:cNvSpPr>
          <p:nvPr/>
        </p:nvSpPr>
        <p:spPr bwMode="gray">
          <a:xfrm>
            <a:off x="998413" y="2390775"/>
            <a:ext cx="2319337" cy="2320925"/>
          </a:xfrm>
          <a:prstGeom prst="ellipse">
            <a:avLst/>
          </a:prstGeom>
          <a:gradFill flip="none" rotWithShape="1">
            <a:gsLst>
              <a:gs pos="0">
                <a:srgbClr val="002060"/>
              </a:gs>
              <a:gs pos="16000">
                <a:srgbClr val="00CCCC"/>
              </a:gs>
              <a:gs pos="47000">
                <a:srgbClr val="9999FF"/>
              </a:gs>
              <a:gs pos="60001">
                <a:srgbClr val="2E6792"/>
              </a:gs>
              <a:gs pos="71001">
                <a:srgbClr val="3333CC"/>
              </a:gs>
              <a:gs pos="81000">
                <a:srgbClr val="1170FF"/>
              </a:gs>
              <a:gs pos="100000">
                <a:srgbClr val="006699"/>
              </a:gs>
            </a:gsLst>
            <a:lin ang="18900000" scaled="1"/>
            <a:tileRect/>
          </a:gradFill>
          <a:ln w="38100" algn="ctr">
            <a:noFill/>
            <a:round/>
            <a:headEnd/>
            <a:tailEnd/>
          </a:ln>
          <a:effectLst/>
        </p:spPr>
        <p:txBody>
          <a:bodyPr anchor="ctr">
            <a:spAutoFit/>
          </a:bodyPr>
          <a:lstStyle/>
          <a:p>
            <a:pPr fontAlgn="auto">
              <a:spcBef>
                <a:spcPts val="0"/>
              </a:spcBef>
              <a:spcAft>
                <a:spcPts val="0"/>
              </a:spcAft>
              <a:defRPr/>
            </a:pPr>
            <a:endParaRPr lang="zh-CN" altLang="en-US">
              <a:latin typeface="+mn-lt"/>
              <a:ea typeface="+mn-ea"/>
            </a:endParaRPr>
          </a:p>
        </p:txBody>
      </p:sp>
      <p:sp>
        <p:nvSpPr>
          <p:cNvPr id="11" name="Oval 14"/>
          <p:cNvSpPr>
            <a:spLocks noChangeArrowheads="1"/>
          </p:cNvSpPr>
          <p:nvPr/>
        </p:nvSpPr>
        <p:spPr bwMode="gray">
          <a:xfrm>
            <a:off x="1101600" y="2495550"/>
            <a:ext cx="2090738" cy="2089150"/>
          </a:xfrm>
          <a:prstGeom prst="ellipse">
            <a:avLst/>
          </a:prstGeom>
          <a:solidFill>
            <a:srgbClr val="000000"/>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zh-CN" altLang="en-US">
              <a:latin typeface="Lucida Sans Unicode" pitchFamily="34" charset="0"/>
              <a:ea typeface="黑体" pitchFamily="2" charset="-122"/>
            </a:endParaRPr>
          </a:p>
        </p:txBody>
      </p:sp>
      <p:sp>
        <p:nvSpPr>
          <p:cNvPr id="12" name="Oval 15"/>
          <p:cNvSpPr>
            <a:spLocks noChangeArrowheads="1"/>
          </p:cNvSpPr>
          <p:nvPr/>
        </p:nvSpPr>
        <p:spPr bwMode="gray">
          <a:xfrm>
            <a:off x="1134938" y="2528888"/>
            <a:ext cx="2025650" cy="202723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3" name="Oval 16"/>
          <p:cNvSpPr>
            <a:spLocks noChangeArrowheads="1"/>
          </p:cNvSpPr>
          <p:nvPr/>
        </p:nvSpPr>
        <p:spPr bwMode="gray">
          <a:xfrm>
            <a:off x="1160338" y="2540000"/>
            <a:ext cx="1978025" cy="1978025"/>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4" name="Oval 17"/>
          <p:cNvSpPr>
            <a:spLocks noChangeArrowheads="1"/>
          </p:cNvSpPr>
          <p:nvPr/>
        </p:nvSpPr>
        <p:spPr bwMode="gray">
          <a:xfrm>
            <a:off x="1182563" y="2559050"/>
            <a:ext cx="1879600" cy="1847850"/>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5" name="Oval 18"/>
          <p:cNvSpPr>
            <a:spLocks noChangeArrowheads="1"/>
          </p:cNvSpPr>
          <p:nvPr/>
        </p:nvSpPr>
        <p:spPr bwMode="gray">
          <a:xfrm>
            <a:off x="1292100" y="2611438"/>
            <a:ext cx="1671638" cy="1500187"/>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6" name="AutoShape 20"/>
          <p:cNvSpPr>
            <a:spLocks noChangeArrowheads="1"/>
          </p:cNvSpPr>
          <p:nvPr/>
        </p:nvSpPr>
        <p:spPr bwMode="gray">
          <a:xfrm>
            <a:off x="3859088" y="1700213"/>
            <a:ext cx="4097288"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17" name="Rectangle 21"/>
          <p:cNvSpPr>
            <a:spLocks noChangeArrowheads="1"/>
          </p:cNvSpPr>
          <p:nvPr/>
        </p:nvSpPr>
        <p:spPr bwMode="auto">
          <a:xfrm>
            <a:off x="4339728" y="1700808"/>
            <a:ext cx="39604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zh-CN" altLang="en-US" sz="2400" b="1" dirty="0" smtClean="0">
                <a:solidFill>
                  <a:srgbClr val="969696"/>
                </a:solidFill>
                <a:effectLst>
                  <a:outerShdw blurRad="38100" dist="38100" dir="2700000" algn="tl">
                    <a:srgbClr val="000000">
                      <a:alpha val="43137"/>
                    </a:srgbClr>
                  </a:outerShdw>
                </a:effectLst>
                <a:latin typeface="+mn-ea"/>
                <a:ea typeface="+mn-ea"/>
              </a:rPr>
              <a:t>一、需求建模</a:t>
            </a:r>
            <a:endParaRPr lang="en-US" altLang="zh-CN" sz="2400" b="1" dirty="0">
              <a:solidFill>
                <a:srgbClr val="969696"/>
              </a:solidFill>
              <a:effectLst>
                <a:outerShdw blurRad="38100" dist="38100" dir="2700000" algn="tl">
                  <a:srgbClr val="000000">
                    <a:alpha val="43137"/>
                  </a:srgbClr>
                </a:outerShdw>
              </a:effectLst>
              <a:latin typeface="+mn-ea"/>
              <a:ea typeface="+mn-ea"/>
            </a:endParaRPr>
          </a:p>
        </p:txBody>
      </p:sp>
      <p:sp>
        <p:nvSpPr>
          <p:cNvPr id="18" name="AutoShape 22"/>
          <p:cNvSpPr>
            <a:spLocks noChangeArrowheads="1"/>
          </p:cNvSpPr>
          <p:nvPr/>
        </p:nvSpPr>
        <p:spPr bwMode="gray">
          <a:xfrm>
            <a:off x="3859088" y="2781300"/>
            <a:ext cx="4097288"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19" name="Rectangle 23"/>
          <p:cNvSpPr>
            <a:spLocks noChangeArrowheads="1"/>
          </p:cNvSpPr>
          <p:nvPr/>
        </p:nvSpPr>
        <p:spPr bwMode="auto">
          <a:xfrm>
            <a:off x="4411736" y="2780928"/>
            <a:ext cx="4375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969696"/>
                </a:solidFill>
                <a:effectLst>
                  <a:outerShdw blurRad="38100" dist="38100" dir="2700000" algn="tl">
                    <a:srgbClr val="000000">
                      <a:alpha val="43137"/>
                    </a:srgbClr>
                  </a:outerShdw>
                </a:effectLst>
                <a:latin typeface="+mn-ea"/>
                <a:ea typeface="+mn-ea"/>
              </a:rPr>
              <a:t>二</a:t>
            </a:r>
            <a:r>
              <a:rPr lang="zh-CN" altLang="en-US" sz="2400" b="1" dirty="0" smtClean="0">
                <a:solidFill>
                  <a:srgbClr val="969696"/>
                </a:solidFill>
                <a:effectLst>
                  <a:outerShdw blurRad="38100" dist="38100" dir="2700000" algn="tl">
                    <a:srgbClr val="000000">
                      <a:alpha val="43137"/>
                    </a:srgbClr>
                  </a:outerShdw>
                </a:effectLst>
                <a:latin typeface="+mn-ea"/>
                <a:ea typeface="+mn-ea"/>
              </a:rPr>
              <a:t>、数据和过程建模</a:t>
            </a:r>
            <a:endParaRPr lang="en-US" altLang="zh-CN" sz="2400" b="1" dirty="0">
              <a:solidFill>
                <a:srgbClr val="969696"/>
              </a:solidFill>
              <a:effectLst>
                <a:outerShdw blurRad="38100" dist="38100" dir="2700000" algn="tl">
                  <a:srgbClr val="000000">
                    <a:alpha val="43137"/>
                  </a:srgbClr>
                </a:outerShdw>
              </a:effectLst>
              <a:latin typeface="+mn-ea"/>
              <a:ea typeface="+mn-ea"/>
            </a:endParaRPr>
          </a:p>
        </p:txBody>
      </p:sp>
      <p:sp>
        <p:nvSpPr>
          <p:cNvPr id="20" name="AutoShape 24"/>
          <p:cNvSpPr>
            <a:spLocks noChangeArrowheads="1"/>
          </p:cNvSpPr>
          <p:nvPr/>
        </p:nvSpPr>
        <p:spPr bwMode="gray">
          <a:xfrm>
            <a:off x="3855913" y="4811713"/>
            <a:ext cx="4100463"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dirty="0">
              <a:latin typeface="+mn-lt"/>
              <a:ea typeface="+mn-ea"/>
            </a:endParaRPr>
          </a:p>
        </p:txBody>
      </p:sp>
      <p:sp>
        <p:nvSpPr>
          <p:cNvPr id="21" name="Rectangle 25"/>
          <p:cNvSpPr>
            <a:spLocks noChangeArrowheads="1"/>
          </p:cNvSpPr>
          <p:nvPr/>
        </p:nvSpPr>
        <p:spPr bwMode="auto">
          <a:xfrm>
            <a:off x="4412381" y="4839543"/>
            <a:ext cx="38877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smtClean="0">
                <a:effectLst>
                  <a:outerShdw blurRad="38100" dist="38100" dir="2700000" algn="tl">
                    <a:srgbClr val="000000">
                      <a:alpha val="43137"/>
                    </a:srgbClr>
                  </a:outerShdw>
                </a:effectLst>
                <a:latin typeface="+mn-ea"/>
                <a:ea typeface="+mn-ea"/>
              </a:rPr>
              <a:t>四、开发策略</a:t>
            </a:r>
            <a:endParaRPr lang="en-US" altLang="zh-CN" sz="2400" b="1" dirty="0">
              <a:effectLst>
                <a:outerShdw blurRad="38100" dist="38100" dir="2700000" algn="tl">
                  <a:srgbClr val="000000">
                    <a:alpha val="43137"/>
                  </a:srgbClr>
                </a:outerShdw>
              </a:effectLst>
              <a:latin typeface="+mn-ea"/>
              <a:ea typeface="+mn-ea"/>
            </a:endParaRPr>
          </a:p>
        </p:txBody>
      </p:sp>
      <p:sp>
        <p:nvSpPr>
          <p:cNvPr id="22" name="Oval 26"/>
          <p:cNvSpPr>
            <a:spLocks noChangeArrowheads="1"/>
          </p:cNvSpPr>
          <p:nvPr/>
        </p:nvSpPr>
        <p:spPr bwMode="gray">
          <a:xfrm>
            <a:off x="3770188" y="1817688"/>
            <a:ext cx="303212" cy="303212"/>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23" name="Oval 27"/>
          <p:cNvSpPr>
            <a:spLocks noChangeArrowheads="1"/>
          </p:cNvSpPr>
          <p:nvPr/>
        </p:nvSpPr>
        <p:spPr bwMode="gray">
          <a:xfrm>
            <a:off x="3782888" y="2914650"/>
            <a:ext cx="303212" cy="301625"/>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pic>
        <p:nvPicPr>
          <p:cNvPr id="24" name="Picture 33" descr="worldmap_ani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gray">
          <a:xfrm>
            <a:off x="1333375" y="2752725"/>
            <a:ext cx="1609725"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Line 7"/>
          <p:cNvSpPr>
            <a:spLocks noChangeShapeType="1"/>
          </p:cNvSpPr>
          <p:nvPr/>
        </p:nvSpPr>
        <p:spPr bwMode="auto">
          <a:xfrm>
            <a:off x="3255838" y="4077072"/>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AutoShape 22"/>
          <p:cNvSpPr>
            <a:spLocks noChangeArrowheads="1"/>
          </p:cNvSpPr>
          <p:nvPr/>
        </p:nvSpPr>
        <p:spPr bwMode="gray">
          <a:xfrm>
            <a:off x="3859088" y="3804146"/>
            <a:ext cx="4097288"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27" name="Rectangle 23"/>
          <p:cNvSpPr>
            <a:spLocks noChangeArrowheads="1"/>
          </p:cNvSpPr>
          <p:nvPr/>
        </p:nvSpPr>
        <p:spPr bwMode="auto">
          <a:xfrm>
            <a:off x="4411736" y="3788965"/>
            <a:ext cx="453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smtClean="0">
                <a:solidFill>
                  <a:srgbClr val="FF0000"/>
                </a:solidFill>
                <a:effectLst>
                  <a:outerShdw blurRad="38100" dist="38100" dir="2700000" algn="tl">
                    <a:srgbClr val="000000">
                      <a:alpha val="43137"/>
                    </a:srgbClr>
                  </a:outerShdw>
                </a:effectLst>
                <a:latin typeface="+mn-ea"/>
                <a:ea typeface="+mn-ea"/>
              </a:rPr>
              <a:t>三、对象建模</a:t>
            </a:r>
            <a:endParaRPr lang="en-US" altLang="zh-CN" sz="2400" b="1" dirty="0">
              <a:solidFill>
                <a:srgbClr val="FF0000"/>
              </a:solidFill>
              <a:effectLst>
                <a:outerShdw blurRad="38100" dist="38100" dir="2700000" algn="tl">
                  <a:srgbClr val="000000">
                    <a:alpha val="43137"/>
                  </a:srgbClr>
                </a:outerShdw>
              </a:effectLst>
              <a:latin typeface="+mn-ea"/>
              <a:ea typeface="+mn-ea"/>
            </a:endParaRPr>
          </a:p>
        </p:txBody>
      </p:sp>
      <p:sp>
        <p:nvSpPr>
          <p:cNvPr id="28" name="Oval 27"/>
          <p:cNvSpPr>
            <a:spLocks noChangeArrowheads="1"/>
          </p:cNvSpPr>
          <p:nvPr/>
        </p:nvSpPr>
        <p:spPr bwMode="gray">
          <a:xfrm>
            <a:off x="3782888" y="4926013"/>
            <a:ext cx="303212" cy="303212"/>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29" name="Oval 26"/>
          <p:cNvSpPr>
            <a:spLocks noChangeArrowheads="1"/>
          </p:cNvSpPr>
          <p:nvPr/>
        </p:nvSpPr>
        <p:spPr bwMode="gray">
          <a:xfrm>
            <a:off x="3763838" y="3918446"/>
            <a:ext cx="301625" cy="303212"/>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31" name="标题 1"/>
          <p:cNvSpPr>
            <a:spLocks noGrp="1"/>
          </p:cNvSpPr>
          <p:nvPr>
            <p:ph type="title"/>
          </p:nvPr>
        </p:nvSpPr>
        <p:spPr>
          <a:xfrm>
            <a:off x="-36512" y="77317"/>
            <a:ext cx="9144000" cy="687387"/>
          </a:xfrm>
        </p:spPr>
        <p:txBody>
          <a:bodyPr rIns="180000"/>
          <a:lstStyle/>
          <a:p>
            <a:r>
              <a:rPr lang="zh-CN" altLang="en-US" sz="3200" dirty="0" smtClean="0">
                <a:solidFill>
                  <a:srgbClr val="0000FF"/>
                </a:solidFill>
                <a:effectLst>
                  <a:outerShdw blurRad="38100" dist="38100" dir="2700000" algn="tl">
                    <a:srgbClr val="000000">
                      <a:alpha val="43137"/>
                    </a:srgbClr>
                  </a:outerShdw>
                </a:effectLst>
                <a:latin typeface="黑体" pitchFamily="49" charset="-122"/>
                <a:ea typeface="黑体" pitchFamily="49" charset="-122"/>
              </a:rPr>
              <a:t>第五讲 </a:t>
            </a:r>
            <a:r>
              <a:rPr lang="zh-CN" altLang="en-US" sz="3200" dirty="0" smtClean="0">
                <a:solidFill>
                  <a:srgbClr val="0000FF"/>
                </a:solidFill>
                <a:effectLst>
                  <a:outerShdw blurRad="38100" dist="38100" dir="2700000" algn="tl">
                    <a:srgbClr val="000000">
                      <a:alpha val="43137"/>
                    </a:srgbClr>
                  </a:outerShdw>
                </a:effectLst>
                <a:latin typeface="黑体" pitchFamily="49" charset="-122"/>
                <a:ea typeface="黑体" pitchFamily="49" charset="-122"/>
              </a:rPr>
              <a:t>系统分析</a:t>
            </a:r>
            <a:endParaRPr lang="zh-CN" altLang="en-US" sz="3200" dirty="0">
              <a:solidFill>
                <a:srgbClr val="0000FF"/>
              </a:solidFill>
              <a:effectLst>
                <a:outerShdw blurRad="38100" dist="38100" dir="2700000" algn="tl">
                  <a:srgbClr val="000000">
                    <a:alpha val="43137"/>
                  </a:srgbClr>
                </a:outerShdw>
              </a:effectLst>
              <a:latin typeface="黑体" pitchFamily="49" charset="-122"/>
              <a:ea typeface="黑体" pitchFamily="49" charset="-122"/>
            </a:endParaRPr>
          </a:p>
        </p:txBody>
      </p:sp>
    </p:spTree>
    <p:extLst>
      <p:ext uri="{BB962C8B-B14F-4D97-AF65-F5344CB8AC3E}">
        <p14:creationId xmlns:p14="http://schemas.microsoft.com/office/powerpoint/2010/main" val="3103998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p:cNvSpPr>
          <p:nvPr>
            <p:ph type="title"/>
          </p:nvPr>
        </p:nvSpPr>
        <p:spPr>
          <a:xfrm>
            <a:off x="257200" y="5805264"/>
            <a:ext cx="8892480" cy="687387"/>
          </a:xfrm>
        </p:spPr>
        <p:txBody>
          <a:bodyPr/>
          <a:lstStyle/>
          <a:p>
            <a:pPr algn="ctr"/>
            <a:r>
              <a:rPr lang="en-US" altLang="zh-CN" dirty="0"/>
              <a:t>UML</a:t>
            </a:r>
            <a:r>
              <a:rPr lang="zh-CN" altLang="en-US" dirty="0"/>
              <a:t>图之间的关系 </a:t>
            </a:r>
          </a:p>
        </p:txBody>
      </p:sp>
      <p:grpSp>
        <p:nvGrpSpPr>
          <p:cNvPr id="99331" name="Group 3"/>
          <p:cNvGrpSpPr>
            <a:grpSpLocks noChangeAspect="1"/>
          </p:cNvGrpSpPr>
          <p:nvPr/>
        </p:nvGrpSpPr>
        <p:grpSpPr bwMode="auto">
          <a:xfrm>
            <a:off x="250825" y="2420938"/>
            <a:ext cx="8364538" cy="3255962"/>
            <a:chOff x="2350" y="3269"/>
            <a:chExt cx="6012" cy="2340"/>
          </a:xfrm>
        </p:grpSpPr>
        <p:sp>
          <p:nvSpPr>
            <p:cNvPr id="99332" name="AutoShape 4"/>
            <p:cNvSpPr>
              <a:spLocks noChangeAspect="1" noChangeArrowheads="1"/>
            </p:cNvSpPr>
            <p:nvPr/>
          </p:nvSpPr>
          <p:spPr bwMode="auto">
            <a:xfrm>
              <a:off x="2350" y="3269"/>
              <a:ext cx="6012" cy="2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9333" name="Rectangle 5"/>
            <p:cNvSpPr>
              <a:spLocks noChangeArrowheads="1"/>
            </p:cNvSpPr>
            <p:nvPr/>
          </p:nvSpPr>
          <p:spPr bwMode="auto">
            <a:xfrm>
              <a:off x="3322" y="4049"/>
              <a:ext cx="900" cy="468"/>
            </a:xfrm>
            <a:prstGeom prst="rect">
              <a:avLst/>
            </a:prstGeom>
            <a:solidFill>
              <a:srgbClr val="FFFFFF"/>
            </a:solidFill>
            <a:ln w="9525">
              <a:solidFill>
                <a:srgbClr val="000000"/>
              </a:solidFill>
              <a:miter lim="800000"/>
              <a:headEnd/>
              <a:tailEnd/>
            </a:ln>
          </p:spPr>
          <p:txBody>
            <a:bodyPr/>
            <a:lstStyle/>
            <a:p>
              <a:pPr algn="ctr" eaLnBrk="0" hangingPunct="0"/>
              <a:r>
                <a:rPr lang="zh-CN" altLang="en-US" sz="1600" b="1">
                  <a:latin typeface="Times New Roman" charset="0"/>
                </a:rPr>
                <a:t>用例图</a:t>
              </a:r>
              <a:endParaRPr lang="zh-CN" altLang="en-US" sz="1600" b="1"/>
            </a:p>
          </p:txBody>
        </p:sp>
        <p:sp>
          <p:nvSpPr>
            <p:cNvPr id="99334" name="Rectangle 6"/>
            <p:cNvSpPr>
              <a:spLocks noChangeArrowheads="1"/>
            </p:cNvSpPr>
            <p:nvPr/>
          </p:nvSpPr>
          <p:spPr bwMode="auto">
            <a:xfrm>
              <a:off x="4942" y="3269"/>
              <a:ext cx="900" cy="466"/>
            </a:xfrm>
            <a:prstGeom prst="rect">
              <a:avLst/>
            </a:prstGeom>
            <a:solidFill>
              <a:srgbClr val="FFFFFF"/>
            </a:solidFill>
            <a:ln w="9525">
              <a:solidFill>
                <a:srgbClr val="000000"/>
              </a:solidFill>
              <a:miter lim="800000"/>
              <a:headEnd/>
              <a:tailEnd/>
            </a:ln>
          </p:spPr>
          <p:txBody>
            <a:bodyPr/>
            <a:lstStyle/>
            <a:p>
              <a:pPr algn="ctr" eaLnBrk="0" hangingPunct="0"/>
              <a:r>
                <a:rPr lang="zh-CN" altLang="en-US" sz="1600" b="1">
                  <a:latin typeface="Times New Roman" charset="0"/>
                </a:rPr>
                <a:t>活动图</a:t>
              </a:r>
              <a:endParaRPr lang="zh-CN" altLang="en-US" sz="1600" b="1"/>
            </a:p>
          </p:txBody>
        </p:sp>
        <p:sp>
          <p:nvSpPr>
            <p:cNvPr id="99335" name="Rectangle 7"/>
            <p:cNvSpPr>
              <a:spLocks noChangeArrowheads="1"/>
            </p:cNvSpPr>
            <p:nvPr/>
          </p:nvSpPr>
          <p:spPr bwMode="auto">
            <a:xfrm>
              <a:off x="4942" y="4049"/>
              <a:ext cx="1080" cy="468"/>
            </a:xfrm>
            <a:prstGeom prst="rect">
              <a:avLst/>
            </a:prstGeom>
            <a:solidFill>
              <a:srgbClr val="FFFFFF"/>
            </a:solidFill>
            <a:ln w="9525">
              <a:solidFill>
                <a:srgbClr val="000000"/>
              </a:solidFill>
              <a:miter lim="800000"/>
              <a:headEnd/>
              <a:tailEnd/>
            </a:ln>
          </p:spPr>
          <p:txBody>
            <a:bodyPr/>
            <a:lstStyle/>
            <a:p>
              <a:pPr algn="ctr" eaLnBrk="0" hangingPunct="0"/>
              <a:r>
                <a:rPr lang="zh-CN" altLang="en-US" sz="1600" b="1">
                  <a:latin typeface="Times New Roman" charset="0"/>
                </a:rPr>
                <a:t>简单类图</a:t>
              </a:r>
              <a:endParaRPr lang="zh-CN" altLang="en-US" sz="1600" b="1"/>
            </a:p>
          </p:txBody>
        </p:sp>
        <p:sp>
          <p:nvSpPr>
            <p:cNvPr id="99336" name="Rectangle 8"/>
            <p:cNvSpPr>
              <a:spLocks noChangeArrowheads="1"/>
            </p:cNvSpPr>
            <p:nvPr/>
          </p:nvSpPr>
          <p:spPr bwMode="auto">
            <a:xfrm>
              <a:off x="4942" y="4985"/>
              <a:ext cx="900" cy="468"/>
            </a:xfrm>
            <a:prstGeom prst="rect">
              <a:avLst/>
            </a:prstGeom>
            <a:solidFill>
              <a:srgbClr val="FFFFFF"/>
            </a:solidFill>
            <a:ln w="9525">
              <a:solidFill>
                <a:srgbClr val="000000"/>
              </a:solidFill>
              <a:miter lim="800000"/>
              <a:headEnd/>
              <a:tailEnd/>
            </a:ln>
          </p:spPr>
          <p:txBody>
            <a:bodyPr/>
            <a:lstStyle/>
            <a:p>
              <a:pPr algn="ctr" eaLnBrk="0" hangingPunct="0"/>
              <a:r>
                <a:rPr lang="zh-CN" altLang="en-US" sz="1600" b="1">
                  <a:latin typeface="Times New Roman" charset="0"/>
                </a:rPr>
                <a:t>顺序图</a:t>
              </a:r>
              <a:endParaRPr lang="zh-CN" altLang="en-US" sz="1600" b="1"/>
            </a:p>
          </p:txBody>
        </p:sp>
        <p:sp>
          <p:nvSpPr>
            <p:cNvPr id="99337" name="Rectangle 9"/>
            <p:cNvSpPr>
              <a:spLocks noChangeArrowheads="1"/>
            </p:cNvSpPr>
            <p:nvPr/>
          </p:nvSpPr>
          <p:spPr bwMode="auto">
            <a:xfrm>
              <a:off x="7102" y="3425"/>
              <a:ext cx="900" cy="468"/>
            </a:xfrm>
            <a:prstGeom prst="rect">
              <a:avLst/>
            </a:prstGeom>
            <a:solidFill>
              <a:srgbClr val="FFFFFF"/>
            </a:solidFill>
            <a:ln w="9525">
              <a:solidFill>
                <a:srgbClr val="000000"/>
              </a:solidFill>
              <a:miter lim="800000"/>
              <a:headEnd/>
              <a:tailEnd/>
            </a:ln>
          </p:spPr>
          <p:txBody>
            <a:bodyPr/>
            <a:lstStyle/>
            <a:p>
              <a:pPr algn="ctr" eaLnBrk="0" hangingPunct="0"/>
              <a:r>
                <a:rPr lang="zh-CN" altLang="en-US" sz="1600" b="1">
                  <a:latin typeface="Times New Roman" charset="0"/>
                </a:rPr>
                <a:t>状态图</a:t>
              </a:r>
              <a:endParaRPr lang="zh-CN" altLang="en-US" sz="1600" b="1"/>
            </a:p>
          </p:txBody>
        </p:sp>
        <p:sp>
          <p:nvSpPr>
            <p:cNvPr id="99338" name="Rectangle 10"/>
            <p:cNvSpPr>
              <a:spLocks noChangeArrowheads="1"/>
            </p:cNvSpPr>
            <p:nvPr/>
          </p:nvSpPr>
          <p:spPr bwMode="auto">
            <a:xfrm>
              <a:off x="7102" y="4205"/>
              <a:ext cx="1080" cy="468"/>
            </a:xfrm>
            <a:prstGeom prst="rect">
              <a:avLst/>
            </a:prstGeom>
            <a:solidFill>
              <a:srgbClr val="FFFFFF"/>
            </a:solidFill>
            <a:ln w="9525">
              <a:solidFill>
                <a:srgbClr val="000000"/>
              </a:solidFill>
              <a:miter lim="800000"/>
              <a:headEnd/>
              <a:tailEnd/>
            </a:ln>
          </p:spPr>
          <p:txBody>
            <a:bodyPr/>
            <a:lstStyle/>
            <a:p>
              <a:pPr algn="ctr" eaLnBrk="0" hangingPunct="0"/>
              <a:r>
                <a:rPr lang="zh-CN" altLang="en-US" sz="1600" b="1">
                  <a:latin typeface="Times New Roman" charset="0"/>
                </a:rPr>
                <a:t>完整类图</a:t>
              </a:r>
              <a:endParaRPr lang="zh-CN" altLang="en-US" sz="1600" b="1"/>
            </a:p>
          </p:txBody>
        </p:sp>
        <p:sp>
          <p:nvSpPr>
            <p:cNvPr id="99339" name="Rectangle 11"/>
            <p:cNvSpPr>
              <a:spLocks noChangeArrowheads="1"/>
            </p:cNvSpPr>
            <p:nvPr/>
          </p:nvSpPr>
          <p:spPr bwMode="auto">
            <a:xfrm>
              <a:off x="7102" y="4985"/>
              <a:ext cx="900" cy="468"/>
            </a:xfrm>
            <a:prstGeom prst="rect">
              <a:avLst/>
            </a:prstGeom>
            <a:solidFill>
              <a:srgbClr val="FFFFFF"/>
            </a:solidFill>
            <a:ln w="9525">
              <a:solidFill>
                <a:srgbClr val="000000"/>
              </a:solidFill>
              <a:miter lim="800000"/>
              <a:headEnd/>
              <a:tailEnd/>
            </a:ln>
          </p:spPr>
          <p:txBody>
            <a:bodyPr/>
            <a:lstStyle/>
            <a:p>
              <a:pPr algn="ctr" eaLnBrk="0" hangingPunct="0"/>
              <a:r>
                <a:rPr lang="zh-CN" altLang="en-US" sz="1600" b="1">
                  <a:latin typeface="Times New Roman" charset="0"/>
                </a:rPr>
                <a:t>协作图</a:t>
              </a:r>
              <a:endParaRPr lang="zh-CN" altLang="en-US" sz="1600" b="1"/>
            </a:p>
          </p:txBody>
        </p:sp>
        <p:sp>
          <p:nvSpPr>
            <p:cNvPr id="99340" name="Line 12"/>
            <p:cNvSpPr>
              <a:spLocks noChangeShapeType="1"/>
            </p:cNvSpPr>
            <p:nvPr/>
          </p:nvSpPr>
          <p:spPr bwMode="auto">
            <a:xfrm>
              <a:off x="2602" y="4361"/>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9341" name="Line 13"/>
            <p:cNvSpPr>
              <a:spLocks noChangeShapeType="1"/>
            </p:cNvSpPr>
            <p:nvPr/>
          </p:nvSpPr>
          <p:spPr bwMode="auto">
            <a:xfrm>
              <a:off x="4222" y="4361"/>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9342" name="Line 14"/>
            <p:cNvSpPr>
              <a:spLocks noChangeShapeType="1"/>
            </p:cNvSpPr>
            <p:nvPr/>
          </p:nvSpPr>
          <p:spPr bwMode="auto">
            <a:xfrm>
              <a:off x="4042" y="4517"/>
              <a:ext cx="900" cy="6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9343" name="Line 15"/>
            <p:cNvSpPr>
              <a:spLocks noChangeShapeType="1"/>
            </p:cNvSpPr>
            <p:nvPr/>
          </p:nvSpPr>
          <p:spPr bwMode="auto">
            <a:xfrm flipH="1" flipV="1">
              <a:off x="5662" y="4517"/>
              <a:ext cx="144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9344" name="Line 16"/>
            <p:cNvSpPr>
              <a:spLocks noChangeShapeType="1"/>
            </p:cNvSpPr>
            <p:nvPr/>
          </p:nvSpPr>
          <p:spPr bwMode="auto">
            <a:xfrm>
              <a:off x="6022" y="4361"/>
              <a:ext cx="108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9345" name="Line 17"/>
            <p:cNvSpPr>
              <a:spLocks noChangeShapeType="1"/>
            </p:cNvSpPr>
            <p:nvPr/>
          </p:nvSpPr>
          <p:spPr bwMode="auto">
            <a:xfrm flipV="1">
              <a:off x="5842" y="5141"/>
              <a:ext cx="1260"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9346" name="Line 18"/>
            <p:cNvSpPr>
              <a:spLocks noChangeShapeType="1"/>
            </p:cNvSpPr>
            <p:nvPr/>
          </p:nvSpPr>
          <p:spPr bwMode="auto">
            <a:xfrm>
              <a:off x="5302" y="4517"/>
              <a:ext cx="1" cy="46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9347" name="Line 19"/>
            <p:cNvSpPr>
              <a:spLocks noChangeShapeType="1"/>
            </p:cNvSpPr>
            <p:nvPr/>
          </p:nvSpPr>
          <p:spPr bwMode="auto">
            <a:xfrm flipH="1">
              <a:off x="5662" y="3581"/>
              <a:ext cx="1440" cy="46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9348" name="Line 20"/>
            <p:cNvSpPr>
              <a:spLocks noChangeShapeType="1"/>
            </p:cNvSpPr>
            <p:nvPr/>
          </p:nvSpPr>
          <p:spPr bwMode="auto">
            <a:xfrm flipH="1">
              <a:off x="3862" y="3425"/>
              <a:ext cx="1080" cy="624"/>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9349" name="Text Box 21"/>
            <p:cNvSpPr txBox="1">
              <a:spLocks noChangeArrowheads="1"/>
            </p:cNvSpPr>
            <p:nvPr/>
          </p:nvSpPr>
          <p:spPr bwMode="auto">
            <a:xfrm>
              <a:off x="2422" y="3893"/>
              <a:ext cx="72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lang="zh-CN" altLang="en-US" sz="1600" b="1">
                  <a:latin typeface="Times New Roman" charset="0"/>
                </a:rPr>
                <a:t>需求</a:t>
              </a:r>
              <a:endParaRPr lang="zh-CN" altLang="en-US" sz="1600" b="1"/>
            </a:p>
          </p:txBody>
        </p:sp>
      </p:grpSp>
      <p:sp>
        <p:nvSpPr>
          <p:cNvPr id="22"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Times New Roman" pitchFamily="18" charset="0"/>
                <a:ea typeface="+mn-ea"/>
              </a:rPr>
              <a:t>1</a:t>
            </a:r>
            <a:r>
              <a:rPr lang="zh-CN" altLang="en-US" dirty="0" smtClean="0">
                <a:latin typeface="Times New Roman" pitchFamily="18" charset="0"/>
                <a:ea typeface="+mn-ea"/>
              </a:rPr>
              <a:t>、概述</a:t>
            </a:r>
            <a:endParaRPr lang="zh-CN" altLang="en-US" dirty="0">
              <a:latin typeface="Times New Roman" pitchFamily="18" charset="0"/>
              <a:ea typeface="+mn-ea"/>
            </a:endParaRPr>
          </a:p>
        </p:txBody>
      </p:sp>
      <p:sp>
        <p:nvSpPr>
          <p:cNvPr id="23" name="Text Box 3"/>
          <p:cNvSpPr txBox="1">
            <a:spLocks noChangeArrowheads="1"/>
          </p:cNvSpPr>
          <p:nvPr/>
        </p:nvSpPr>
        <p:spPr bwMode="auto">
          <a:xfrm>
            <a:off x="2627983" y="908491"/>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3</a:t>
            </a:r>
            <a:r>
              <a:rPr lang="en-US" altLang="zh-CN" dirty="0" smtClean="0"/>
              <a:t>) </a:t>
            </a:r>
            <a:r>
              <a:rPr lang="zh-CN" altLang="en-US" dirty="0" smtClean="0"/>
              <a:t>信息系统的</a:t>
            </a:r>
            <a:r>
              <a:rPr lang="en-US" altLang="zh-CN" dirty="0" smtClean="0"/>
              <a:t>OO</a:t>
            </a:r>
            <a:r>
              <a:rPr lang="zh-CN" altLang="en-US" dirty="0" smtClean="0"/>
              <a:t>建模流程</a:t>
            </a:r>
            <a:endParaRPr lang="zh-CN" altLang="en-US" dirty="0"/>
          </a:p>
        </p:txBody>
      </p:sp>
    </p:spTree>
    <p:extLst>
      <p:ext uri="{BB962C8B-B14F-4D97-AF65-F5344CB8AC3E}">
        <p14:creationId xmlns:p14="http://schemas.microsoft.com/office/powerpoint/2010/main" val="10934141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5" name="Rectangle 7"/>
          <p:cNvSpPr>
            <a:spLocks noChangeArrowheads="1"/>
          </p:cNvSpPr>
          <p:nvPr/>
        </p:nvSpPr>
        <p:spPr bwMode="auto">
          <a:xfrm>
            <a:off x="126409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三</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、对象建模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2" name="TextBox 1"/>
          <p:cNvSpPr txBox="1"/>
          <p:nvPr/>
        </p:nvSpPr>
        <p:spPr bwMode="auto">
          <a:xfrm>
            <a:off x="2972282" y="1484784"/>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smtClean="0">
                <a:solidFill>
                  <a:srgbClr val="969696"/>
                </a:solidFill>
              </a:rPr>
              <a:t> 1</a:t>
            </a:r>
            <a:r>
              <a:rPr lang="zh-CN" altLang="en-US" dirty="0" smtClean="0">
                <a:solidFill>
                  <a:srgbClr val="969696"/>
                </a:solidFill>
              </a:rPr>
              <a:t>、概述</a:t>
            </a:r>
            <a:endParaRPr lang="zh-CN" altLang="en-US" dirty="0">
              <a:solidFill>
                <a:srgbClr val="969696"/>
              </a:solidFill>
            </a:endParaRPr>
          </a:p>
        </p:txBody>
      </p:sp>
      <p:sp>
        <p:nvSpPr>
          <p:cNvPr id="6" name="TextBox 5"/>
          <p:cNvSpPr txBox="1"/>
          <p:nvPr/>
        </p:nvSpPr>
        <p:spPr bwMode="auto">
          <a:xfrm>
            <a:off x="2972282" y="2347955"/>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smtClean="0">
                <a:solidFill>
                  <a:srgbClr val="FFFF00"/>
                </a:solidFill>
              </a:rPr>
              <a:t> 2</a:t>
            </a:r>
            <a:r>
              <a:rPr lang="zh-CN" altLang="en-US" dirty="0" smtClean="0">
                <a:solidFill>
                  <a:srgbClr val="FFFF00"/>
                </a:solidFill>
              </a:rPr>
              <a:t>、类图</a:t>
            </a:r>
            <a:endParaRPr lang="zh-CN" altLang="en-US" dirty="0">
              <a:solidFill>
                <a:srgbClr val="FFFF00"/>
              </a:solidFill>
            </a:endParaRPr>
          </a:p>
        </p:txBody>
      </p:sp>
      <p:sp>
        <p:nvSpPr>
          <p:cNvPr id="11" name="Rectangle 3"/>
          <p:cNvSpPr txBox="1">
            <a:spLocks noChangeArrowheads="1"/>
          </p:cNvSpPr>
          <p:nvPr/>
        </p:nvSpPr>
        <p:spPr bwMode="auto">
          <a:xfrm>
            <a:off x="1286810" y="1134616"/>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7" name="Text Box 3"/>
          <p:cNvSpPr txBox="1">
            <a:spLocks noChangeArrowheads="1"/>
          </p:cNvSpPr>
          <p:nvPr/>
        </p:nvSpPr>
        <p:spPr bwMode="auto">
          <a:xfrm>
            <a:off x="2972282" y="3211126"/>
            <a:ext cx="4264014"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solidFill>
                  <a:schemeClr val="bg1"/>
                </a:solidFill>
              </a:rPr>
              <a:t> 3</a:t>
            </a:r>
            <a:r>
              <a:rPr lang="zh-CN" altLang="en-US" dirty="0" smtClean="0">
                <a:solidFill>
                  <a:schemeClr val="bg1"/>
                </a:solidFill>
              </a:rPr>
              <a:t>、系统活动</a:t>
            </a:r>
            <a:endParaRPr lang="zh-CN" altLang="en-US" dirty="0">
              <a:solidFill>
                <a:schemeClr val="bg1"/>
              </a:solidFill>
            </a:endParaRPr>
          </a:p>
        </p:txBody>
      </p:sp>
      <p:sp>
        <p:nvSpPr>
          <p:cNvPr id="8" name="Text Box 3"/>
          <p:cNvSpPr txBox="1">
            <a:spLocks noChangeArrowheads="1"/>
          </p:cNvSpPr>
          <p:nvPr/>
        </p:nvSpPr>
        <p:spPr bwMode="auto">
          <a:xfrm>
            <a:off x="2972282" y="4074297"/>
            <a:ext cx="4264014"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solidFill>
                  <a:schemeClr val="bg1"/>
                </a:solidFill>
              </a:rPr>
              <a:t> 4</a:t>
            </a:r>
            <a:r>
              <a:rPr lang="zh-CN" altLang="en-US" dirty="0" smtClean="0">
                <a:solidFill>
                  <a:schemeClr val="bg1"/>
                </a:solidFill>
              </a:rPr>
              <a:t>、对象交互</a:t>
            </a:r>
            <a:endParaRPr lang="zh-CN" altLang="en-US" dirty="0">
              <a:solidFill>
                <a:schemeClr val="bg1"/>
              </a:solidFill>
            </a:endParaRPr>
          </a:p>
        </p:txBody>
      </p:sp>
      <p:sp>
        <p:nvSpPr>
          <p:cNvPr id="9" name="Text Box 3"/>
          <p:cNvSpPr txBox="1">
            <a:spLocks noChangeArrowheads="1"/>
          </p:cNvSpPr>
          <p:nvPr/>
        </p:nvSpPr>
        <p:spPr bwMode="auto">
          <a:xfrm>
            <a:off x="2972282" y="4937467"/>
            <a:ext cx="4264014"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solidFill>
                  <a:schemeClr val="bg1"/>
                </a:solidFill>
              </a:rPr>
              <a:t> </a:t>
            </a:r>
            <a:r>
              <a:rPr lang="en-US" altLang="zh-CN" dirty="0" smtClean="0">
                <a:solidFill>
                  <a:schemeClr val="bg1"/>
                </a:solidFill>
              </a:rPr>
              <a:t>5</a:t>
            </a:r>
            <a:r>
              <a:rPr lang="zh-CN" altLang="en-US" dirty="0" smtClean="0">
                <a:solidFill>
                  <a:schemeClr val="bg1"/>
                </a:solidFill>
              </a:rPr>
              <a:t>、对象行为</a:t>
            </a:r>
            <a:endParaRPr lang="zh-CN" altLang="en-US" dirty="0">
              <a:solidFill>
                <a:schemeClr val="bg1"/>
              </a:solidFill>
            </a:endParaRPr>
          </a:p>
        </p:txBody>
      </p:sp>
    </p:spTree>
    <p:extLst>
      <p:ext uri="{BB962C8B-B14F-4D97-AF65-F5344CB8AC3E}">
        <p14:creationId xmlns:p14="http://schemas.microsoft.com/office/powerpoint/2010/main" val="736076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699" name="Rectangle 3"/>
          <p:cNvSpPr>
            <a:spLocks noChangeArrowheads="1"/>
          </p:cNvSpPr>
          <p:nvPr/>
        </p:nvSpPr>
        <p:spPr bwMode="auto">
          <a:xfrm>
            <a:off x="919163" y="5004519"/>
            <a:ext cx="6365875" cy="1520825"/>
          </a:xfrm>
          <a:prstGeom prst="rect">
            <a:avLst/>
          </a:prstGeom>
          <a:noFill/>
          <a:ln>
            <a:noFill/>
          </a:ln>
          <a:effectLst/>
          <a:extLst/>
        </p:spPr>
        <p:txBody>
          <a:bodyPr wrap="none" anchor="ctr"/>
          <a:lstStyle/>
          <a:p>
            <a:pPr lvl="1" algn="l">
              <a:lnSpc>
                <a:spcPct val="150000"/>
              </a:lnSpc>
              <a:buClr>
                <a:srgbClr val="CC0000"/>
              </a:buClr>
              <a:buSzPct val="75000"/>
              <a:buFont typeface="Wingdings" charset="0"/>
              <a:buChar char="u"/>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提供系统组成构件的定义</a:t>
            </a:r>
          </a:p>
          <a:p>
            <a:pPr lvl="1" algn="l">
              <a:lnSpc>
                <a:spcPct val="150000"/>
              </a:lnSpc>
              <a:buClr>
                <a:srgbClr val="CC0000"/>
              </a:buClr>
              <a:buSzPct val="75000"/>
              <a:buFont typeface="Wingdings" charset="0"/>
              <a:buChar char="u"/>
            </a:pP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包含新系统重要结构信息</a:t>
            </a:r>
          </a:p>
          <a:p>
            <a:pPr lvl="1" algn="l">
              <a:lnSpc>
                <a:spcPct val="150000"/>
              </a:lnSpc>
              <a:buClr>
                <a:srgbClr val="CC0000"/>
              </a:buClr>
              <a:buSzPct val="75000"/>
              <a:buFont typeface="Wingdings" charset="0"/>
              <a:buChar char="u"/>
            </a:pP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提供了数据库及面向对象程序的描述</a:t>
            </a:r>
            <a:endPar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pic>
        <p:nvPicPr>
          <p:cNvPr id="10537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5575" y="786110"/>
            <a:ext cx="5656263" cy="408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 name="Rectangle 2"/>
          <p:cNvSpPr txBox="1">
            <a:spLocks noChangeArrowheads="1"/>
          </p:cNvSpPr>
          <p:nvPr/>
        </p:nvSpPr>
        <p:spPr bwMode="auto">
          <a:xfrm>
            <a:off x="0" y="77317"/>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smtClean="0">
                <a:latin typeface="Times New Roman" pitchFamily="18" charset="0"/>
              </a:rPr>
              <a:t>2</a:t>
            </a:r>
            <a:r>
              <a:rPr lang="zh-CN" altLang="en-US" dirty="0" smtClean="0">
                <a:latin typeface="Times New Roman" pitchFamily="18" charset="0"/>
              </a:rPr>
              <a:t>、类</a:t>
            </a:r>
            <a:endParaRPr lang="zh-CN" altLang="en-US" dirty="0">
              <a:latin typeface="Times New Roman" pitchFamily="18" charset="0"/>
            </a:endParaRPr>
          </a:p>
        </p:txBody>
      </p:sp>
    </p:spTree>
    <p:extLst>
      <p:ext uri="{BB962C8B-B14F-4D97-AF65-F5344CB8AC3E}">
        <p14:creationId xmlns:p14="http://schemas.microsoft.com/office/powerpoint/2010/main" val="655065308"/>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53699"/>
                                        </p:tgtEl>
                                        <p:attrNameLst>
                                          <p:attrName>style.visibility</p:attrName>
                                        </p:attrNameLst>
                                      </p:cBhvr>
                                      <p:to>
                                        <p:strVal val="visible"/>
                                      </p:to>
                                    </p:set>
                                    <p:animEffect transition="in" filter="wipe(left)">
                                      <p:cBhvr>
                                        <p:cTn id="7" dur="500"/>
                                        <p:tgtEl>
                                          <p:spTgt spid="1053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369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595" name="Rectangle 3"/>
          <p:cNvSpPr>
            <a:spLocks noChangeArrowheads="1"/>
          </p:cNvSpPr>
          <p:nvPr/>
        </p:nvSpPr>
        <p:spPr bwMode="auto">
          <a:xfrm>
            <a:off x="2984500" y="6289675"/>
            <a:ext cx="3843338" cy="517525"/>
          </a:xfrm>
          <a:prstGeom prst="rect">
            <a:avLst/>
          </a:prstGeom>
          <a:solidFill>
            <a:srgbClr val="FFFFFF">
              <a:alpha val="6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lvl="1" algn="l">
              <a:lnSpc>
                <a:spcPct val="150000"/>
              </a:lnSpc>
              <a:buClr>
                <a:srgbClr val="CC0000"/>
              </a:buClr>
              <a:buSzPct val="75000"/>
              <a:buFont typeface="Wingdings" charset="0"/>
              <a:buNone/>
            </a:pPr>
            <a:r>
              <a:rPr lang="en-US" altLang="zh-CN" sz="2400" b="1" dirty="0">
                <a:solidFill>
                  <a:srgbClr val="002060"/>
                </a:solidFill>
                <a:effectLst>
                  <a:outerShdw blurRad="38100" dist="38100" dir="2700000" algn="tl">
                    <a:srgbClr val="000000">
                      <a:alpha val="43137"/>
                    </a:srgbClr>
                  </a:outerShdw>
                </a:effectLst>
                <a:ea typeface="宋体" charset="0"/>
                <a:cs typeface="宋体" charset="0"/>
              </a:rPr>
              <a:t>RMO</a:t>
            </a:r>
            <a:r>
              <a:rPr lang="zh-CN" altLang="en-US" sz="2400" b="1" dirty="0">
                <a:solidFill>
                  <a:srgbClr val="002060"/>
                </a:solidFill>
                <a:effectLst>
                  <a:outerShdw blurRad="38100" dist="38100" dir="2700000" algn="tl">
                    <a:srgbClr val="000000">
                      <a:alpha val="43137"/>
                    </a:srgbClr>
                  </a:outerShdw>
                </a:effectLst>
                <a:ea typeface="宋体" charset="0"/>
                <a:cs typeface="宋体" charset="0"/>
              </a:rPr>
              <a:t>部分类的类图</a:t>
            </a:r>
            <a:endParaRPr kumimoji="1" lang="en-US" altLang="zh-CN" sz="2400" b="1" dirty="0">
              <a:solidFill>
                <a:srgbClr val="002060"/>
              </a:solidFill>
              <a:effectLst>
                <a:outerShdw blurRad="38100" dist="38100" dir="2700000" algn="tl">
                  <a:srgbClr val="000000">
                    <a:alpha val="43137"/>
                  </a:srgbClr>
                </a:outerShdw>
              </a:effectLst>
              <a:ea typeface="宋体" charset="0"/>
              <a:cs typeface="宋体" charset="0"/>
            </a:endParaRPr>
          </a:p>
        </p:txBody>
      </p:sp>
      <p:pic>
        <p:nvPicPr>
          <p:cNvPr id="11345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513" y="1393825"/>
            <a:ext cx="8153400" cy="487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 name="Rectangle 2"/>
          <p:cNvSpPr txBox="1">
            <a:spLocks noChangeArrowheads="1"/>
          </p:cNvSpPr>
          <p:nvPr/>
        </p:nvSpPr>
        <p:spPr bwMode="auto">
          <a:xfrm>
            <a:off x="0" y="77317"/>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smtClean="0">
                <a:latin typeface="Times New Roman" pitchFamily="18" charset="0"/>
              </a:rPr>
              <a:t>2</a:t>
            </a:r>
            <a:r>
              <a:rPr lang="zh-CN" altLang="en-US" dirty="0" smtClean="0">
                <a:latin typeface="Times New Roman" pitchFamily="18" charset="0"/>
              </a:rPr>
              <a:t>、类</a:t>
            </a:r>
            <a:endParaRPr lang="zh-CN" altLang="en-US" dirty="0">
              <a:latin typeface="Times New Roman" pitchFamily="18" charset="0"/>
            </a:endParaRPr>
          </a:p>
        </p:txBody>
      </p:sp>
    </p:spTree>
    <p:extLst>
      <p:ext uri="{BB962C8B-B14F-4D97-AF65-F5344CB8AC3E}">
        <p14:creationId xmlns:p14="http://schemas.microsoft.com/office/powerpoint/2010/main" val="3296312998"/>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34595"/>
                                        </p:tgtEl>
                                        <p:attrNameLst>
                                          <p:attrName>style.visibility</p:attrName>
                                        </p:attrNameLst>
                                      </p:cBhvr>
                                      <p:to>
                                        <p:strVal val="visible"/>
                                      </p:to>
                                    </p:set>
                                    <p:animEffect transition="in" filter="wipe(left)">
                                      <p:cBhvr>
                                        <p:cTn id="7" dur="500"/>
                                        <p:tgtEl>
                                          <p:spTgt spid="1134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59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5" name="Rectangle 7"/>
          <p:cNvSpPr>
            <a:spLocks noChangeArrowheads="1"/>
          </p:cNvSpPr>
          <p:nvPr/>
        </p:nvSpPr>
        <p:spPr bwMode="auto">
          <a:xfrm>
            <a:off x="126409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三</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、对象建模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2" name="TextBox 1"/>
          <p:cNvSpPr txBox="1"/>
          <p:nvPr/>
        </p:nvSpPr>
        <p:spPr bwMode="auto">
          <a:xfrm>
            <a:off x="2972282" y="1484784"/>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smtClean="0">
                <a:solidFill>
                  <a:srgbClr val="969696"/>
                </a:solidFill>
              </a:rPr>
              <a:t> 1</a:t>
            </a:r>
            <a:r>
              <a:rPr lang="zh-CN" altLang="en-US" dirty="0" smtClean="0">
                <a:solidFill>
                  <a:srgbClr val="969696"/>
                </a:solidFill>
              </a:rPr>
              <a:t>、概述</a:t>
            </a:r>
            <a:endParaRPr lang="zh-CN" altLang="en-US" dirty="0">
              <a:solidFill>
                <a:srgbClr val="969696"/>
              </a:solidFill>
            </a:endParaRPr>
          </a:p>
        </p:txBody>
      </p:sp>
      <p:sp>
        <p:nvSpPr>
          <p:cNvPr id="6" name="TextBox 5"/>
          <p:cNvSpPr txBox="1"/>
          <p:nvPr/>
        </p:nvSpPr>
        <p:spPr bwMode="auto">
          <a:xfrm>
            <a:off x="2972282" y="2347955"/>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smtClean="0">
                <a:solidFill>
                  <a:srgbClr val="969696"/>
                </a:solidFill>
              </a:rPr>
              <a:t> 2</a:t>
            </a:r>
            <a:r>
              <a:rPr lang="zh-CN" altLang="en-US" dirty="0" smtClean="0">
                <a:solidFill>
                  <a:srgbClr val="969696"/>
                </a:solidFill>
              </a:rPr>
              <a:t>、类图</a:t>
            </a:r>
            <a:endParaRPr lang="zh-CN" altLang="en-US" dirty="0">
              <a:solidFill>
                <a:srgbClr val="969696"/>
              </a:solidFill>
            </a:endParaRPr>
          </a:p>
        </p:txBody>
      </p:sp>
      <p:sp>
        <p:nvSpPr>
          <p:cNvPr id="11" name="Rectangle 3"/>
          <p:cNvSpPr txBox="1">
            <a:spLocks noChangeArrowheads="1"/>
          </p:cNvSpPr>
          <p:nvPr/>
        </p:nvSpPr>
        <p:spPr bwMode="auto">
          <a:xfrm>
            <a:off x="1286810" y="1134616"/>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7" name="Text Box 3"/>
          <p:cNvSpPr txBox="1">
            <a:spLocks noChangeArrowheads="1"/>
          </p:cNvSpPr>
          <p:nvPr/>
        </p:nvSpPr>
        <p:spPr bwMode="auto">
          <a:xfrm>
            <a:off x="2972282" y="3211126"/>
            <a:ext cx="4264014"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t> 3</a:t>
            </a:r>
            <a:r>
              <a:rPr lang="zh-CN" altLang="en-US" dirty="0" smtClean="0"/>
              <a:t>、系统活动</a:t>
            </a:r>
            <a:endParaRPr lang="zh-CN" altLang="en-US" dirty="0"/>
          </a:p>
        </p:txBody>
      </p:sp>
      <p:sp>
        <p:nvSpPr>
          <p:cNvPr id="8" name="Text Box 3"/>
          <p:cNvSpPr txBox="1">
            <a:spLocks noChangeArrowheads="1"/>
          </p:cNvSpPr>
          <p:nvPr/>
        </p:nvSpPr>
        <p:spPr bwMode="auto">
          <a:xfrm>
            <a:off x="2972282" y="4074297"/>
            <a:ext cx="4264014"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solidFill>
                  <a:schemeClr val="bg1"/>
                </a:solidFill>
              </a:rPr>
              <a:t> 4</a:t>
            </a:r>
            <a:r>
              <a:rPr lang="zh-CN" altLang="en-US" dirty="0" smtClean="0">
                <a:solidFill>
                  <a:schemeClr val="bg1"/>
                </a:solidFill>
              </a:rPr>
              <a:t>、对象交互</a:t>
            </a:r>
            <a:endParaRPr lang="zh-CN" altLang="en-US" dirty="0">
              <a:solidFill>
                <a:schemeClr val="bg1"/>
              </a:solidFill>
            </a:endParaRPr>
          </a:p>
        </p:txBody>
      </p:sp>
      <p:sp>
        <p:nvSpPr>
          <p:cNvPr id="9" name="Text Box 3"/>
          <p:cNvSpPr txBox="1">
            <a:spLocks noChangeArrowheads="1"/>
          </p:cNvSpPr>
          <p:nvPr/>
        </p:nvSpPr>
        <p:spPr bwMode="auto">
          <a:xfrm>
            <a:off x="2972282" y="4937467"/>
            <a:ext cx="4264014"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solidFill>
                  <a:schemeClr val="bg1"/>
                </a:solidFill>
              </a:rPr>
              <a:t> </a:t>
            </a:r>
            <a:r>
              <a:rPr lang="en-US" altLang="zh-CN" dirty="0" smtClean="0">
                <a:solidFill>
                  <a:schemeClr val="bg1"/>
                </a:solidFill>
              </a:rPr>
              <a:t>5</a:t>
            </a:r>
            <a:r>
              <a:rPr lang="zh-CN" altLang="en-US" dirty="0" smtClean="0">
                <a:solidFill>
                  <a:schemeClr val="bg1"/>
                </a:solidFill>
              </a:rPr>
              <a:t>、对象行为</a:t>
            </a:r>
            <a:endParaRPr lang="zh-CN" altLang="en-US" dirty="0">
              <a:solidFill>
                <a:schemeClr val="bg1"/>
              </a:solidFill>
            </a:endParaRPr>
          </a:p>
        </p:txBody>
      </p:sp>
    </p:spTree>
    <p:extLst>
      <p:ext uri="{BB962C8B-B14F-4D97-AF65-F5344CB8AC3E}">
        <p14:creationId xmlns:p14="http://schemas.microsoft.com/office/powerpoint/2010/main" val="1612808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26" name="Rectangle 6"/>
          <p:cNvSpPr>
            <a:spLocks noGrp="1" noChangeArrowheads="1"/>
          </p:cNvSpPr>
          <p:nvPr>
            <p:ph type="body" idx="1"/>
          </p:nvPr>
        </p:nvSpPr>
        <p:spPr>
          <a:xfrm>
            <a:off x="925513" y="2425700"/>
            <a:ext cx="7543800" cy="3560763"/>
          </a:xfrm>
          <a:noFill/>
          <a:ln/>
        </p:spPr>
        <p:txBody>
          <a:bodyPr/>
          <a:lstStyle/>
          <a:p>
            <a:r>
              <a:rPr lang="zh-CN" altLang="en-US" sz="2400" dirty="0">
                <a:solidFill>
                  <a:srgbClr val="CC0000"/>
                </a:solidFill>
                <a:ea typeface="黑体" pitchFamily="49" charset="-122"/>
              </a:rPr>
              <a:t>用例</a:t>
            </a:r>
            <a:endParaRPr lang="en-US" altLang="zh-CN" sz="2400" dirty="0">
              <a:solidFill>
                <a:srgbClr val="CC0000"/>
              </a:solidFill>
              <a:ea typeface="黑体" pitchFamily="49" charset="-122"/>
            </a:endParaRPr>
          </a:p>
          <a:p>
            <a:pPr lvl="1"/>
            <a:r>
              <a:rPr lang="zh-CN" altLang="en-US" sz="2400" b="1" dirty="0">
                <a:ea typeface="黑体" pitchFamily="49" charset="-122"/>
              </a:rPr>
              <a:t>由系统为使用该系统的用户提供的一个</a:t>
            </a:r>
            <a:r>
              <a:rPr lang="zh-CN" altLang="en-US" sz="2400" b="1" dirty="0">
                <a:solidFill>
                  <a:srgbClr val="FF0000"/>
                </a:solidFill>
                <a:ea typeface="黑体" pitchFamily="49" charset="-122"/>
              </a:rPr>
              <a:t>单一</a:t>
            </a:r>
            <a:br>
              <a:rPr lang="zh-CN" altLang="en-US" sz="2400" b="1" dirty="0">
                <a:solidFill>
                  <a:srgbClr val="FF0000"/>
                </a:solidFill>
                <a:ea typeface="黑体" pitchFamily="49" charset="-122"/>
              </a:rPr>
            </a:br>
            <a:r>
              <a:rPr lang="zh-CN" altLang="en-US" sz="2400" b="1" dirty="0">
                <a:solidFill>
                  <a:srgbClr val="FF0000"/>
                </a:solidFill>
                <a:ea typeface="黑体" pitchFamily="49" charset="-122"/>
              </a:rPr>
              <a:t>的系统功能</a:t>
            </a:r>
            <a:endParaRPr lang="en-US" altLang="zh-CN" sz="2400" b="1" dirty="0">
              <a:solidFill>
                <a:srgbClr val="FF0000"/>
              </a:solidFill>
              <a:ea typeface="黑体" pitchFamily="49" charset="-122"/>
            </a:endParaRPr>
          </a:p>
          <a:p>
            <a:r>
              <a:rPr lang="zh-CN" altLang="en-US" sz="2400" dirty="0">
                <a:solidFill>
                  <a:srgbClr val="CC0000"/>
                </a:solidFill>
                <a:ea typeface="黑体" pitchFamily="49" charset="-122"/>
              </a:rPr>
              <a:t>参与者</a:t>
            </a:r>
            <a:endParaRPr lang="en-US" altLang="zh-CN" sz="2400" dirty="0">
              <a:solidFill>
                <a:srgbClr val="CC0000"/>
              </a:solidFill>
              <a:ea typeface="黑体" pitchFamily="49" charset="-122"/>
            </a:endParaRPr>
          </a:p>
          <a:p>
            <a:pPr lvl="1"/>
            <a:r>
              <a:rPr lang="zh-CN" altLang="en-US" sz="2400" b="1" dirty="0">
                <a:ea typeface="黑体" pitchFamily="49" charset="-122"/>
              </a:rPr>
              <a:t>由系统用户扮演的角色（也可以是其他外部</a:t>
            </a:r>
            <a:br>
              <a:rPr lang="zh-CN" altLang="en-US" sz="2400" b="1" dirty="0">
                <a:ea typeface="黑体" pitchFamily="49" charset="-122"/>
              </a:rPr>
            </a:br>
            <a:r>
              <a:rPr lang="zh-CN" altLang="en-US" sz="2400" b="1" dirty="0">
                <a:ea typeface="黑体" pitchFamily="49" charset="-122"/>
              </a:rPr>
              <a:t>实体）</a:t>
            </a:r>
            <a:endParaRPr lang="en-US" altLang="zh-CN" sz="2400" b="1" dirty="0">
              <a:ea typeface="黑体" pitchFamily="49" charset="-122"/>
            </a:endParaRPr>
          </a:p>
          <a:p>
            <a:pPr lvl="1"/>
            <a:r>
              <a:rPr lang="zh-CN" altLang="en-US" sz="2400" b="1" dirty="0">
                <a:ea typeface="黑体" pitchFamily="49" charset="-122"/>
              </a:rPr>
              <a:t>参与者总在系统的自动控制边界之外</a:t>
            </a:r>
            <a:endParaRPr lang="en-US" altLang="zh-CN" sz="2400" b="1" dirty="0">
              <a:ea typeface="黑体" pitchFamily="49" charset="-122"/>
            </a:endParaRPr>
          </a:p>
        </p:txBody>
      </p:sp>
      <p:sp>
        <p:nvSpPr>
          <p:cNvPr id="5"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Times New Roman" pitchFamily="18" charset="0"/>
              </a:rPr>
              <a:t>3</a:t>
            </a:r>
            <a:r>
              <a:rPr lang="zh-CN" altLang="en-US" dirty="0" smtClean="0">
                <a:latin typeface="Times New Roman" pitchFamily="18" charset="0"/>
              </a:rPr>
              <a:t>、系统活动：用例／场景</a:t>
            </a:r>
            <a:endParaRPr lang="zh-CN" altLang="en-US" dirty="0">
              <a:latin typeface="Times New Roman" pitchFamily="18" charset="0"/>
            </a:endParaRPr>
          </a:p>
        </p:txBody>
      </p:sp>
      <p:sp>
        <p:nvSpPr>
          <p:cNvPr id="6" name="Text Box 3"/>
          <p:cNvSpPr txBox="1">
            <a:spLocks noChangeArrowheads="1"/>
          </p:cNvSpPr>
          <p:nvPr/>
        </p:nvSpPr>
        <p:spPr bwMode="auto">
          <a:xfrm>
            <a:off x="2627983" y="980499"/>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1</a:t>
            </a:r>
            <a:r>
              <a:rPr lang="en-US" altLang="zh-CN" dirty="0" smtClean="0"/>
              <a:t>) </a:t>
            </a:r>
            <a:r>
              <a:rPr lang="zh-CN" altLang="en-US" dirty="0" smtClean="0"/>
              <a:t>用例与参与者</a:t>
            </a:r>
            <a:endParaRPr lang="zh-CN" altLang="en-US" dirty="0"/>
          </a:p>
        </p:txBody>
      </p:sp>
    </p:spTree>
    <p:extLst>
      <p:ext uri="{BB962C8B-B14F-4D97-AF65-F5344CB8AC3E}">
        <p14:creationId xmlns:p14="http://schemas.microsoft.com/office/powerpoint/2010/main" val="489689759"/>
      </p:ext>
    </p:extLst>
  </p:cSld>
  <p:clrMapOvr>
    <a:masterClrMapping/>
  </p:clrMapOvr>
  <p:transition>
    <p:split orient="ver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748" name="Rectangle 4"/>
          <p:cNvSpPr>
            <a:spLocks noGrp="1" noChangeArrowheads="1"/>
          </p:cNvSpPr>
          <p:nvPr>
            <p:ph type="body" idx="1"/>
          </p:nvPr>
        </p:nvSpPr>
        <p:spPr>
          <a:xfrm>
            <a:off x="514350" y="5416550"/>
            <a:ext cx="8161338" cy="998538"/>
          </a:xfrm>
          <a:solidFill>
            <a:schemeClr val="accent1">
              <a:alpha val="44000"/>
            </a:schemeClr>
          </a:solidFill>
          <a:ln/>
        </p:spPr>
        <p:txBody>
          <a:bodyPr/>
          <a:lstStyle/>
          <a:p>
            <a:pPr>
              <a:buFont typeface="Wingdings" charset="0"/>
              <a:buNone/>
            </a:pPr>
            <a:r>
              <a:rPr lang="zh-CN" altLang="en-US" sz="2400" dirty="0">
                <a:solidFill>
                  <a:srgbClr val="CC0000"/>
                </a:solidFill>
                <a:ea typeface="黑体" pitchFamily="49" charset="-122"/>
              </a:rPr>
              <a:t>注意：</a:t>
            </a:r>
            <a:r>
              <a:rPr lang="zh-CN" altLang="en-US" sz="2400" dirty="0">
                <a:ea typeface="黑体" pitchFamily="49" charset="-122"/>
              </a:rPr>
              <a:t>如果参与者是一个人的话，则一定是</a:t>
            </a:r>
            <a:r>
              <a:rPr lang="zh-CN" altLang="en-US" sz="2400" dirty="0">
                <a:solidFill>
                  <a:srgbClr val="CC0000"/>
                </a:solidFill>
                <a:ea typeface="黑体" pitchFamily="49" charset="-122"/>
              </a:rPr>
              <a:t>亲自</a:t>
            </a:r>
            <a:r>
              <a:rPr lang="zh-CN" altLang="en-US" sz="2400" dirty="0">
                <a:ea typeface="黑体" pitchFamily="49" charset="-122"/>
              </a:rPr>
              <a:t>与系统</a:t>
            </a:r>
            <a:br>
              <a:rPr lang="zh-CN" altLang="en-US" sz="2400" dirty="0">
                <a:ea typeface="黑体" pitchFamily="49" charset="-122"/>
              </a:rPr>
            </a:br>
            <a:r>
              <a:rPr lang="zh-CN" altLang="en-US" sz="2400" dirty="0">
                <a:ea typeface="黑体" pitchFamily="49" charset="-122"/>
              </a:rPr>
              <a:t>   进行交互的</a:t>
            </a:r>
            <a:r>
              <a:rPr lang="zh-CN" altLang="en-US" sz="2400" dirty="0">
                <a:solidFill>
                  <a:srgbClr val="CC0000"/>
                </a:solidFill>
                <a:ea typeface="黑体" pitchFamily="49" charset="-122"/>
              </a:rPr>
              <a:t>人</a:t>
            </a:r>
            <a:endParaRPr lang="en-US" altLang="zh-CN" sz="2400" dirty="0">
              <a:solidFill>
                <a:srgbClr val="CC0000"/>
              </a:solidFill>
              <a:ea typeface="黑体" pitchFamily="49" charset="-122"/>
            </a:endParaRPr>
          </a:p>
        </p:txBody>
      </p:sp>
      <p:grpSp>
        <p:nvGrpSpPr>
          <p:cNvPr id="1055752" name="Group 8"/>
          <p:cNvGrpSpPr>
            <a:grpSpLocks/>
          </p:cNvGrpSpPr>
          <p:nvPr/>
        </p:nvGrpSpPr>
        <p:grpSpPr bwMode="auto">
          <a:xfrm>
            <a:off x="606425" y="1968500"/>
            <a:ext cx="7900988" cy="3238500"/>
            <a:chOff x="382" y="1240"/>
            <a:chExt cx="4977" cy="2040"/>
          </a:xfrm>
        </p:grpSpPr>
        <p:pic>
          <p:nvPicPr>
            <p:cNvPr id="10557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 y="1240"/>
              <a:ext cx="4977" cy="2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55750" name="Rectangle 6"/>
            <p:cNvSpPr>
              <a:spLocks noChangeArrowheads="1"/>
            </p:cNvSpPr>
            <p:nvPr/>
          </p:nvSpPr>
          <p:spPr bwMode="auto">
            <a:xfrm>
              <a:off x="682" y="2199"/>
              <a:ext cx="1030" cy="470"/>
            </a:xfrm>
            <a:prstGeom prst="rect">
              <a:avLst/>
            </a:prstGeom>
            <a:solidFill>
              <a:srgbClr val="EFE3D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r>
                <a:rPr lang="zh-CN" altLang="en-US" sz="1800" b="1"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宋体" charset="0"/>
                </a:rPr>
                <a:t>小人为参与者，</a:t>
              </a:r>
            </a:p>
            <a:p>
              <a:pPr algn="l"/>
              <a:r>
                <a:rPr lang="zh-CN" altLang="en-US" sz="1800" b="1"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宋体" charset="0"/>
                </a:rPr>
                <a:t>代表一个角色</a:t>
              </a:r>
              <a:endParaRPr lang="en-US" altLang="zh-CN" sz="1800" b="1"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宋体" charset="0"/>
              </a:endParaRPr>
            </a:p>
          </p:txBody>
        </p:sp>
        <p:sp>
          <p:nvSpPr>
            <p:cNvPr id="1055751" name="Rectangle 7"/>
            <p:cNvSpPr>
              <a:spLocks noChangeArrowheads="1"/>
            </p:cNvSpPr>
            <p:nvPr/>
          </p:nvSpPr>
          <p:spPr bwMode="auto">
            <a:xfrm>
              <a:off x="3098" y="1528"/>
              <a:ext cx="1030" cy="545"/>
            </a:xfrm>
            <a:prstGeom prst="rect">
              <a:avLst/>
            </a:prstGeom>
            <a:solidFill>
              <a:srgbClr val="EFE3D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宋体" charset="0"/>
                </a:rPr>
                <a:t>连接线表示某参</a:t>
              </a: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宋体" charset="0"/>
                </a:rPr>
                <a:t>与者使用某用例</a:t>
              </a:r>
              <a:endParaRPr lang="en-US" altLang="zh-CN"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宋体" charset="0"/>
              </a:endParaRPr>
            </a:p>
          </p:txBody>
        </p:sp>
      </p:grpSp>
      <p:sp>
        <p:nvSpPr>
          <p:cNvPr id="9"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Times New Roman" pitchFamily="18" charset="0"/>
              </a:rPr>
              <a:t>3</a:t>
            </a:r>
            <a:r>
              <a:rPr lang="zh-CN" altLang="en-US" dirty="0" smtClean="0">
                <a:latin typeface="Times New Roman" pitchFamily="18" charset="0"/>
              </a:rPr>
              <a:t>、系统活动：用例／场景</a:t>
            </a:r>
            <a:endParaRPr lang="zh-CN" altLang="en-US" dirty="0">
              <a:latin typeface="Times New Roman" pitchFamily="18" charset="0"/>
            </a:endParaRPr>
          </a:p>
        </p:txBody>
      </p:sp>
      <p:sp>
        <p:nvSpPr>
          <p:cNvPr id="10" name="Text Box 3"/>
          <p:cNvSpPr txBox="1">
            <a:spLocks noChangeArrowheads="1"/>
          </p:cNvSpPr>
          <p:nvPr/>
        </p:nvSpPr>
        <p:spPr bwMode="auto">
          <a:xfrm>
            <a:off x="2627983" y="980499"/>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1</a:t>
            </a:r>
            <a:r>
              <a:rPr lang="en-US" altLang="zh-CN" dirty="0" smtClean="0"/>
              <a:t>) </a:t>
            </a:r>
            <a:r>
              <a:rPr lang="zh-CN" altLang="en-US" dirty="0" smtClean="0"/>
              <a:t>用例与参与者</a:t>
            </a:r>
            <a:endParaRPr lang="zh-CN" altLang="en-US" dirty="0"/>
          </a:p>
        </p:txBody>
      </p:sp>
    </p:spTree>
    <p:extLst>
      <p:ext uri="{BB962C8B-B14F-4D97-AF65-F5344CB8AC3E}">
        <p14:creationId xmlns:p14="http://schemas.microsoft.com/office/powerpoint/2010/main" val="1996951195"/>
      </p:ext>
    </p:extLst>
  </p:cSld>
  <p:clrMapOvr>
    <a:masterClrMapping/>
  </p:clrMapOvr>
  <p:transition>
    <p:split orient="ver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677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389644"/>
            <a:ext cx="5644480" cy="4795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56772" name="Rectangle 4"/>
          <p:cNvSpPr>
            <a:spLocks noGrp="1" noChangeArrowheads="1"/>
          </p:cNvSpPr>
          <p:nvPr>
            <p:ph type="body" idx="1"/>
          </p:nvPr>
        </p:nvSpPr>
        <p:spPr>
          <a:xfrm>
            <a:off x="2266950" y="5822950"/>
            <a:ext cx="4322763" cy="444500"/>
          </a:xfrm>
          <a:solidFill>
            <a:srgbClr val="FFFFFF">
              <a:alpha val="44000"/>
            </a:srgbClr>
          </a:solidFill>
          <a:ln/>
        </p:spPr>
        <p:txBody>
          <a:bodyPr/>
          <a:lstStyle/>
          <a:p>
            <a:pPr algn="ctr">
              <a:buFont typeface="Wingdings" charset="0"/>
              <a:buNone/>
            </a:pPr>
            <a:r>
              <a:rPr lang="zh-CN" altLang="en-US" sz="2400" dirty="0"/>
              <a:t>多个参与者，多个用例</a:t>
            </a:r>
            <a:endParaRPr lang="en-US" altLang="zh-CN" sz="2400" dirty="0"/>
          </a:p>
        </p:txBody>
      </p:sp>
      <p:sp>
        <p:nvSpPr>
          <p:cNvPr id="6"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Times New Roman" pitchFamily="18" charset="0"/>
              </a:rPr>
              <a:t>3</a:t>
            </a:r>
            <a:r>
              <a:rPr lang="zh-CN" altLang="en-US" dirty="0" smtClean="0">
                <a:latin typeface="Times New Roman" pitchFamily="18" charset="0"/>
              </a:rPr>
              <a:t>、系统活动：用例／场景</a:t>
            </a:r>
            <a:endParaRPr lang="zh-CN" altLang="en-US" dirty="0">
              <a:latin typeface="Times New Roman" pitchFamily="18" charset="0"/>
            </a:endParaRPr>
          </a:p>
        </p:txBody>
      </p:sp>
      <p:sp>
        <p:nvSpPr>
          <p:cNvPr id="7" name="Text Box 3"/>
          <p:cNvSpPr txBox="1">
            <a:spLocks noChangeArrowheads="1"/>
          </p:cNvSpPr>
          <p:nvPr/>
        </p:nvSpPr>
        <p:spPr bwMode="auto">
          <a:xfrm>
            <a:off x="2627983" y="980499"/>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1</a:t>
            </a:r>
            <a:r>
              <a:rPr lang="en-US" altLang="zh-CN" dirty="0" smtClean="0"/>
              <a:t>) </a:t>
            </a:r>
            <a:r>
              <a:rPr lang="zh-CN" altLang="en-US" dirty="0" smtClean="0"/>
              <a:t>用例与参与者</a:t>
            </a:r>
            <a:endParaRPr lang="zh-CN" altLang="en-US" dirty="0"/>
          </a:p>
        </p:txBody>
      </p:sp>
      <p:sp>
        <p:nvSpPr>
          <p:cNvPr id="8" name="Oval 6"/>
          <p:cNvSpPr>
            <a:spLocks noChangeArrowheads="1"/>
          </p:cNvSpPr>
          <p:nvPr/>
        </p:nvSpPr>
        <p:spPr bwMode="auto">
          <a:xfrm>
            <a:off x="3903699" y="2636912"/>
            <a:ext cx="1001093" cy="395734"/>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宋体" charset="0"/>
              </a:rPr>
              <a:t>检查条目</a:t>
            </a:r>
          </a:p>
          <a:p>
            <a:r>
              <a:rPr lang="zh-CN" altLang="en-US" sz="1400" b="1"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宋体" charset="0"/>
              </a:rPr>
              <a:t>可用性</a:t>
            </a:r>
            <a:endParaRPr lang="en-US" altLang="zh-CN" sz="1400" b="1"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宋体" charset="0"/>
            </a:endParaRPr>
          </a:p>
        </p:txBody>
      </p:sp>
      <p:sp>
        <p:nvSpPr>
          <p:cNvPr id="9" name="Oval 8"/>
          <p:cNvSpPr>
            <a:spLocks noChangeArrowheads="1"/>
          </p:cNvSpPr>
          <p:nvPr/>
        </p:nvSpPr>
        <p:spPr bwMode="auto">
          <a:xfrm>
            <a:off x="3948460" y="4653136"/>
            <a:ext cx="911572" cy="432048"/>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宋体" charset="0"/>
              </a:rPr>
              <a:t>更新订单</a:t>
            </a:r>
            <a:endParaRPr lang="en-US" altLang="zh-CN" sz="1400" b="1"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宋体" charset="0"/>
            </a:endParaRPr>
          </a:p>
        </p:txBody>
      </p:sp>
      <p:sp>
        <p:nvSpPr>
          <p:cNvPr id="10" name="Oval 9"/>
          <p:cNvSpPr>
            <a:spLocks noChangeArrowheads="1"/>
          </p:cNvSpPr>
          <p:nvPr/>
        </p:nvSpPr>
        <p:spPr bwMode="auto">
          <a:xfrm>
            <a:off x="3975707" y="3609330"/>
            <a:ext cx="956333" cy="467742"/>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宋体" charset="0"/>
              </a:rPr>
              <a:t>产生新订单</a:t>
            </a:r>
          </a:p>
        </p:txBody>
      </p:sp>
    </p:spTree>
    <p:extLst>
      <p:ext uri="{BB962C8B-B14F-4D97-AF65-F5344CB8AC3E}">
        <p14:creationId xmlns:p14="http://schemas.microsoft.com/office/powerpoint/2010/main" val="2798246196"/>
      </p:ext>
    </p:extLst>
  </p:cSld>
  <p:clrMapOvr>
    <a:masterClrMapping/>
  </p:clrMapOvr>
  <p:transition>
    <p:split orient="ver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843" name="Rectangle 3"/>
          <p:cNvSpPr>
            <a:spLocks noGrp="1" noChangeArrowheads="1"/>
          </p:cNvSpPr>
          <p:nvPr>
            <p:ph type="body" idx="1"/>
          </p:nvPr>
        </p:nvSpPr>
        <p:spPr>
          <a:xfrm>
            <a:off x="785813" y="4611688"/>
            <a:ext cx="7388225" cy="1976437"/>
          </a:xfrm>
          <a:solidFill>
            <a:srgbClr val="FFFFFF">
              <a:alpha val="44000"/>
            </a:srgbClr>
          </a:solidFill>
          <a:ln>
            <a:solidFill>
              <a:srgbClr val="C0C0C0"/>
            </a:solidFill>
            <a:miter lim="800000"/>
            <a:headEnd/>
            <a:tailEnd/>
          </a:ln>
        </p:spPr>
        <p:txBody>
          <a:bodyPr/>
          <a:lstStyle/>
          <a:p>
            <a:pPr>
              <a:buFont typeface="Wingdings" charset="0"/>
              <a:buNone/>
            </a:pPr>
            <a:r>
              <a:rPr lang="zh-CN" altLang="en-US" sz="2400" dirty="0">
                <a:solidFill>
                  <a:srgbClr val="CC0000"/>
                </a:solidFill>
              </a:rPr>
              <a:t>类比</a:t>
            </a:r>
            <a:r>
              <a:rPr lang="zh-CN" altLang="en-US" sz="2400" dirty="0"/>
              <a:t>：从哈尔滨去北京的过程可以有多种“场景”</a:t>
            </a:r>
          </a:p>
          <a:p>
            <a:pPr>
              <a:buFont typeface="Wingdings" charset="0"/>
              <a:buNone/>
            </a:pPr>
            <a:r>
              <a:rPr kumimoji="0" lang="zh-CN" altLang="en-US" sz="2400" dirty="0"/>
              <a:t>      </a:t>
            </a:r>
            <a:r>
              <a:rPr lang="zh-CN" altLang="en-US" sz="2400" dirty="0">
                <a:solidFill>
                  <a:srgbClr val="CC0000"/>
                </a:solidFill>
              </a:rPr>
              <a:t>坐飞机</a:t>
            </a:r>
            <a:r>
              <a:rPr kumimoji="0" lang="zh-CN" altLang="en-US" sz="2400" dirty="0"/>
              <a:t> </a:t>
            </a:r>
            <a:r>
              <a:rPr kumimoji="0" lang="en-US" altLang="zh-CN" sz="2400" dirty="0"/>
              <a:t>– </a:t>
            </a:r>
            <a:r>
              <a:rPr kumimoji="0" lang="zh-CN" altLang="en-US" sz="2400" dirty="0"/>
              <a:t>订票、去机场、登机、</a:t>
            </a:r>
            <a:r>
              <a:rPr kumimoji="0" lang="en-US" altLang="zh-CN" sz="2400" dirty="0"/>
              <a:t>… …</a:t>
            </a:r>
          </a:p>
          <a:p>
            <a:pPr>
              <a:buFont typeface="Wingdings" charset="0"/>
              <a:buNone/>
            </a:pPr>
            <a:r>
              <a:rPr kumimoji="0" lang="zh-CN" altLang="en-US" sz="2400" dirty="0"/>
              <a:t>      </a:t>
            </a:r>
            <a:r>
              <a:rPr lang="zh-CN" altLang="en-US" sz="2400" dirty="0">
                <a:solidFill>
                  <a:srgbClr val="CC0000"/>
                </a:solidFill>
              </a:rPr>
              <a:t>坐火车</a:t>
            </a:r>
            <a:r>
              <a:rPr kumimoji="0" lang="zh-CN" altLang="en-US" sz="2400" dirty="0"/>
              <a:t> </a:t>
            </a:r>
            <a:r>
              <a:rPr kumimoji="0" lang="en-US" altLang="zh-CN" sz="2400" dirty="0"/>
              <a:t>– </a:t>
            </a:r>
            <a:r>
              <a:rPr kumimoji="0" lang="zh-CN" altLang="en-US" sz="2400" dirty="0"/>
              <a:t>买票、去车站、检票、</a:t>
            </a:r>
            <a:r>
              <a:rPr kumimoji="0" lang="en-US" altLang="zh-CN" sz="2400" dirty="0"/>
              <a:t>… …</a:t>
            </a:r>
          </a:p>
          <a:p>
            <a:pPr>
              <a:buFont typeface="Wingdings" charset="0"/>
              <a:buNone/>
            </a:pPr>
            <a:r>
              <a:rPr kumimoji="0" lang="zh-CN" altLang="en-US" sz="2400" dirty="0"/>
              <a:t>      </a:t>
            </a:r>
            <a:r>
              <a:rPr lang="zh-CN" altLang="en-US" sz="2400" dirty="0">
                <a:solidFill>
                  <a:srgbClr val="CC0000"/>
                </a:solidFill>
              </a:rPr>
              <a:t>驾车</a:t>
            </a:r>
            <a:r>
              <a:rPr kumimoji="0" lang="zh-CN" altLang="en-US" sz="2400" dirty="0"/>
              <a:t> </a:t>
            </a:r>
            <a:r>
              <a:rPr kumimoji="0" lang="en-US" altLang="zh-CN" sz="2400" dirty="0"/>
              <a:t>- … …</a:t>
            </a:r>
          </a:p>
        </p:txBody>
      </p:sp>
      <p:sp>
        <p:nvSpPr>
          <p:cNvPr id="1059845" name="Rectangle 5"/>
          <p:cNvSpPr>
            <a:spLocks noChangeArrowheads="1"/>
          </p:cNvSpPr>
          <p:nvPr/>
        </p:nvSpPr>
        <p:spPr bwMode="white">
          <a:xfrm>
            <a:off x="785813" y="2181225"/>
            <a:ext cx="7402512" cy="2254250"/>
          </a:xfrm>
          <a:prstGeom prst="rect">
            <a:avLst/>
          </a:prstGeom>
          <a:noFill/>
          <a:ln w="9525">
            <a:solidFill>
              <a:srgbClr val="C0C0C0"/>
            </a:solidFill>
            <a:miter lim="800000"/>
            <a:headEnd/>
            <a:tailEnd/>
          </a:ln>
          <a:extLst>
            <a:ext uri="{909E8E84-426E-40DD-AFC4-6F175D3DCCD1}">
              <a14:hiddenFill xmlns:a14="http://schemas.microsoft.com/office/drawing/2010/main">
                <a:solidFill>
                  <a:schemeClr val="accent1"/>
                </a:solidFill>
              </a14:hiddenFill>
            </a:ext>
          </a:extLst>
        </p:spPr>
        <p:txBody>
          <a:bodyPr/>
          <a:lstStyle/>
          <a:p>
            <a:pPr marL="449263" indent="-449263" algn="l" eaLnBrk="0" hangingPunct="0">
              <a:lnSpc>
                <a:spcPct val="120000"/>
              </a:lnSpc>
              <a:spcBef>
                <a:spcPct val="20000"/>
              </a:spcBef>
              <a:buClr>
                <a:srgbClr val="000000"/>
              </a:buClr>
              <a:buSzPct val="120000"/>
              <a:buBlip>
                <a:blip r:embed="rId2"/>
              </a:buBlip>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用例只表明了参与者与系统交互来完成相应的业务活动 </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它是一个高层次的描述</a:t>
            </a:r>
            <a:endPar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461963" indent="-461963" algn="l">
              <a:spcBef>
                <a:spcPct val="20000"/>
              </a:spcBef>
              <a:buClr>
                <a:srgbClr val="000000"/>
              </a:buClr>
              <a:buFont typeface="Wingdings" charset="0"/>
              <a:buChar char="v"/>
            </a:pPr>
            <a:endParaRPr kumimoji="1" lang="en-US" altLang="zh-CN" sz="800" dirty="0">
              <a:solidFill>
                <a:schemeClr val="bg2"/>
              </a:solidFill>
              <a:latin typeface="楷体_GB2312" charset="0"/>
              <a:ea typeface="楷体_GB2312" charset="0"/>
              <a:cs typeface="楷体_GB2312" charset="0"/>
            </a:endParaRPr>
          </a:p>
          <a:p>
            <a:pPr marL="449263" indent="-449263" algn="l" eaLnBrk="0" hangingPunct="0">
              <a:lnSpc>
                <a:spcPct val="120000"/>
              </a:lnSpc>
              <a:spcBef>
                <a:spcPct val="20000"/>
              </a:spcBef>
              <a:buClr>
                <a:srgbClr val="000000"/>
              </a:buClr>
              <a:buSzPct val="120000"/>
              <a:buBlip>
                <a:blip r:embed="rId2"/>
              </a:buBlip>
            </a:pPr>
            <a:r>
              <a:rPr lang="zh-CN" altLang="en-US" sz="2400" b="1" dirty="0">
                <a:solidFill>
                  <a:srgbClr val="CC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场景 </a:t>
            </a:r>
            <a:r>
              <a:rPr lang="en-US" altLang="zh-CN" sz="2400" b="1" dirty="0">
                <a:solidFill>
                  <a:srgbClr val="CC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用来详细描述用例内部的活动顺序</a:t>
            </a:r>
            <a:endPar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461963" indent="-461963" algn="l">
              <a:spcBef>
                <a:spcPct val="20000"/>
              </a:spcBef>
              <a:buClr>
                <a:srgbClr val="000000"/>
              </a:buClr>
              <a:buFont typeface="Wingdings" charset="0"/>
              <a:buChar char="v"/>
            </a:pPr>
            <a:endParaRPr kumimoji="1" lang="en-US" altLang="zh-CN" sz="700" dirty="0">
              <a:solidFill>
                <a:schemeClr val="bg2"/>
              </a:solidFill>
              <a:latin typeface="楷体_GB2312" charset="0"/>
              <a:ea typeface="楷体_GB2312" charset="0"/>
              <a:cs typeface="楷体_GB2312" charset="0"/>
            </a:endParaRPr>
          </a:p>
          <a:p>
            <a:pPr marL="449263" indent="-449263" algn="l" eaLnBrk="0" hangingPunct="0">
              <a:lnSpc>
                <a:spcPct val="120000"/>
              </a:lnSpc>
              <a:spcBef>
                <a:spcPct val="20000"/>
              </a:spcBef>
              <a:buClr>
                <a:srgbClr val="000000"/>
              </a:buClr>
              <a:buSzPct val="120000"/>
              <a:buBlip>
                <a:blip r:embed="rId2"/>
              </a:buBlip>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一个用例可以有多个场景</a:t>
            </a:r>
            <a:endPar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Times New Roman" pitchFamily="18" charset="0"/>
              </a:rPr>
              <a:t>3</a:t>
            </a:r>
            <a:r>
              <a:rPr lang="zh-CN" altLang="en-US" dirty="0" smtClean="0">
                <a:latin typeface="Times New Roman" pitchFamily="18" charset="0"/>
              </a:rPr>
              <a:t>、系统活动：用例／场景</a:t>
            </a:r>
            <a:endParaRPr lang="zh-CN" altLang="en-US" dirty="0">
              <a:latin typeface="Times New Roman" pitchFamily="18" charset="0"/>
            </a:endParaRPr>
          </a:p>
        </p:txBody>
      </p:sp>
      <p:sp>
        <p:nvSpPr>
          <p:cNvPr id="7" name="Text Box 3"/>
          <p:cNvSpPr txBox="1">
            <a:spLocks noChangeArrowheads="1"/>
          </p:cNvSpPr>
          <p:nvPr/>
        </p:nvSpPr>
        <p:spPr bwMode="auto">
          <a:xfrm>
            <a:off x="2627983" y="980499"/>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场景</a:t>
            </a:r>
            <a:endParaRPr lang="zh-CN" altLang="en-US" dirty="0"/>
          </a:p>
        </p:txBody>
      </p:sp>
    </p:spTree>
    <p:extLst>
      <p:ext uri="{BB962C8B-B14F-4D97-AF65-F5344CB8AC3E}">
        <p14:creationId xmlns:p14="http://schemas.microsoft.com/office/powerpoint/2010/main" val="3318320489"/>
      </p:ext>
    </p:extLst>
  </p:cSld>
  <p:clrMapOvr>
    <a:masterClrMapping/>
  </p:clrMapOvr>
  <p:transition>
    <p:split orient="ver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796" name="Rectangle 4"/>
          <p:cNvSpPr>
            <a:spLocks noGrp="1" noChangeArrowheads="1"/>
          </p:cNvSpPr>
          <p:nvPr>
            <p:ph type="body" idx="1"/>
          </p:nvPr>
        </p:nvSpPr>
        <p:spPr>
          <a:xfrm>
            <a:off x="912813" y="2049463"/>
            <a:ext cx="7388225" cy="4060825"/>
          </a:xfrm>
          <a:solidFill>
            <a:srgbClr val="FFFFFF">
              <a:alpha val="44000"/>
            </a:srgbClr>
          </a:solidFill>
          <a:ln>
            <a:solidFill>
              <a:srgbClr val="C0C0C0"/>
            </a:solidFill>
            <a:miter lim="800000"/>
            <a:headEnd/>
            <a:tailEnd/>
          </a:ln>
        </p:spPr>
        <p:txBody>
          <a:bodyPr anchor="ctr"/>
          <a:lstStyle/>
          <a:p>
            <a:pPr>
              <a:lnSpc>
                <a:spcPct val="150000"/>
              </a:lnSpc>
              <a:buFont typeface="Wingdings" charset="0"/>
              <a:buNone/>
            </a:pPr>
            <a:r>
              <a:rPr kumimoji="0" lang="en-US" altLang="zh-CN" sz="2400" dirty="0">
                <a:solidFill>
                  <a:srgbClr val="CC0000"/>
                </a:solidFill>
              </a:rPr>
              <a:t>RMO</a:t>
            </a:r>
            <a:r>
              <a:rPr kumimoji="0" lang="zh-CN" altLang="en-US" sz="2400" dirty="0">
                <a:solidFill>
                  <a:srgbClr val="CC0000"/>
                </a:solidFill>
              </a:rPr>
              <a:t>系统：</a:t>
            </a:r>
            <a:r>
              <a:rPr kumimoji="0" lang="zh-CN" altLang="en-US" sz="2400" dirty="0"/>
              <a:t>“</a:t>
            </a:r>
            <a:r>
              <a:rPr kumimoji="0" lang="zh-CN" altLang="en-US" sz="2400" dirty="0">
                <a:solidFill>
                  <a:srgbClr val="CC0000"/>
                </a:solidFill>
              </a:rPr>
              <a:t>产生新订单</a:t>
            </a:r>
            <a:r>
              <a:rPr kumimoji="0" lang="zh-CN" altLang="en-US" sz="2400" dirty="0"/>
              <a:t>”用例中至少包含</a:t>
            </a:r>
            <a:r>
              <a:rPr kumimoji="0" lang="en-US" altLang="zh-CN" sz="2400" dirty="0"/>
              <a:t>2</a:t>
            </a:r>
            <a:r>
              <a:rPr kumimoji="0" lang="zh-CN" altLang="en-US" sz="2400" dirty="0" smtClean="0"/>
              <a:t>个场景</a:t>
            </a:r>
            <a:endParaRPr lang="en-US" altLang="zh-CN" dirty="0">
              <a:sym typeface="Wingdings" charset="0"/>
            </a:endParaRPr>
          </a:p>
          <a:p>
            <a:pPr>
              <a:lnSpc>
                <a:spcPct val="150000"/>
              </a:lnSpc>
              <a:buFont typeface="Wingdings" charset="0"/>
              <a:buNone/>
            </a:pPr>
            <a:r>
              <a:rPr kumimoji="0" lang="en-US" altLang="zh-CN" sz="2400" dirty="0" smtClean="0">
                <a:sym typeface="Wingdings" charset="0"/>
              </a:rPr>
              <a:t>   </a:t>
            </a:r>
            <a:r>
              <a:rPr kumimoji="0" lang="zh-CN" altLang="en-US" sz="2400" dirty="0" smtClean="0">
                <a:sym typeface="Wingdings" charset="0"/>
              </a:rPr>
              <a:t>（</a:t>
            </a:r>
            <a:r>
              <a:rPr kumimoji="0" lang="en-US" altLang="zh-CN" sz="2400" dirty="0">
                <a:sym typeface="Wingdings" charset="0"/>
              </a:rPr>
              <a:t>1</a:t>
            </a:r>
            <a:r>
              <a:rPr kumimoji="0" lang="zh-CN" altLang="en-US" sz="2400" dirty="0">
                <a:sym typeface="Wingdings" charset="0"/>
              </a:rPr>
              <a:t>）客户打电话通过办事员下订单</a:t>
            </a:r>
          </a:p>
          <a:p>
            <a:pPr>
              <a:lnSpc>
                <a:spcPct val="150000"/>
              </a:lnSpc>
              <a:buFont typeface="Wingdings" charset="0"/>
              <a:buNone/>
            </a:pPr>
            <a:r>
              <a:rPr kumimoji="0" lang="en-US" altLang="zh-CN" sz="2400" dirty="0">
                <a:sym typeface="Wingdings" charset="0"/>
              </a:rPr>
              <a:t>   </a:t>
            </a:r>
            <a:r>
              <a:rPr kumimoji="0" lang="zh-CN" altLang="en-US" sz="2400" dirty="0">
                <a:sym typeface="Wingdings" charset="0"/>
              </a:rPr>
              <a:t>（</a:t>
            </a:r>
            <a:r>
              <a:rPr kumimoji="0" lang="en-US" altLang="zh-CN" sz="2400" dirty="0">
                <a:sym typeface="Wingdings" charset="0"/>
              </a:rPr>
              <a:t>2</a:t>
            </a:r>
            <a:r>
              <a:rPr kumimoji="0" lang="zh-CN" altLang="en-US" sz="2400" dirty="0">
                <a:sym typeface="Wingdings" charset="0"/>
              </a:rPr>
              <a:t>）客户通过上网下</a:t>
            </a:r>
            <a:r>
              <a:rPr kumimoji="0" lang="en-US" altLang="zh-CN" sz="2400" dirty="0">
                <a:sym typeface="Wingdings" charset="0"/>
              </a:rPr>
              <a:t>Web</a:t>
            </a:r>
            <a:r>
              <a:rPr kumimoji="0" lang="zh-CN" altLang="en-US" sz="2400" dirty="0">
                <a:sym typeface="Wingdings" charset="0"/>
              </a:rPr>
              <a:t>订单</a:t>
            </a:r>
          </a:p>
          <a:p>
            <a:pPr>
              <a:lnSpc>
                <a:spcPct val="150000"/>
              </a:lnSpc>
              <a:buFont typeface="Wingdings" charset="0"/>
              <a:buNone/>
            </a:pPr>
            <a:r>
              <a:rPr kumimoji="0" lang="zh-CN" altLang="en-US" sz="2400" dirty="0">
                <a:sym typeface="Wingdings" charset="0"/>
              </a:rPr>
              <a:t>描述场景的模型：</a:t>
            </a:r>
          </a:p>
          <a:p>
            <a:pPr>
              <a:lnSpc>
                <a:spcPct val="150000"/>
              </a:lnSpc>
              <a:buFont typeface="Wingdings" charset="0"/>
              <a:buNone/>
            </a:pPr>
            <a:r>
              <a:rPr kumimoji="0" lang="en-US" altLang="zh-CN" sz="2400" dirty="0">
                <a:sym typeface="Wingdings" charset="0"/>
              </a:rPr>
              <a:t>   </a:t>
            </a:r>
            <a:r>
              <a:rPr kumimoji="0" lang="zh-CN" altLang="en-US" sz="2400" dirty="0">
                <a:sym typeface="Wingdings" charset="0"/>
              </a:rPr>
              <a:t>（</a:t>
            </a:r>
            <a:r>
              <a:rPr kumimoji="0" lang="en-US" altLang="zh-CN" sz="2400" dirty="0">
                <a:sym typeface="Wingdings" charset="0"/>
              </a:rPr>
              <a:t>1</a:t>
            </a:r>
            <a:r>
              <a:rPr kumimoji="0" lang="zh-CN" altLang="en-US" sz="2400" dirty="0">
                <a:sym typeface="Wingdings" charset="0"/>
              </a:rPr>
              <a:t>）语言描述模型</a:t>
            </a:r>
          </a:p>
          <a:p>
            <a:pPr>
              <a:lnSpc>
                <a:spcPct val="150000"/>
              </a:lnSpc>
              <a:buFont typeface="Wingdings" charset="0"/>
              <a:buNone/>
            </a:pPr>
            <a:r>
              <a:rPr kumimoji="0" lang="en-US" altLang="zh-CN" sz="2400" dirty="0">
                <a:sym typeface="Wingdings" charset="0"/>
              </a:rPr>
              <a:t>   </a:t>
            </a:r>
            <a:r>
              <a:rPr kumimoji="0" lang="zh-CN" altLang="en-US" sz="2400" dirty="0">
                <a:sym typeface="Wingdings" charset="0"/>
              </a:rPr>
              <a:t>（</a:t>
            </a:r>
            <a:r>
              <a:rPr kumimoji="0" lang="en-US" altLang="zh-CN" sz="2400" dirty="0">
                <a:sym typeface="Wingdings" charset="0"/>
              </a:rPr>
              <a:t>2</a:t>
            </a:r>
            <a:r>
              <a:rPr kumimoji="0" lang="zh-CN" altLang="en-US" sz="2400" dirty="0">
                <a:sym typeface="Wingdings" charset="0"/>
              </a:rPr>
              <a:t>）活动图模型</a:t>
            </a:r>
            <a:endParaRPr kumimoji="0" lang="en-US" altLang="zh-CN" sz="2400" dirty="0"/>
          </a:p>
        </p:txBody>
      </p:sp>
      <p:sp>
        <p:nvSpPr>
          <p:cNvPr id="5"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Times New Roman" pitchFamily="18" charset="0"/>
              </a:rPr>
              <a:t>3</a:t>
            </a:r>
            <a:r>
              <a:rPr lang="zh-CN" altLang="en-US" dirty="0" smtClean="0">
                <a:latin typeface="Times New Roman" pitchFamily="18" charset="0"/>
              </a:rPr>
              <a:t>、系统活动：用例／场景</a:t>
            </a:r>
            <a:endParaRPr lang="zh-CN" altLang="en-US" dirty="0">
              <a:latin typeface="Times New Roman" pitchFamily="18" charset="0"/>
            </a:endParaRPr>
          </a:p>
        </p:txBody>
      </p:sp>
      <p:sp>
        <p:nvSpPr>
          <p:cNvPr id="6" name="Text Box 3"/>
          <p:cNvSpPr txBox="1">
            <a:spLocks noChangeArrowheads="1"/>
          </p:cNvSpPr>
          <p:nvPr/>
        </p:nvSpPr>
        <p:spPr bwMode="auto">
          <a:xfrm>
            <a:off x="2627983" y="980499"/>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场景</a:t>
            </a:r>
            <a:endParaRPr lang="zh-CN" altLang="en-US" dirty="0"/>
          </a:p>
        </p:txBody>
      </p:sp>
    </p:spTree>
    <p:extLst>
      <p:ext uri="{BB962C8B-B14F-4D97-AF65-F5344CB8AC3E}">
        <p14:creationId xmlns:p14="http://schemas.microsoft.com/office/powerpoint/2010/main" val="454609615"/>
      </p:ext>
    </p:extLst>
  </p:cSld>
  <p:clrMapOvr>
    <a:masterClrMapping/>
  </p:clrMapOvr>
  <p:transition>
    <p:split orient="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51" name="Rectangle 7"/>
          <p:cNvSpPr>
            <a:spLocks noGrp="1" noChangeArrowheads="1"/>
          </p:cNvSpPr>
          <p:nvPr>
            <p:ph type="title"/>
          </p:nvPr>
        </p:nvSpPr>
        <p:spPr/>
        <p:txBody>
          <a:bodyPr/>
          <a:lstStyle/>
          <a:p>
            <a:r>
              <a:rPr lang="zh-CN" altLang="en-US">
                <a:ea typeface="宋体" charset="0"/>
                <a:cs typeface="宋体" charset="0"/>
              </a:rPr>
              <a:t>本章主要内容</a:t>
            </a:r>
            <a:r>
              <a:rPr lang="en-US" altLang="zh-CN">
                <a:ea typeface="宋体" charset="0"/>
                <a:cs typeface="宋体" charset="0"/>
              </a:rPr>
              <a:t> </a:t>
            </a:r>
          </a:p>
        </p:txBody>
      </p:sp>
      <p:sp>
        <p:nvSpPr>
          <p:cNvPr id="6152" name="Rectangle 8"/>
          <p:cNvSpPr>
            <a:spLocks noGrp="1" noChangeArrowheads="1"/>
          </p:cNvSpPr>
          <p:nvPr>
            <p:ph type="body" idx="1"/>
          </p:nvPr>
        </p:nvSpPr>
        <p:spPr>
          <a:xfrm>
            <a:off x="1095375" y="1671638"/>
            <a:ext cx="6942138" cy="4559300"/>
          </a:xfrm>
        </p:spPr>
        <p:txBody>
          <a:bodyPr/>
          <a:lstStyle/>
          <a:p>
            <a:pPr marL="444500" indent="0">
              <a:lnSpc>
                <a:spcPct val="130000"/>
              </a:lnSpc>
              <a:buSzPct val="70000"/>
              <a:buFont typeface="Wingdings" charset="0"/>
              <a:buChar char="n"/>
            </a:pPr>
            <a:r>
              <a:rPr kumimoji="0" lang="zh-CN" altLang="en-US">
                <a:ea typeface="宋体" charset="0"/>
                <a:cs typeface="宋体" charset="0"/>
              </a:rPr>
              <a:t>  </a:t>
            </a:r>
            <a:r>
              <a:rPr kumimoji="0" lang="en-US" altLang="zh-CN">
                <a:ea typeface="宋体" charset="0"/>
                <a:cs typeface="宋体" charset="0"/>
              </a:rPr>
              <a:t>UML</a:t>
            </a:r>
            <a:r>
              <a:rPr kumimoji="0" lang="zh-CN" altLang="en-US">
                <a:ea typeface="宋体" charset="0"/>
                <a:cs typeface="宋体" charset="0"/>
              </a:rPr>
              <a:t>与对象管理组织</a:t>
            </a:r>
          </a:p>
          <a:p>
            <a:pPr marL="444500" indent="0">
              <a:lnSpc>
                <a:spcPct val="130000"/>
              </a:lnSpc>
              <a:buSzPct val="70000"/>
              <a:buFont typeface="Wingdings" charset="0"/>
              <a:buChar char="n"/>
            </a:pPr>
            <a:r>
              <a:rPr kumimoji="0" lang="zh-CN" altLang="en-US">
                <a:ea typeface="宋体" charset="0"/>
                <a:cs typeface="宋体" charset="0"/>
              </a:rPr>
              <a:t>  面向对象的需求</a:t>
            </a:r>
          </a:p>
          <a:p>
            <a:pPr marL="444500" indent="0">
              <a:lnSpc>
                <a:spcPct val="130000"/>
              </a:lnSpc>
              <a:buSzPct val="70000"/>
              <a:buFont typeface="Wingdings" charset="0"/>
              <a:buChar char="n"/>
            </a:pPr>
            <a:r>
              <a:rPr kumimoji="0" lang="en-US" altLang="zh-CN">
                <a:ea typeface="宋体" charset="0"/>
                <a:cs typeface="宋体" charset="0"/>
              </a:rPr>
              <a:t>  </a:t>
            </a:r>
            <a:r>
              <a:rPr kumimoji="0" lang="zh-CN" altLang="en-US">
                <a:ea typeface="宋体" charset="0"/>
                <a:cs typeface="宋体" charset="0"/>
              </a:rPr>
              <a:t>类图</a:t>
            </a:r>
          </a:p>
          <a:p>
            <a:pPr marL="444500" indent="0">
              <a:lnSpc>
                <a:spcPct val="130000"/>
              </a:lnSpc>
              <a:buSzPct val="70000"/>
              <a:buFont typeface="Wingdings" charset="0"/>
              <a:buChar char="n"/>
            </a:pPr>
            <a:r>
              <a:rPr kumimoji="0" lang="en-US" altLang="zh-CN">
                <a:ea typeface="宋体" charset="0"/>
                <a:cs typeface="宋体" charset="0"/>
              </a:rPr>
              <a:t>  </a:t>
            </a:r>
            <a:r>
              <a:rPr kumimoji="0" lang="zh-CN" altLang="en-US">
                <a:ea typeface="宋体" charset="0"/>
                <a:cs typeface="宋体" charset="0"/>
              </a:rPr>
              <a:t>系统活动</a:t>
            </a:r>
            <a:r>
              <a:rPr kumimoji="0" lang="zh-CN" altLang="en-US">
                <a:ea typeface="宋体" charset="0"/>
                <a:cs typeface="宋体" charset="0"/>
                <a:sym typeface="Wingdings" charset="0"/>
              </a:rPr>
              <a:t>：</a:t>
            </a:r>
            <a:r>
              <a:rPr kumimoji="0" lang="en-US" altLang="zh-CN">
                <a:ea typeface="宋体" charset="0"/>
                <a:cs typeface="宋体" charset="0"/>
                <a:sym typeface="Wingdings" charset="0"/>
              </a:rPr>
              <a:t>OO</a:t>
            </a:r>
            <a:r>
              <a:rPr kumimoji="0" lang="zh-CN" altLang="en-US">
                <a:ea typeface="宋体" charset="0"/>
                <a:cs typeface="宋体" charset="0"/>
                <a:sym typeface="Wingdings" charset="0"/>
              </a:rPr>
              <a:t>的用例</a:t>
            </a:r>
            <a:r>
              <a:rPr kumimoji="0" lang="en-US" altLang="zh-CN">
                <a:ea typeface="宋体" charset="0"/>
                <a:cs typeface="宋体" charset="0"/>
                <a:sym typeface="Wingdings" charset="0"/>
              </a:rPr>
              <a:t>/</a:t>
            </a:r>
            <a:r>
              <a:rPr kumimoji="0" lang="zh-CN" altLang="en-US">
                <a:ea typeface="宋体" charset="0"/>
                <a:cs typeface="宋体" charset="0"/>
                <a:sym typeface="Wingdings" charset="0"/>
              </a:rPr>
              <a:t>场景视图</a:t>
            </a:r>
          </a:p>
          <a:p>
            <a:pPr marL="444500" indent="0">
              <a:lnSpc>
                <a:spcPct val="130000"/>
              </a:lnSpc>
              <a:buSzPct val="70000"/>
              <a:buFont typeface="Wingdings" charset="0"/>
              <a:buChar char="n"/>
            </a:pPr>
            <a:r>
              <a:rPr kumimoji="0" lang="en-US" altLang="zh-CN">
                <a:ea typeface="宋体" charset="0"/>
                <a:cs typeface="宋体" charset="0"/>
                <a:sym typeface="Wingdings" charset="0"/>
              </a:rPr>
              <a:t>  </a:t>
            </a:r>
            <a:r>
              <a:rPr kumimoji="0" lang="zh-CN" altLang="en-US">
                <a:ea typeface="宋体" charset="0"/>
                <a:cs typeface="宋体" charset="0"/>
                <a:sym typeface="Wingdings" charset="0"/>
              </a:rPr>
              <a:t>对象交互：协作图与顺序图</a:t>
            </a:r>
          </a:p>
          <a:p>
            <a:pPr marL="444500" indent="0">
              <a:lnSpc>
                <a:spcPct val="130000"/>
              </a:lnSpc>
              <a:buSzPct val="70000"/>
              <a:buFont typeface="Wingdings" charset="0"/>
              <a:buChar char="n"/>
            </a:pPr>
            <a:r>
              <a:rPr kumimoji="0" lang="en-US" altLang="zh-CN">
                <a:ea typeface="宋体" charset="0"/>
                <a:cs typeface="宋体" charset="0"/>
                <a:sym typeface="Wingdings" charset="0"/>
              </a:rPr>
              <a:t>  </a:t>
            </a:r>
            <a:r>
              <a:rPr kumimoji="0" lang="zh-CN" altLang="en-US">
                <a:ea typeface="宋体" charset="0"/>
                <a:cs typeface="宋体" charset="0"/>
                <a:sym typeface="Wingdings" charset="0"/>
              </a:rPr>
              <a:t>对象行为：状态、状态转换和状态图</a:t>
            </a:r>
            <a:endParaRPr kumimoji="0" lang="en-US" altLang="zh-CN">
              <a:ea typeface="宋体" charset="0"/>
              <a:cs typeface="宋体" charset="0"/>
            </a:endParaRPr>
          </a:p>
        </p:txBody>
      </p:sp>
      <p:sp>
        <p:nvSpPr>
          <p:cNvPr id="6147" name="Rectangle 3"/>
          <p:cNvSpPr>
            <a:spLocks noChangeArrowheads="1"/>
          </p:cNvSpPr>
          <p:nvPr/>
        </p:nvSpPr>
        <p:spPr bwMode="auto">
          <a:xfrm>
            <a:off x="815975" y="439738"/>
            <a:ext cx="7543800" cy="69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lstStyle/>
          <a:p>
            <a:pPr marL="114300" algn="l">
              <a:lnSpc>
                <a:spcPct val="70000"/>
              </a:lnSpc>
            </a:pPr>
            <a:endParaRPr lang="zh-CN" altLang="en-US" sz="2400" b="0">
              <a:solidFill>
                <a:srgbClr val="3333CC"/>
              </a:solidFill>
              <a:ea typeface="宋体" charset="0"/>
              <a:cs typeface="宋体" charset="0"/>
            </a:endParaRPr>
          </a:p>
        </p:txBody>
      </p:sp>
    </p:spTree>
    <p:extLst>
      <p:ext uri="{BB962C8B-B14F-4D97-AF65-F5344CB8AC3E}">
        <p14:creationId xmlns:p14="http://schemas.microsoft.com/office/powerpoint/2010/main" val="53292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869" name="Rectangle 5"/>
          <p:cNvSpPr>
            <a:spLocks noChangeArrowheads="1"/>
          </p:cNvSpPr>
          <p:nvPr/>
        </p:nvSpPr>
        <p:spPr bwMode="white">
          <a:xfrm>
            <a:off x="320675" y="1700808"/>
            <a:ext cx="8662988" cy="4205287"/>
          </a:xfrm>
          <a:prstGeom prst="rect">
            <a:avLst/>
          </a:prstGeom>
          <a:noFill/>
          <a:ln w="9525">
            <a:solidFill>
              <a:srgbClr val="C0C0C0"/>
            </a:solidFill>
            <a:miter lim="800000"/>
            <a:headEnd/>
            <a:tailEnd/>
          </a:ln>
          <a:extLst>
            <a:ext uri="{909E8E84-426E-40DD-AFC4-6F175D3DCCD1}">
              <a14:hiddenFill xmlns:a14="http://schemas.microsoft.com/office/drawing/2010/main">
                <a:solidFill>
                  <a:schemeClr val="accent1"/>
                </a:solidFill>
              </a14:hiddenFill>
            </a:ext>
          </a:extLst>
        </p:spPr>
        <p:txBody>
          <a:bodyPr/>
          <a:lstStyle/>
          <a:p>
            <a:pPr marL="461963" indent="-461963" algn="l">
              <a:spcBef>
                <a:spcPct val="20000"/>
              </a:spcBef>
              <a:buClr>
                <a:srgbClr val="000000"/>
              </a:buClr>
              <a:buFont typeface="Wingdings" charset="0"/>
              <a:buNone/>
            </a:pPr>
            <a:r>
              <a:rPr kumimoji="1" lang="zh-CN" altLang="en-US" sz="20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t>主流场景：</a:t>
            </a:r>
          </a:p>
          <a:p>
            <a:pPr marL="912813" lvl="1" indent="-336550" algn="l">
              <a:spcBef>
                <a:spcPct val="20000"/>
              </a:spcBef>
              <a:buClr>
                <a:srgbClr val="CC0000"/>
              </a:buClr>
              <a:buSzPct val="75000"/>
              <a:buFont typeface="Wingdings" charset="0"/>
              <a:buChar char="Ø"/>
            </a:pPr>
            <a:r>
              <a:rPr kumimoji="1" lang="zh-CN" altLang="en-US" sz="1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客户打电话给</a:t>
            </a:r>
            <a:r>
              <a:rPr kumimoji="1" lang="en-US" altLang="zh-CN" sz="1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RMO</a:t>
            </a:r>
            <a:r>
              <a:rPr kumimoji="1" lang="zh-CN" altLang="en-US" sz="1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并与订单办事员交谈</a:t>
            </a:r>
          </a:p>
          <a:p>
            <a:pPr marL="912813" lvl="1" indent="-336550" algn="l">
              <a:spcBef>
                <a:spcPct val="20000"/>
              </a:spcBef>
              <a:buClr>
                <a:srgbClr val="CC0000"/>
              </a:buClr>
              <a:buSzPct val="75000"/>
              <a:buFont typeface="Wingdings" charset="0"/>
              <a:buChar char="Ø"/>
            </a:pPr>
            <a:r>
              <a:rPr kumimoji="1" lang="zh-CN" altLang="en-US" sz="1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办事员验证客户信息</a:t>
            </a:r>
          </a:p>
          <a:p>
            <a:pPr marL="912813" lvl="1" indent="-336550" algn="l">
              <a:spcBef>
                <a:spcPct val="20000"/>
              </a:spcBef>
              <a:buClr>
                <a:srgbClr val="CC0000"/>
              </a:buClr>
              <a:buSzPct val="75000"/>
              <a:buFont typeface="Wingdings" charset="0"/>
              <a:buChar char="Ø"/>
            </a:pPr>
            <a:r>
              <a:rPr kumimoji="1" lang="zh-CN" altLang="en-US" sz="1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如果是新客户则创建一个客户记录</a:t>
            </a:r>
          </a:p>
          <a:p>
            <a:pPr marL="912813" lvl="1" indent="-336550" algn="l">
              <a:spcBef>
                <a:spcPct val="20000"/>
              </a:spcBef>
              <a:buClr>
                <a:srgbClr val="CC0000"/>
              </a:buClr>
              <a:buSzPct val="75000"/>
              <a:buFont typeface="Wingdings" charset="0"/>
              <a:buChar char="Ø"/>
            </a:pPr>
            <a:r>
              <a:rPr kumimoji="1" lang="zh-CN" altLang="en-US" sz="1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然后，客户请求订单产品，这时触发</a:t>
            </a:r>
            <a:r>
              <a:rPr kumimoji="1" lang="en-US" altLang="zh-CN" sz="1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1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产生新订单”</a:t>
            </a:r>
          </a:p>
          <a:p>
            <a:pPr marL="912813" lvl="1" indent="-336550" algn="l">
              <a:spcBef>
                <a:spcPct val="20000"/>
              </a:spcBef>
              <a:buClr>
                <a:srgbClr val="CC0000"/>
              </a:buClr>
              <a:buSzPct val="75000"/>
              <a:buFont typeface="Wingdings" charset="0"/>
              <a:buChar char="Ø"/>
            </a:pPr>
            <a:r>
              <a:rPr kumimoji="1" lang="zh-CN" altLang="en-US" sz="1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办事员确认该产品仍然有存货后，将产品订购数量添加到订单中</a:t>
            </a:r>
          </a:p>
          <a:p>
            <a:pPr marL="912813" lvl="1" indent="-336550" algn="l">
              <a:spcBef>
                <a:spcPct val="20000"/>
              </a:spcBef>
              <a:buClr>
                <a:srgbClr val="CC0000"/>
              </a:buClr>
              <a:buSzPct val="75000"/>
              <a:buFont typeface="Wingdings" charset="0"/>
              <a:buChar char="Ø"/>
            </a:pPr>
            <a:r>
              <a:rPr kumimoji="1" lang="zh-CN" altLang="en-US" sz="1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然后，客户请求下一个商品，办事员验证后将其价到订单上</a:t>
            </a:r>
          </a:p>
          <a:p>
            <a:pPr marL="912813" lvl="1" indent="-336550" algn="l">
              <a:spcBef>
                <a:spcPct val="20000"/>
              </a:spcBef>
              <a:buClr>
                <a:srgbClr val="CC0000"/>
              </a:buClr>
              <a:buSzPct val="75000"/>
              <a:buFont typeface="Wingdings" charset="0"/>
              <a:buChar char="Ø"/>
            </a:pPr>
            <a:r>
              <a:rPr kumimoji="1" lang="zh-CN" altLang="en-US" sz="1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最后，客户提供支付信息，办事员对其进行验证</a:t>
            </a:r>
          </a:p>
          <a:p>
            <a:pPr marL="912813" lvl="1" indent="-336550" algn="l">
              <a:spcBef>
                <a:spcPct val="20000"/>
              </a:spcBef>
              <a:buClr>
                <a:srgbClr val="CC0000"/>
              </a:buClr>
              <a:buSzPct val="75000"/>
              <a:buFont typeface="Wingdings" charset="0"/>
              <a:buChar char="Ø"/>
            </a:pPr>
            <a:r>
              <a:rPr kumimoji="1" lang="zh-CN" altLang="en-US" sz="1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于是订单就标记为“就绪状态”，等待发货</a:t>
            </a:r>
          </a:p>
          <a:p>
            <a:pPr marL="461963" indent="-461963" algn="l">
              <a:spcBef>
                <a:spcPct val="20000"/>
              </a:spcBef>
              <a:buClr>
                <a:srgbClr val="000000"/>
              </a:buClr>
              <a:buFont typeface="Wingdings" charset="0"/>
              <a:buNone/>
            </a:pPr>
            <a:r>
              <a:rPr kumimoji="1" lang="zh-CN" altLang="en-US" sz="20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t>异常情形：</a:t>
            </a:r>
          </a:p>
          <a:p>
            <a:pPr marL="912813" lvl="1" indent="-336550" algn="l">
              <a:spcBef>
                <a:spcPct val="20000"/>
              </a:spcBef>
              <a:buClr>
                <a:srgbClr val="CC0000"/>
              </a:buClr>
              <a:buSzPct val="75000"/>
              <a:buFont typeface="Wingdings" charset="0"/>
              <a:buChar char="Ø"/>
            </a:pPr>
            <a:r>
              <a:rPr kumimoji="1" lang="zh-CN" altLang="en-US" sz="1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如果产品没有库存则客户可以选择不订购或以延期订单形式加入到订单</a:t>
            </a:r>
          </a:p>
          <a:p>
            <a:pPr marL="912813" lvl="1" indent="-336550" algn="l">
              <a:spcBef>
                <a:spcPct val="20000"/>
              </a:spcBef>
              <a:buClr>
                <a:srgbClr val="CC0000"/>
              </a:buClr>
              <a:buSzPct val="75000"/>
              <a:buFont typeface="Wingdings" charset="0"/>
              <a:buChar char="Ø"/>
            </a:pPr>
            <a:r>
              <a:rPr kumimoji="1" lang="zh-CN" altLang="en-US" sz="1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如果客户的信用不好，只有收到支票且客户还清债务时才可以下订单</a:t>
            </a:r>
            <a:endParaRPr kumimoji="1" lang="en-US" altLang="zh-CN" sz="1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060870" name="Rectangle 6"/>
          <p:cNvSpPr>
            <a:spLocks noChangeArrowheads="1"/>
          </p:cNvSpPr>
          <p:nvPr/>
        </p:nvSpPr>
        <p:spPr bwMode="white">
          <a:xfrm>
            <a:off x="2843808" y="6150694"/>
            <a:ext cx="4413250" cy="37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0C0C0"/>
                </a:solidFill>
                <a:miter lim="800000"/>
                <a:headEnd/>
                <a:tailEnd/>
              </a14:hiddenLine>
            </a:ext>
          </a:extLst>
        </p:spPr>
        <p:txBody>
          <a:bodyPr/>
          <a:lstStyle/>
          <a:p>
            <a:pPr marL="461963" indent="-461963" algn="l">
              <a:spcBef>
                <a:spcPct val="20000"/>
              </a:spcBef>
              <a:buClr>
                <a:srgbClr val="000000"/>
              </a:buClr>
              <a:buFont typeface="Wingdings" charset="0"/>
              <a:buNone/>
            </a:pPr>
            <a:r>
              <a:rPr kumimoji="1"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宋体" charset="0"/>
              </a:rPr>
              <a:t>客户打电话下订单的场景描述</a:t>
            </a:r>
            <a:endParaRPr kumimoji="1" lang="en-US" altLang="zh-CN"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宋体" charset="0"/>
            </a:endParaRPr>
          </a:p>
        </p:txBody>
      </p:sp>
      <p:sp>
        <p:nvSpPr>
          <p:cNvPr id="6"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Times New Roman" pitchFamily="18" charset="0"/>
              </a:rPr>
              <a:t>3</a:t>
            </a:r>
            <a:r>
              <a:rPr lang="zh-CN" altLang="en-US" dirty="0" smtClean="0">
                <a:latin typeface="Times New Roman" pitchFamily="18" charset="0"/>
              </a:rPr>
              <a:t>、系统活动：用例／场景</a:t>
            </a:r>
            <a:endParaRPr lang="zh-CN" altLang="en-US" dirty="0">
              <a:latin typeface="Times New Roman" pitchFamily="18" charset="0"/>
            </a:endParaRPr>
          </a:p>
        </p:txBody>
      </p:sp>
      <p:sp>
        <p:nvSpPr>
          <p:cNvPr id="7" name="Text Box 3"/>
          <p:cNvSpPr txBox="1">
            <a:spLocks noChangeArrowheads="1"/>
          </p:cNvSpPr>
          <p:nvPr/>
        </p:nvSpPr>
        <p:spPr bwMode="auto">
          <a:xfrm>
            <a:off x="2627983" y="980499"/>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场景</a:t>
            </a:r>
            <a:endParaRPr lang="zh-CN" altLang="en-US" dirty="0"/>
          </a:p>
        </p:txBody>
      </p:sp>
    </p:spTree>
    <p:extLst>
      <p:ext uri="{BB962C8B-B14F-4D97-AF65-F5344CB8AC3E}">
        <p14:creationId xmlns:p14="http://schemas.microsoft.com/office/powerpoint/2010/main" val="1646727758"/>
      </p:ext>
    </p:extLst>
  </p:cSld>
  <p:clrMapOvr>
    <a:masterClrMapping/>
  </p:clrMapOvr>
  <p:transition>
    <p:split orient="ver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894" name="Rectangle 6"/>
          <p:cNvSpPr>
            <a:spLocks noGrp="1" noChangeArrowheads="1"/>
          </p:cNvSpPr>
          <p:nvPr>
            <p:ph type="body" idx="1"/>
          </p:nvPr>
        </p:nvSpPr>
        <p:spPr>
          <a:xfrm>
            <a:off x="1039813" y="2425700"/>
            <a:ext cx="7608887" cy="3232150"/>
          </a:xfrm>
          <a:noFill/>
          <a:ln/>
        </p:spPr>
        <p:txBody>
          <a:bodyPr/>
          <a:lstStyle/>
          <a:p>
            <a:pPr>
              <a:lnSpc>
                <a:spcPct val="140000"/>
              </a:lnSpc>
            </a:pPr>
            <a:r>
              <a:rPr lang="zh-CN" altLang="en-US" sz="2400" dirty="0"/>
              <a:t>是概括有关参与者和用例信息的一个图形化模型</a:t>
            </a:r>
            <a:endParaRPr lang="en-US" altLang="zh-CN" sz="2400" dirty="0"/>
          </a:p>
          <a:p>
            <a:pPr>
              <a:lnSpc>
                <a:spcPct val="140000"/>
              </a:lnSpc>
            </a:pPr>
            <a:r>
              <a:rPr lang="zh-CN" altLang="en-US" sz="2400" dirty="0"/>
              <a:t>为了分析用例，将系统作为一个整体来看待</a:t>
            </a:r>
            <a:endParaRPr lang="en-US" altLang="zh-CN" sz="2400" dirty="0"/>
          </a:p>
          <a:p>
            <a:pPr>
              <a:lnSpc>
                <a:spcPct val="140000"/>
              </a:lnSpc>
            </a:pPr>
            <a:r>
              <a:rPr lang="zh-CN" altLang="en-US" sz="2400" dirty="0"/>
              <a:t>从事件列表中识别所有主要的应用</a:t>
            </a:r>
            <a:endParaRPr lang="en-US" altLang="zh-CN" sz="2400" dirty="0"/>
          </a:p>
          <a:p>
            <a:pPr>
              <a:lnSpc>
                <a:spcPct val="140000"/>
              </a:lnSpc>
            </a:pPr>
            <a:r>
              <a:rPr lang="zh-CN" altLang="en-US" sz="2400" dirty="0"/>
              <a:t>识别新系统必须支持的功能</a:t>
            </a:r>
            <a:endParaRPr lang="en-US" altLang="zh-CN" sz="2400" dirty="0"/>
          </a:p>
          <a:p>
            <a:pPr>
              <a:lnSpc>
                <a:spcPct val="140000"/>
              </a:lnSpc>
            </a:pPr>
            <a:r>
              <a:rPr lang="zh-CN" altLang="en-US" sz="2400" dirty="0"/>
              <a:t>组织用例，形成用例图</a:t>
            </a:r>
            <a:endParaRPr lang="en-US" altLang="zh-CN" sz="2400" dirty="0"/>
          </a:p>
        </p:txBody>
      </p:sp>
      <p:sp>
        <p:nvSpPr>
          <p:cNvPr id="5"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Times New Roman" pitchFamily="18" charset="0"/>
              </a:rPr>
              <a:t>3</a:t>
            </a:r>
            <a:r>
              <a:rPr lang="zh-CN" altLang="en-US" dirty="0" smtClean="0">
                <a:latin typeface="Times New Roman" pitchFamily="18" charset="0"/>
              </a:rPr>
              <a:t>、系统活动：用例／场景</a:t>
            </a:r>
            <a:endParaRPr lang="zh-CN" altLang="en-US" dirty="0">
              <a:latin typeface="Times New Roman" pitchFamily="18" charset="0"/>
            </a:endParaRPr>
          </a:p>
        </p:txBody>
      </p:sp>
      <p:sp>
        <p:nvSpPr>
          <p:cNvPr id="6" name="Text Box 3"/>
          <p:cNvSpPr txBox="1">
            <a:spLocks noChangeArrowheads="1"/>
          </p:cNvSpPr>
          <p:nvPr/>
        </p:nvSpPr>
        <p:spPr bwMode="auto">
          <a:xfrm>
            <a:off x="2627983" y="980499"/>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3</a:t>
            </a:r>
            <a:r>
              <a:rPr lang="en-US" altLang="zh-CN" dirty="0" smtClean="0"/>
              <a:t>) </a:t>
            </a:r>
            <a:r>
              <a:rPr lang="zh-CN" altLang="en-US" dirty="0" smtClean="0"/>
              <a:t>用例图</a:t>
            </a:r>
            <a:endParaRPr lang="zh-CN" altLang="en-US" dirty="0"/>
          </a:p>
        </p:txBody>
      </p:sp>
    </p:spTree>
    <p:extLst>
      <p:ext uri="{BB962C8B-B14F-4D97-AF65-F5344CB8AC3E}">
        <p14:creationId xmlns:p14="http://schemas.microsoft.com/office/powerpoint/2010/main" val="2629353165"/>
      </p:ext>
    </p:extLst>
  </p:cSld>
  <p:clrMapOvr>
    <a:masterClrMapping/>
  </p:clrMapOvr>
  <p:transition>
    <p:split orient="ver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986" name="Rectangle 2"/>
          <p:cNvSpPr>
            <a:spLocks noGrp="1" noChangeArrowheads="1"/>
          </p:cNvSpPr>
          <p:nvPr>
            <p:ph type="title"/>
          </p:nvPr>
        </p:nvSpPr>
        <p:spPr>
          <a:xfrm>
            <a:off x="0" y="2040037"/>
            <a:ext cx="8892480" cy="687387"/>
          </a:xfrm>
        </p:spPr>
        <p:txBody>
          <a:bodyPr/>
          <a:lstStyle/>
          <a:p>
            <a:pPr marL="449263" indent="-449263" algn="l">
              <a:lnSpc>
                <a:spcPct val="140000"/>
              </a:lnSpc>
              <a:spcBef>
                <a:spcPct val="20000"/>
              </a:spcBef>
              <a:buSzPct val="120000"/>
              <a:buBlip>
                <a:blip r:embed="rId2"/>
              </a:buBlip>
            </a:pPr>
            <a:r>
              <a:rPr lang="zh-CN" altLang="en-US" sz="2400" dirty="0">
                <a:latin typeface="Times New Roman" pitchFamily="18" charset="0"/>
                <a:ea typeface="+mn-ea"/>
              </a:rPr>
              <a:t>用例图的</a:t>
            </a:r>
            <a:r>
              <a:rPr lang="zh-CN" altLang="en-US" sz="2400" dirty="0" smtClean="0">
                <a:latin typeface="Times New Roman" pitchFamily="18" charset="0"/>
                <a:ea typeface="+mn-ea"/>
              </a:rPr>
              <a:t>组成：</a:t>
            </a:r>
            <a:r>
              <a:rPr lang="en-US" altLang="zh-CN" sz="2400" dirty="0" smtClean="0">
                <a:solidFill>
                  <a:srgbClr val="CC0000"/>
                </a:solidFill>
              </a:rPr>
              <a:t>6 </a:t>
            </a:r>
            <a:r>
              <a:rPr lang="zh-CN" altLang="en-US" sz="2400" dirty="0" smtClean="0">
                <a:solidFill>
                  <a:srgbClr val="CC0000"/>
                </a:solidFill>
              </a:rPr>
              <a:t>个元素</a:t>
            </a:r>
            <a:endParaRPr lang="zh-CN" altLang="en-US" sz="2400" dirty="0">
              <a:latin typeface="Times New Roman" pitchFamily="18" charset="0"/>
              <a:ea typeface="+mn-ea"/>
            </a:endParaRPr>
          </a:p>
        </p:txBody>
      </p:sp>
      <p:sp>
        <p:nvSpPr>
          <p:cNvPr id="1065987" name="Rectangle 3"/>
          <p:cNvSpPr>
            <a:spLocks noGrp="1" noChangeArrowheads="1"/>
          </p:cNvSpPr>
          <p:nvPr>
            <p:ph type="body" idx="1"/>
          </p:nvPr>
        </p:nvSpPr>
        <p:spPr>
          <a:xfrm>
            <a:off x="1103313" y="2132856"/>
            <a:ext cx="6861175" cy="4176464"/>
          </a:xfrm>
        </p:spPr>
        <p:txBody>
          <a:bodyPr/>
          <a:lstStyle/>
          <a:p>
            <a:pPr>
              <a:lnSpc>
                <a:spcPct val="140000"/>
              </a:lnSpc>
              <a:buFont typeface="Wingdings" charset="0"/>
              <a:buNone/>
            </a:pPr>
            <a:endParaRPr lang="zh-CN" altLang="en-US" dirty="0" smtClean="0">
              <a:solidFill>
                <a:srgbClr val="CC0000"/>
              </a:solidFill>
            </a:endParaRPr>
          </a:p>
          <a:p>
            <a:pPr lvl="1">
              <a:lnSpc>
                <a:spcPct val="140000"/>
              </a:lnSpc>
            </a:pPr>
            <a:r>
              <a:rPr lang="zh-CN" altLang="en-US" sz="2400" b="1" dirty="0" smtClean="0"/>
              <a:t>参与者（</a:t>
            </a:r>
            <a:r>
              <a:rPr lang="en-US" altLang="zh-CN" sz="2400" b="1" dirty="0" smtClean="0"/>
              <a:t>Actor</a:t>
            </a:r>
            <a:r>
              <a:rPr lang="zh-CN" altLang="en-US" sz="2400" b="1" dirty="0" smtClean="0"/>
              <a:t>）</a:t>
            </a:r>
          </a:p>
          <a:p>
            <a:pPr lvl="1">
              <a:lnSpc>
                <a:spcPct val="140000"/>
              </a:lnSpc>
            </a:pPr>
            <a:r>
              <a:rPr lang="zh-CN" altLang="en-US" sz="2400" b="1" dirty="0" smtClean="0"/>
              <a:t>用例</a:t>
            </a:r>
            <a:r>
              <a:rPr lang="zh-CN" altLang="en-US" sz="2400" b="1" dirty="0"/>
              <a:t>（</a:t>
            </a:r>
            <a:r>
              <a:rPr lang="en-US" altLang="zh-CN" sz="2400" b="1" dirty="0"/>
              <a:t>Use Case</a:t>
            </a:r>
            <a:r>
              <a:rPr lang="zh-CN" altLang="en-US" sz="2400" b="1" dirty="0"/>
              <a:t>）</a:t>
            </a:r>
          </a:p>
          <a:p>
            <a:pPr lvl="1">
              <a:lnSpc>
                <a:spcPct val="140000"/>
              </a:lnSpc>
            </a:pPr>
            <a:r>
              <a:rPr lang="zh-CN" altLang="en-US" sz="2400" b="1" dirty="0"/>
              <a:t>关联关系（</a:t>
            </a:r>
            <a:r>
              <a:rPr lang="en-US" altLang="zh-CN" sz="2400" b="1" dirty="0"/>
              <a:t>Association</a:t>
            </a:r>
            <a:r>
              <a:rPr lang="zh-CN" altLang="en-US" sz="2400" b="1" dirty="0"/>
              <a:t>）</a:t>
            </a:r>
          </a:p>
          <a:p>
            <a:pPr lvl="1">
              <a:lnSpc>
                <a:spcPct val="140000"/>
              </a:lnSpc>
            </a:pPr>
            <a:r>
              <a:rPr lang="zh-CN" altLang="en-US" sz="2400" b="1" dirty="0"/>
              <a:t>包含关系（</a:t>
            </a:r>
            <a:r>
              <a:rPr lang="en-US" altLang="zh-CN" sz="2400" b="1" dirty="0"/>
              <a:t>Include</a:t>
            </a:r>
            <a:r>
              <a:rPr lang="zh-CN" altLang="en-US" sz="2400" b="1" dirty="0"/>
              <a:t>）</a:t>
            </a:r>
          </a:p>
          <a:p>
            <a:pPr lvl="1">
              <a:lnSpc>
                <a:spcPct val="140000"/>
              </a:lnSpc>
            </a:pPr>
            <a:r>
              <a:rPr lang="zh-CN" altLang="en-US" sz="2400" b="1" dirty="0"/>
              <a:t>扩展关系（</a:t>
            </a:r>
            <a:r>
              <a:rPr lang="en-US" altLang="zh-CN" sz="2400" b="1" dirty="0"/>
              <a:t>Extend</a:t>
            </a:r>
            <a:r>
              <a:rPr lang="zh-CN" altLang="en-US" sz="2400" b="1" dirty="0"/>
              <a:t>）</a:t>
            </a:r>
          </a:p>
          <a:p>
            <a:pPr lvl="1">
              <a:lnSpc>
                <a:spcPct val="140000"/>
              </a:lnSpc>
            </a:pPr>
            <a:r>
              <a:rPr lang="zh-CN" altLang="en-US" sz="2400" b="1" dirty="0"/>
              <a:t>泛化关系（</a:t>
            </a:r>
            <a:r>
              <a:rPr lang="en-US" altLang="zh-CN" sz="2400" b="1" dirty="0"/>
              <a:t>Generalization</a:t>
            </a:r>
            <a:r>
              <a:rPr lang="zh-CN" altLang="en-US" sz="2400" b="1" dirty="0"/>
              <a:t>）</a:t>
            </a:r>
          </a:p>
        </p:txBody>
      </p:sp>
      <p:sp>
        <p:nvSpPr>
          <p:cNvPr id="4"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Times New Roman" pitchFamily="18" charset="0"/>
              </a:rPr>
              <a:t>3</a:t>
            </a:r>
            <a:r>
              <a:rPr lang="zh-CN" altLang="en-US" dirty="0" smtClean="0">
                <a:latin typeface="Times New Roman" pitchFamily="18" charset="0"/>
              </a:rPr>
              <a:t>、系统活动：用例／场景</a:t>
            </a:r>
            <a:endParaRPr lang="zh-CN" altLang="en-US" dirty="0">
              <a:latin typeface="Times New Roman" pitchFamily="18" charset="0"/>
            </a:endParaRPr>
          </a:p>
        </p:txBody>
      </p:sp>
      <p:sp>
        <p:nvSpPr>
          <p:cNvPr id="5" name="Text Box 3"/>
          <p:cNvSpPr txBox="1">
            <a:spLocks noChangeArrowheads="1"/>
          </p:cNvSpPr>
          <p:nvPr/>
        </p:nvSpPr>
        <p:spPr bwMode="auto">
          <a:xfrm>
            <a:off x="2627983" y="980499"/>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3</a:t>
            </a:r>
            <a:r>
              <a:rPr lang="en-US" altLang="zh-CN" dirty="0" smtClean="0"/>
              <a:t>) </a:t>
            </a:r>
            <a:r>
              <a:rPr lang="zh-CN" altLang="en-US" dirty="0" smtClean="0"/>
              <a:t>用例图</a:t>
            </a:r>
            <a:endParaRPr lang="zh-CN" altLang="en-US" dirty="0"/>
          </a:p>
        </p:txBody>
      </p:sp>
    </p:spTree>
    <p:extLst>
      <p:ext uri="{BB962C8B-B14F-4D97-AF65-F5344CB8AC3E}">
        <p14:creationId xmlns:p14="http://schemas.microsoft.com/office/powerpoint/2010/main" val="440565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0082" name="Rectangle 2"/>
          <p:cNvSpPr>
            <a:spLocks noGrp="1" noChangeArrowheads="1"/>
          </p:cNvSpPr>
          <p:nvPr>
            <p:ph type="title"/>
          </p:nvPr>
        </p:nvSpPr>
        <p:spPr>
          <a:xfrm>
            <a:off x="792088" y="1877517"/>
            <a:ext cx="7812360" cy="687387"/>
          </a:xfrm>
        </p:spPr>
        <p:txBody>
          <a:bodyPr/>
          <a:lstStyle/>
          <a:p>
            <a:pPr marL="449263" indent="-449263" algn="l">
              <a:lnSpc>
                <a:spcPct val="140000"/>
              </a:lnSpc>
              <a:spcBef>
                <a:spcPct val="20000"/>
              </a:spcBef>
              <a:buSzPct val="120000"/>
              <a:buBlip>
                <a:blip r:embed="rId2"/>
              </a:buBlip>
            </a:pPr>
            <a:r>
              <a:rPr lang="zh-CN" altLang="en-US" sz="2400" dirty="0" smtClean="0">
                <a:latin typeface="Times New Roman" pitchFamily="18" charset="0"/>
                <a:ea typeface="+mn-ea"/>
              </a:rPr>
              <a:t>参与者        </a:t>
            </a:r>
            <a:r>
              <a:rPr lang="zh-CN" altLang="en-US" sz="2400" dirty="0" smtClean="0">
                <a:solidFill>
                  <a:srgbClr val="CC0000"/>
                </a:solidFill>
                <a:latin typeface="Times New Roman" pitchFamily="18" charset="0"/>
                <a:ea typeface="+mn-ea"/>
              </a:rPr>
              <a:t>对</a:t>
            </a:r>
            <a:r>
              <a:rPr lang="zh-CN" altLang="en-US" sz="2400" dirty="0">
                <a:solidFill>
                  <a:srgbClr val="CC0000"/>
                </a:solidFill>
                <a:latin typeface="Times New Roman" pitchFamily="18" charset="0"/>
                <a:ea typeface="+mn-ea"/>
              </a:rPr>
              <a:t>参与者建模的过程中需要注意的问题</a:t>
            </a:r>
            <a:br>
              <a:rPr lang="zh-CN" altLang="en-US" sz="2400" dirty="0">
                <a:solidFill>
                  <a:srgbClr val="CC0000"/>
                </a:solidFill>
                <a:latin typeface="Times New Roman" pitchFamily="18" charset="0"/>
                <a:ea typeface="+mn-ea"/>
              </a:rPr>
            </a:br>
            <a:endParaRPr lang="zh-CN" altLang="en-US" sz="2400" dirty="0">
              <a:latin typeface="Times New Roman" pitchFamily="18" charset="0"/>
              <a:ea typeface="+mn-ea"/>
            </a:endParaRPr>
          </a:p>
        </p:txBody>
      </p:sp>
      <p:sp>
        <p:nvSpPr>
          <p:cNvPr id="1070083" name="Rectangle 3"/>
          <p:cNvSpPr>
            <a:spLocks noGrp="1" noChangeArrowheads="1"/>
          </p:cNvSpPr>
          <p:nvPr>
            <p:ph type="body" idx="1"/>
          </p:nvPr>
        </p:nvSpPr>
        <p:spPr>
          <a:xfrm>
            <a:off x="827584" y="2420888"/>
            <a:ext cx="7543800" cy="3914775"/>
          </a:xfrm>
        </p:spPr>
        <p:txBody>
          <a:bodyPr/>
          <a:lstStyle/>
          <a:p>
            <a:pPr lvl="1">
              <a:lnSpc>
                <a:spcPct val="150000"/>
              </a:lnSpc>
            </a:pPr>
            <a:r>
              <a:rPr lang="zh-CN" altLang="en-US" sz="2400" b="1" dirty="0" smtClean="0"/>
              <a:t>参与者</a:t>
            </a:r>
            <a:r>
              <a:rPr lang="zh-CN" altLang="en-US" sz="2400" b="1" dirty="0"/>
              <a:t>对系统而言总是外部的</a:t>
            </a:r>
          </a:p>
          <a:p>
            <a:pPr lvl="1">
              <a:lnSpc>
                <a:spcPct val="150000"/>
              </a:lnSpc>
            </a:pPr>
            <a:r>
              <a:rPr lang="zh-CN" altLang="en-US" sz="2400" b="1" dirty="0"/>
              <a:t>参与者表示人和事物与系统发生交互时所扮演的角色，而不是特定的人或特定的事物</a:t>
            </a:r>
          </a:p>
          <a:p>
            <a:pPr lvl="1">
              <a:lnSpc>
                <a:spcPct val="150000"/>
              </a:lnSpc>
            </a:pPr>
            <a:r>
              <a:rPr lang="zh-CN" altLang="en-US" sz="2400" b="1" dirty="0"/>
              <a:t>一个人或事物在与系统发生交互时，可以扮演多个角色</a:t>
            </a:r>
          </a:p>
        </p:txBody>
      </p:sp>
      <p:sp>
        <p:nvSpPr>
          <p:cNvPr id="4"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Times New Roman" pitchFamily="18" charset="0"/>
              </a:rPr>
              <a:t>3</a:t>
            </a:r>
            <a:r>
              <a:rPr lang="zh-CN" altLang="en-US" dirty="0" smtClean="0">
                <a:latin typeface="Times New Roman" pitchFamily="18" charset="0"/>
              </a:rPr>
              <a:t>、系统活动：用例／场景</a:t>
            </a:r>
            <a:endParaRPr lang="zh-CN" altLang="en-US" dirty="0">
              <a:latin typeface="Times New Roman" pitchFamily="18" charset="0"/>
            </a:endParaRPr>
          </a:p>
        </p:txBody>
      </p:sp>
      <p:sp>
        <p:nvSpPr>
          <p:cNvPr id="5" name="Text Box 3"/>
          <p:cNvSpPr txBox="1">
            <a:spLocks noChangeArrowheads="1"/>
          </p:cNvSpPr>
          <p:nvPr/>
        </p:nvSpPr>
        <p:spPr bwMode="auto">
          <a:xfrm>
            <a:off x="2627983" y="980499"/>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3</a:t>
            </a:r>
            <a:r>
              <a:rPr lang="en-US" altLang="zh-CN" dirty="0" smtClean="0"/>
              <a:t>) </a:t>
            </a:r>
            <a:r>
              <a:rPr lang="zh-CN" altLang="en-US" dirty="0" smtClean="0"/>
              <a:t>用例图</a:t>
            </a:r>
            <a:endParaRPr lang="zh-CN" altLang="en-US" dirty="0"/>
          </a:p>
        </p:txBody>
      </p:sp>
    </p:spTree>
    <p:extLst>
      <p:ext uri="{BB962C8B-B14F-4D97-AF65-F5344CB8AC3E}">
        <p14:creationId xmlns:p14="http://schemas.microsoft.com/office/powerpoint/2010/main" val="2448277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154" name="Rectangle 2"/>
          <p:cNvSpPr>
            <a:spLocks noGrp="1" noChangeArrowheads="1"/>
          </p:cNvSpPr>
          <p:nvPr>
            <p:ph type="title"/>
          </p:nvPr>
        </p:nvSpPr>
        <p:spPr>
          <a:xfrm>
            <a:off x="755576" y="1700808"/>
            <a:ext cx="8136904" cy="687387"/>
          </a:xfrm>
        </p:spPr>
        <p:txBody>
          <a:bodyPr/>
          <a:lstStyle/>
          <a:p>
            <a:pPr marL="449263" indent="-449263" algn="l">
              <a:lnSpc>
                <a:spcPct val="140000"/>
              </a:lnSpc>
              <a:spcBef>
                <a:spcPct val="20000"/>
              </a:spcBef>
              <a:buSzPct val="120000"/>
              <a:buBlip>
                <a:blip r:embed="rId2"/>
              </a:buBlip>
            </a:pPr>
            <a:r>
              <a:rPr lang="zh-CN" altLang="en-US" sz="2400" dirty="0" smtClean="0">
                <a:latin typeface="Times New Roman" pitchFamily="18" charset="0"/>
                <a:ea typeface="+mn-ea"/>
              </a:rPr>
              <a:t>用例    </a:t>
            </a:r>
            <a:r>
              <a:rPr lang="zh-CN" altLang="en-US" sz="2400" dirty="0" smtClean="0">
                <a:solidFill>
                  <a:srgbClr val="FF0000"/>
                </a:solidFill>
              </a:rPr>
              <a:t>识别</a:t>
            </a:r>
            <a:r>
              <a:rPr lang="zh-CN" altLang="en-US" sz="2400" dirty="0">
                <a:solidFill>
                  <a:srgbClr val="FF0000"/>
                </a:solidFill>
              </a:rPr>
              <a:t>用例的方法</a:t>
            </a:r>
            <a:br>
              <a:rPr lang="zh-CN" altLang="en-US" sz="2400" dirty="0">
                <a:solidFill>
                  <a:srgbClr val="FF0000"/>
                </a:solidFill>
              </a:rPr>
            </a:br>
            <a:endParaRPr lang="zh-CN" altLang="en-US" sz="2400" dirty="0">
              <a:solidFill>
                <a:srgbClr val="FF0000"/>
              </a:solidFill>
              <a:latin typeface="Times New Roman" pitchFamily="18" charset="0"/>
              <a:ea typeface="+mn-ea"/>
            </a:endParaRPr>
          </a:p>
        </p:txBody>
      </p:sp>
      <p:sp>
        <p:nvSpPr>
          <p:cNvPr id="1073155" name="Rectangle 3"/>
          <p:cNvSpPr>
            <a:spLocks noGrp="1" noChangeArrowheads="1"/>
          </p:cNvSpPr>
          <p:nvPr>
            <p:ph type="body" idx="1"/>
          </p:nvPr>
        </p:nvSpPr>
        <p:spPr>
          <a:xfrm>
            <a:off x="457200" y="2493044"/>
            <a:ext cx="8229600" cy="4032300"/>
          </a:xfrm>
        </p:spPr>
        <p:txBody>
          <a:bodyPr/>
          <a:lstStyle/>
          <a:p>
            <a:pPr marL="0" indent="0">
              <a:lnSpc>
                <a:spcPct val="140000"/>
              </a:lnSpc>
              <a:buNone/>
            </a:pPr>
            <a:r>
              <a:rPr lang="zh-CN" altLang="en-US" sz="2400" dirty="0" smtClean="0">
                <a:solidFill>
                  <a:srgbClr val="000099"/>
                </a:solidFill>
              </a:rPr>
              <a:t>方法一：</a:t>
            </a:r>
          </a:p>
          <a:p>
            <a:pPr>
              <a:lnSpc>
                <a:spcPct val="150000"/>
              </a:lnSpc>
              <a:buFont typeface="Wingdings" charset="0"/>
              <a:buNone/>
            </a:pPr>
            <a:r>
              <a:rPr lang="zh-CN" altLang="en-US" sz="2400" dirty="0" smtClean="0"/>
              <a:t>     </a:t>
            </a:r>
            <a:r>
              <a:rPr lang="zh-CN" altLang="en-US" sz="2400" dirty="0"/>
              <a:t>从分析系统的参与者开始，考虑每个参与者是</a:t>
            </a:r>
            <a:br>
              <a:rPr lang="zh-CN" altLang="en-US" sz="2400" dirty="0"/>
            </a:br>
            <a:r>
              <a:rPr lang="zh-CN" altLang="en-US" sz="2400" dirty="0"/>
              <a:t>  如何使用系统的</a:t>
            </a:r>
          </a:p>
          <a:p>
            <a:pPr>
              <a:lnSpc>
                <a:spcPct val="150000"/>
              </a:lnSpc>
              <a:buFont typeface="Wingdings" charset="0"/>
              <a:buNone/>
            </a:pPr>
            <a:r>
              <a:rPr lang="zh-CN" altLang="en-US" sz="2400" dirty="0"/>
              <a:t>  </a:t>
            </a:r>
            <a:r>
              <a:rPr lang="zh-CN" altLang="en-US" sz="2400" dirty="0">
                <a:solidFill>
                  <a:srgbClr val="000099"/>
                </a:solidFill>
              </a:rPr>
              <a:t>方法二：</a:t>
            </a:r>
          </a:p>
          <a:p>
            <a:pPr>
              <a:lnSpc>
                <a:spcPct val="150000"/>
              </a:lnSpc>
              <a:buFont typeface="Wingdings" charset="0"/>
              <a:buNone/>
            </a:pPr>
            <a:r>
              <a:rPr lang="zh-CN" altLang="en-US" sz="2400" dirty="0"/>
              <a:t>     使用事件列表，每个事件都至少对应一个用例</a:t>
            </a:r>
          </a:p>
        </p:txBody>
      </p:sp>
      <p:sp>
        <p:nvSpPr>
          <p:cNvPr id="4"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Times New Roman" pitchFamily="18" charset="0"/>
              </a:rPr>
              <a:t>3</a:t>
            </a:r>
            <a:r>
              <a:rPr lang="zh-CN" altLang="en-US" dirty="0" smtClean="0">
                <a:latin typeface="Times New Roman" pitchFamily="18" charset="0"/>
              </a:rPr>
              <a:t>、系统活动：用例／场景</a:t>
            </a:r>
            <a:endParaRPr lang="zh-CN" altLang="en-US" dirty="0">
              <a:latin typeface="Times New Roman" pitchFamily="18" charset="0"/>
            </a:endParaRPr>
          </a:p>
        </p:txBody>
      </p:sp>
      <p:sp>
        <p:nvSpPr>
          <p:cNvPr id="5" name="Text Box 3"/>
          <p:cNvSpPr txBox="1">
            <a:spLocks noChangeArrowheads="1"/>
          </p:cNvSpPr>
          <p:nvPr/>
        </p:nvSpPr>
        <p:spPr bwMode="auto">
          <a:xfrm>
            <a:off x="2627983" y="980499"/>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3</a:t>
            </a:r>
            <a:r>
              <a:rPr lang="en-US" altLang="zh-CN" dirty="0" smtClean="0"/>
              <a:t>) </a:t>
            </a:r>
            <a:r>
              <a:rPr lang="zh-CN" altLang="en-US" dirty="0" smtClean="0"/>
              <a:t>用例图</a:t>
            </a:r>
            <a:endParaRPr lang="zh-CN" altLang="en-US" dirty="0"/>
          </a:p>
        </p:txBody>
      </p:sp>
    </p:spTree>
    <p:extLst>
      <p:ext uri="{BB962C8B-B14F-4D97-AF65-F5344CB8AC3E}">
        <p14:creationId xmlns:p14="http://schemas.microsoft.com/office/powerpoint/2010/main" val="3732625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274" name="Rectangle 2"/>
          <p:cNvSpPr>
            <a:spLocks noGrp="1" noChangeArrowheads="1"/>
          </p:cNvSpPr>
          <p:nvPr>
            <p:ph type="title"/>
          </p:nvPr>
        </p:nvSpPr>
        <p:spPr>
          <a:xfrm>
            <a:off x="683568" y="1700808"/>
            <a:ext cx="8225566" cy="687387"/>
          </a:xfrm>
        </p:spPr>
        <p:txBody>
          <a:bodyPr/>
          <a:lstStyle/>
          <a:p>
            <a:pPr marL="449263" indent="-449263" algn="l">
              <a:lnSpc>
                <a:spcPct val="140000"/>
              </a:lnSpc>
              <a:spcBef>
                <a:spcPct val="20000"/>
              </a:spcBef>
              <a:buSzPct val="120000"/>
              <a:buBlip>
                <a:blip r:embed="rId2"/>
              </a:buBlip>
            </a:pPr>
            <a:r>
              <a:rPr lang="zh-CN" altLang="en-US" sz="2400" dirty="0">
                <a:latin typeface="Times New Roman" pitchFamily="18" charset="0"/>
                <a:ea typeface="+mn-ea"/>
              </a:rPr>
              <a:t>用例间的关系</a:t>
            </a:r>
          </a:p>
        </p:txBody>
      </p:sp>
      <p:sp>
        <p:nvSpPr>
          <p:cNvPr id="1078275" name="Rectangle 3"/>
          <p:cNvSpPr>
            <a:spLocks noGrp="1" noChangeArrowheads="1"/>
          </p:cNvSpPr>
          <p:nvPr>
            <p:ph type="body" idx="1"/>
          </p:nvPr>
        </p:nvSpPr>
        <p:spPr>
          <a:xfrm>
            <a:off x="785813" y="2507952"/>
            <a:ext cx="7543800" cy="2062163"/>
          </a:xfrm>
        </p:spPr>
        <p:txBody>
          <a:bodyPr/>
          <a:lstStyle/>
          <a:p>
            <a:pPr>
              <a:buFont typeface="Wingdings" charset="0"/>
              <a:buNone/>
            </a:pPr>
            <a:r>
              <a:rPr lang="zh-CN" altLang="en-US" dirty="0">
                <a:solidFill>
                  <a:srgbClr val="CC0000"/>
                </a:solidFill>
              </a:rPr>
              <a:t>关联关系</a:t>
            </a:r>
            <a:r>
              <a:rPr lang="zh-CN" altLang="en-US" dirty="0"/>
              <a:t>（</a:t>
            </a:r>
            <a:r>
              <a:rPr lang="en-US" altLang="zh-CN" dirty="0"/>
              <a:t>Association</a:t>
            </a:r>
            <a:r>
              <a:rPr lang="zh-CN" altLang="en-US" dirty="0"/>
              <a:t>）</a:t>
            </a:r>
          </a:p>
          <a:p>
            <a:pPr lvl="1">
              <a:lnSpc>
                <a:spcPct val="130000"/>
              </a:lnSpc>
            </a:pPr>
            <a:r>
              <a:rPr lang="zh-CN" altLang="en-US" sz="2400" b="1" dirty="0"/>
              <a:t>表示</a:t>
            </a:r>
            <a:r>
              <a:rPr lang="zh-CN" altLang="en-US" sz="2400" b="1" dirty="0">
                <a:solidFill>
                  <a:srgbClr val="CC0000"/>
                </a:solidFill>
              </a:rPr>
              <a:t>参与者</a:t>
            </a:r>
            <a:r>
              <a:rPr lang="zh-CN" altLang="en-US" sz="2400" b="1" dirty="0"/>
              <a:t>与</a:t>
            </a:r>
            <a:r>
              <a:rPr lang="zh-CN" altLang="en-US" sz="2400" b="1" dirty="0">
                <a:solidFill>
                  <a:srgbClr val="CC0000"/>
                </a:solidFill>
              </a:rPr>
              <a:t>用例</a:t>
            </a:r>
            <a:r>
              <a:rPr lang="zh-CN" altLang="en-US" sz="2400" b="1" dirty="0"/>
              <a:t>之间的关系</a:t>
            </a:r>
          </a:p>
          <a:p>
            <a:pPr lvl="1">
              <a:lnSpc>
                <a:spcPct val="130000"/>
              </a:lnSpc>
            </a:pPr>
            <a:r>
              <a:rPr lang="zh-CN" altLang="en-US" sz="2400" b="1" dirty="0"/>
              <a:t>不同的参与者可以访问相同的用例</a:t>
            </a:r>
          </a:p>
        </p:txBody>
      </p:sp>
      <p:pic>
        <p:nvPicPr>
          <p:cNvPr id="10782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400" y="4730452"/>
            <a:ext cx="54991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Times New Roman" pitchFamily="18" charset="0"/>
              </a:rPr>
              <a:t>3</a:t>
            </a:r>
            <a:r>
              <a:rPr lang="zh-CN" altLang="en-US" dirty="0" smtClean="0">
                <a:latin typeface="Times New Roman" pitchFamily="18" charset="0"/>
              </a:rPr>
              <a:t>、系统活动：用例／场景</a:t>
            </a:r>
            <a:endParaRPr lang="zh-CN" altLang="en-US" dirty="0">
              <a:latin typeface="Times New Roman" pitchFamily="18" charset="0"/>
            </a:endParaRPr>
          </a:p>
        </p:txBody>
      </p:sp>
      <p:sp>
        <p:nvSpPr>
          <p:cNvPr id="6" name="Text Box 3"/>
          <p:cNvSpPr txBox="1">
            <a:spLocks noChangeArrowheads="1"/>
          </p:cNvSpPr>
          <p:nvPr/>
        </p:nvSpPr>
        <p:spPr bwMode="auto">
          <a:xfrm>
            <a:off x="2627983" y="980499"/>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3</a:t>
            </a:r>
            <a:r>
              <a:rPr lang="en-US" altLang="zh-CN" dirty="0" smtClean="0"/>
              <a:t>) </a:t>
            </a:r>
            <a:r>
              <a:rPr lang="zh-CN" altLang="en-US" dirty="0" smtClean="0"/>
              <a:t>用例图</a:t>
            </a:r>
            <a:endParaRPr lang="zh-CN" altLang="en-US" dirty="0"/>
          </a:p>
        </p:txBody>
      </p:sp>
    </p:spTree>
    <p:extLst>
      <p:ext uri="{BB962C8B-B14F-4D97-AF65-F5344CB8AC3E}">
        <p14:creationId xmlns:p14="http://schemas.microsoft.com/office/powerpoint/2010/main" val="338412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298" name="Rectangle 2"/>
          <p:cNvSpPr>
            <a:spLocks noGrp="1" noChangeArrowheads="1"/>
          </p:cNvSpPr>
          <p:nvPr>
            <p:ph type="title"/>
          </p:nvPr>
        </p:nvSpPr>
        <p:spPr>
          <a:xfrm>
            <a:off x="683568" y="1700808"/>
            <a:ext cx="8208912" cy="687387"/>
          </a:xfrm>
        </p:spPr>
        <p:txBody>
          <a:bodyPr/>
          <a:lstStyle/>
          <a:p>
            <a:pPr marL="449263" indent="-449263" algn="l">
              <a:lnSpc>
                <a:spcPct val="140000"/>
              </a:lnSpc>
              <a:spcBef>
                <a:spcPct val="20000"/>
              </a:spcBef>
              <a:buSzPct val="120000"/>
              <a:buBlip>
                <a:blip r:embed="rId2"/>
              </a:buBlip>
            </a:pPr>
            <a:r>
              <a:rPr lang="zh-CN" altLang="en-US" sz="2400" dirty="0">
                <a:latin typeface="Times New Roman" pitchFamily="18" charset="0"/>
                <a:ea typeface="+mn-ea"/>
              </a:rPr>
              <a:t>用例间的关系</a:t>
            </a:r>
          </a:p>
        </p:txBody>
      </p:sp>
      <p:sp>
        <p:nvSpPr>
          <p:cNvPr id="1079299" name="Rectangle 3"/>
          <p:cNvSpPr>
            <a:spLocks noGrp="1" noChangeArrowheads="1"/>
          </p:cNvSpPr>
          <p:nvPr>
            <p:ph type="body" idx="1"/>
          </p:nvPr>
        </p:nvSpPr>
        <p:spPr>
          <a:xfrm>
            <a:off x="785813" y="2261691"/>
            <a:ext cx="7543800" cy="3592513"/>
          </a:xfrm>
        </p:spPr>
        <p:txBody>
          <a:bodyPr/>
          <a:lstStyle/>
          <a:p>
            <a:pPr>
              <a:buFont typeface="Wingdings" charset="0"/>
              <a:buNone/>
            </a:pPr>
            <a:r>
              <a:rPr lang="zh-CN" altLang="en-US" dirty="0">
                <a:solidFill>
                  <a:srgbClr val="CC0000"/>
                </a:solidFill>
              </a:rPr>
              <a:t>包含关系</a:t>
            </a:r>
            <a:r>
              <a:rPr lang="zh-CN" altLang="en-US" dirty="0"/>
              <a:t>（</a:t>
            </a:r>
            <a:r>
              <a:rPr lang="en-US" altLang="zh-CN" dirty="0"/>
              <a:t>include</a:t>
            </a:r>
            <a:r>
              <a:rPr lang="zh-CN" altLang="en-US" dirty="0"/>
              <a:t>）</a:t>
            </a:r>
            <a:endParaRPr lang="zh-CN" altLang="en-US" sz="2400" dirty="0"/>
          </a:p>
          <a:p>
            <a:pPr lvl="1">
              <a:lnSpc>
                <a:spcPct val="120000"/>
              </a:lnSpc>
            </a:pPr>
            <a:r>
              <a:rPr lang="zh-CN" altLang="en-US" sz="2400" b="1" dirty="0"/>
              <a:t>一个用例可以简单地包含其他用例具有的行为，并把它所包含的行为作为自身行为的一部分</a:t>
            </a:r>
          </a:p>
          <a:p>
            <a:pPr lvl="1">
              <a:lnSpc>
                <a:spcPct val="120000"/>
              </a:lnSpc>
            </a:pPr>
            <a:r>
              <a:rPr lang="zh-CN" altLang="en-US" sz="2400" b="1" dirty="0"/>
              <a:t>包含关系把几个用例的</a:t>
            </a:r>
            <a:r>
              <a:rPr lang="zh-CN" altLang="en-US" sz="2400" b="1" dirty="0">
                <a:solidFill>
                  <a:srgbClr val="CC0000"/>
                </a:solidFill>
              </a:rPr>
              <a:t>公共部分抽取</a:t>
            </a:r>
            <a:r>
              <a:rPr lang="zh-CN" altLang="en-US" sz="2400" b="1" dirty="0"/>
              <a:t>成一个单独的被包含用例被包含用例称为提供者用例，包含用例称为客户用例</a:t>
            </a:r>
          </a:p>
        </p:txBody>
      </p:sp>
      <p:pic>
        <p:nvPicPr>
          <p:cNvPr id="10793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5290138"/>
            <a:ext cx="4824536" cy="12352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Times New Roman" pitchFamily="18" charset="0"/>
              </a:rPr>
              <a:t>3</a:t>
            </a:r>
            <a:r>
              <a:rPr lang="zh-CN" altLang="en-US" dirty="0" smtClean="0">
                <a:latin typeface="Times New Roman" pitchFamily="18" charset="0"/>
              </a:rPr>
              <a:t>、系统活动：用例／场景</a:t>
            </a:r>
            <a:endParaRPr lang="zh-CN" altLang="en-US" dirty="0">
              <a:latin typeface="Times New Roman" pitchFamily="18" charset="0"/>
            </a:endParaRPr>
          </a:p>
        </p:txBody>
      </p:sp>
      <p:sp>
        <p:nvSpPr>
          <p:cNvPr id="6" name="Text Box 3"/>
          <p:cNvSpPr txBox="1">
            <a:spLocks noChangeArrowheads="1"/>
          </p:cNvSpPr>
          <p:nvPr/>
        </p:nvSpPr>
        <p:spPr bwMode="auto">
          <a:xfrm>
            <a:off x="2627983" y="980499"/>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3</a:t>
            </a:r>
            <a:r>
              <a:rPr lang="en-US" altLang="zh-CN" dirty="0" smtClean="0"/>
              <a:t>) </a:t>
            </a:r>
            <a:r>
              <a:rPr lang="zh-CN" altLang="en-US" dirty="0" smtClean="0"/>
              <a:t>用例图</a:t>
            </a:r>
            <a:endParaRPr lang="zh-CN" altLang="en-US" dirty="0"/>
          </a:p>
        </p:txBody>
      </p:sp>
    </p:spTree>
    <p:extLst>
      <p:ext uri="{BB962C8B-B14F-4D97-AF65-F5344CB8AC3E}">
        <p14:creationId xmlns:p14="http://schemas.microsoft.com/office/powerpoint/2010/main" val="773402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346" name="Rectangle 2"/>
          <p:cNvSpPr>
            <a:spLocks noGrp="1" noChangeArrowheads="1"/>
          </p:cNvSpPr>
          <p:nvPr>
            <p:ph type="title"/>
          </p:nvPr>
        </p:nvSpPr>
        <p:spPr>
          <a:xfrm>
            <a:off x="323528" y="1628800"/>
            <a:ext cx="7776864" cy="687387"/>
          </a:xfrm>
        </p:spPr>
        <p:txBody>
          <a:bodyPr/>
          <a:lstStyle/>
          <a:p>
            <a:pPr marL="449263" indent="-449263" algn="l">
              <a:lnSpc>
                <a:spcPct val="140000"/>
              </a:lnSpc>
              <a:spcBef>
                <a:spcPct val="20000"/>
              </a:spcBef>
              <a:buSzPct val="120000"/>
              <a:buBlip>
                <a:blip r:embed="rId2"/>
              </a:buBlip>
            </a:pPr>
            <a:r>
              <a:rPr lang="zh-CN" altLang="en-US" sz="2400" dirty="0">
                <a:latin typeface="Times New Roman" pitchFamily="18" charset="0"/>
                <a:ea typeface="+mn-ea"/>
              </a:rPr>
              <a:t>用例间的关系</a:t>
            </a:r>
          </a:p>
        </p:txBody>
      </p:sp>
      <p:sp>
        <p:nvSpPr>
          <p:cNvPr id="1081347" name="Rectangle 3"/>
          <p:cNvSpPr>
            <a:spLocks noGrp="1" noChangeArrowheads="1"/>
          </p:cNvSpPr>
          <p:nvPr>
            <p:ph type="body" idx="1"/>
          </p:nvPr>
        </p:nvSpPr>
        <p:spPr>
          <a:xfrm>
            <a:off x="457200" y="2204864"/>
            <a:ext cx="8229600" cy="4791695"/>
          </a:xfrm>
        </p:spPr>
        <p:txBody>
          <a:bodyPr/>
          <a:lstStyle/>
          <a:p>
            <a:pPr>
              <a:buFont typeface="Wingdings" charset="0"/>
              <a:buNone/>
            </a:pPr>
            <a:r>
              <a:rPr lang="zh-CN" altLang="en-US" dirty="0">
                <a:solidFill>
                  <a:srgbClr val="CC0000"/>
                </a:solidFill>
              </a:rPr>
              <a:t>扩展关系</a:t>
            </a:r>
            <a:r>
              <a:rPr lang="zh-CN" altLang="en-US" dirty="0"/>
              <a:t>（</a:t>
            </a:r>
            <a:r>
              <a:rPr lang="en-US" altLang="zh-CN" dirty="0"/>
              <a:t>extend</a:t>
            </a:r>
            <a:r>
              <a:rPr lang="zh-CN" altLang="en-US" dirty="0"/>
              <a:t>）</a:t>
            </a:r>
          </a:p>
          <a:p>
            <a:pPr lvl="1">
              <a:lnSpc>
                <a:spcPct val="120000"/>
              </a:lnSpc>
            </a:pPr>
            <a:r>
              <a:rPr lang="zh-CN" altLang="en-US" sz="2400" b="1" dirty="0"/>
              <a:t>扩展用例被定义为基础用例的增量扩展</a:t>
            </a:r>
          </a:p>
          <a:p>
            <a:pPr lvl="1">
              <a:lnSpc>
                <a:spcPct val="120000"/>
              </a:lnSpc>
            </a:pPr>
            <a:r>
              <a:rPr lang="zh-CN" altLang="en-US" sz="2400" b="1" dirty="0"/>
              <a:t>扩展关系是把新的行为加入到已有的用例中去</a:t>
            </a:r>
          </a:p>
          <a:p>
            <a:pPr lvl="1">
              <a:lnSpc>
                <a:spcPct val="120000"/>
              </a:lnSpc>
            </a:pPr>
            <a:r>
              <a:rPr lang="zh-CN" altLang="en-US" sz="2400" b="1" dirty="0"/>
              <a:t>扩展用例是被基础用例有条件地使用</a:t>
            </a:r>
            <a:endParaRPr lang="en-US" altLang="zh-CN" sz="2400" b="1" dirty="0"/>
          </a:p>
        </p:txBody>
      </p:sp>
      <p:pic>
        <p:nvPicPr>
          <p:cNvPr id="10813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199" y="4725144"/>
            <a:ext cx="4314825" cy="137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13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9" y="4759710"/>
            <a:ext cx="3528391" cy="1261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Times New Roman" pitchFamily="18" charset="0"/>
              </a:rPr>
              <a:t>3</a:t>
            </a:r>
            <a:r>
              <a:rPr lang="zh-CN" altLang="en-US" dirty="0" smtClean="0">
                <a:latin typeface="Times New Roman" pitchFamily="18" charset="0"/>
              </a:rPr>
              <a:t>、系统活动：用例／场景</a:t>
            </a:r>
            <a:endParaRPr lang="zh-CN" altLang="en-US" dirty="0">
              <a:latin typeface="Times New Roman" pitchFamily="18" charset="0"/>
            </a:endParaRPr>
          </a:p>
        </p:txBody>
      </p:sp>
      <p:sp>
        <p:nvSpPr>
          <p:cNvPr id="7" name="Text Box 3"/>
          <p:cNvSpPr txBox="1">
            <a:spLocks noChangeArrowheads="1"/>
          </p:cNvSpPr>
          <p:nvPr/>
        </p:nvSpPr>
        <p:spPr bwMode="auto">
          <a:xfrm>
            <a:off x="2627983" y="980499"/>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3</a:t>
            </a:r>
            <a:r>
              <a:rPr lang="en-US" altLang="zh-CN" dirty="0" smtClean="0"/>
              <a:t>) </a:t>
            </a:r>
            <a:r>
              <a:rPr lang="zh-CN" altLang="en-US" dirty="0" smtClean="0"/>
              <a:t>用例图</a:t>
            </a:r>
            <a:endParaRPr lang="zh-CN" altLang="en-US" dirty="0"/>
          </a:p>
        </p:txBody>
      </p:sp>
    </p:spTree>
    <p:extLst>
      <p:ext uri="{BB962C8B-B14F-4D97-AF65-F5344CB8AC3E}">
        <p14:creationId xmlns:p14="http://schemas.microsoft.com/office/powerpoint/2010/main" val="1393434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418" name="Rectangle 2"/>
          <p:cNvSpPr>
            <a:spLocks noGrp="1" noChangeArrowheads="1"/>
          </p:cNvSpPr>
          <p:nvPr>
            <p:ph type="title"/>
          </p:nvPr>
        </p:nvSpPr>
        <p:spPr>
          <a:xfrm>
            <a:off x="755576" y="1517477"/>
            <a:ext cx="8064896" cy="687387"/>
          </a:xfrm>
        </p:spPr>
        <p:txBody>
          <a:bodyPr/>
          <a:lstStyle/>
          <a:p>
            <a:pPr marL="449263" indent="-449263" algn="l">
              <a:lnSpc>
                <a:spcPct val="140000"/>
              </a:lnSpc>
              <a:spcBef>
                <a:spcPct val="20000"/>
              </a:spcBef>
              <a:buSzPct val="120000"/>
              <a:buBlip>
                <a:blip r:embed="rId2"/>
              </a:buBlip>
            </a:pPr>
            <a:r>
              <a:rPr lang="zh-CN" altLang="en-US" sz="2400" dirty="0">
                <a:latin typeface="Times New Roman" pitchFamily="18" charset="0"/>
                <a:ea typeface="+mn-ea"/>
              </a:rPr>
              <a:t>用例间的关系</a:t>
            </a:r>
          </a:p>
        </p:txBody>
      </p:sp>
      <p:sp>
        <p:nvSpPr>
          <p:cNvPr id="1084419" name="Rectangle 3"/>
          <p:cNvSpPr>
            <a:spLocks noGrp="1" noChangeArrowheads="1"/>
          </p:cNvSpPr>
          <p:nvPr>
            <p:ph type="body" idx="1"/>
          </p:nvPr>
        </p:nvSpPr>
        <p:spPr>
          <a:xfrm>
            <a:off x="785812" y="2060848"/>
            <a:ext cx="8106667" cy="1738313"/>
          </a:xfrm>
        </p:spPr>
        <p:txBody>
          <a:bodyPr/>
          <a:lstStyle/>
          <a:p>
            <a:pPr>
              <a:buFont typeface="Wingdings" charset="0"/>
              <a:buNone/>
            </a:pPr>
            <a:r>
              <a:rPr lang="zh-CN" altLang="en-US" dirty="0">
                <a:solidFill>
                  <a:srgbClr val="CC0000"/>
                </a:solidFill>
                <a:ea typeface="黑体" pitchFamily="49" charset="-122"/>
              </a:rPr>
              <a:t>泛化关系</a:t>
            </a:r>
            <a:r>
              <a:rPr lang="zh-CN" altLang="en-US" dirty="0">
                <a:ea typeface="黑体" pitchFamily="49" charset="-122"/>
              </a:rPr>
              <a:t>（</a:t>
            </a:r>
            <a:r>
              <a:rPr lang="en-US" altLang="zh-CN" dirty="0">
                <a:ea typeface="黑体" pitchFamily="49" charset="-122"/>
              </a:rPr>
              <a:t>Generalization</a:t>
            </a:r>
            <a:r>
              <a:rPr lang="zh-CN" altLang="en-US" dirty="0">
                <a:ea typeface="黑体" pitchFamily="49" charset="-122"/>
              </a:rPr>
              <a:t>）</a:t>
            </a:r>
          </a:p>
          <a:p>
            <a:pPr lvl="1">
              <a:lnSpc>
                <a:spcPct val="120000"/>
              </a:lnSpc>
            </a:pPr>
            <a:r>
              <a:rPr lang="zh-CN" altLang="en-US" sz="2400" b="1" dirty="0">
                <a:ea typeface="黑体" pitchFamily="49" charset="-122"/>
              </a:rPr>
              <a:t>如果系统中一个或多个用例是某一个一般用例的特殊化用例时，就应该使用用例的泛化关系</a:t>
            </a:r>
          </a:p>
        </p:txBody>
      </p:sp>
      <p:pic>
        <p:nvPicPr>
          <p:cNvPr id="10844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1" y="3645024"/>
            <a:ext cx="3672408" cy="2836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Times New Roman" pitchFamily="18" charset="0"/>
              </a:rPr>
              <a:t>3</a:t>
            </a:r>
            <a:r>
              <a:rPr lang="zh-CN" altLang="en-US" dirty="0" smtClean="0">
                <a:latin typeface="Times New Roman" pitchFamily="18" charset="0"/>
              </a:rPr>
              <a:t>、系统活动：用例／场景</a:t>
            </a:r>
            <a:endParaRPr lang="zh-CN" altLang="en-US" dirty="0">
              <a:latin typeface="Times New Roman" pitchFamily="18" charset="0"/>
            </a:endParaRPr>
          </a:p>
        </p:txBody>
      </p:sp>
      <p:sp>
        <p:nvSpPr>
          <p:cNvPr id="6" name="Text Box 3"/>
          <p:cNvSpPr txBox="1">
            <a:spLocks noChangeArrowheads="1"/>
          </p:cNvSpPr>
          <p:nvPr/>
        </p:nvSpPr>
        <p:spPr bwMode="auto">
          <a:xfrm>
            <a:off x="2627983" y="980499"/>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3</a:t>
            </a:r>
            <a:r>
              <a:rPr lang="en-US" altLang="zh-CN" dirty="0" smtClean="0"/>
              <a:t>) </a:t>
            </a:r>
            <a:r>
              <a:rPr lang="zh-CN" altLang="en-US" dirty="0" smtClean="0"/>
              <a:t>用例图</a:t>
            </a:r>
            <a:endParaRPr lang="zh-CN" altLang="en-US" dirty="0"/>
          </a:p>
        </p:txBody>
      </p:sp>
    </p:spTree>
    <p:extLst>
      <p:ext uri="{BB962C8B-B14F-4D97-AF65-F5344CB8AC3E}">
        <p14:creationId xmlns:p14="http://schemas.microsoft.com/office/powerpoint/2010/main" val="2098055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7" name="Rectangle 3"/>
          <p:cNvSpPr>
            <a:spLocks noGrp="1" noChangeArrowheads="1"/>
          </p:cNvSpPr>
          <p:nvPr>
            <p:ph type="body" idx="1"/>
          </p:nvPr>
        </p:nvSpPr>
        <p:spPr>
          <a:xfrm>
            <a:off x="2944812" y="6371034"/>
            <a:ext cx="4435499" cy="514350"/>
          </a:xfrm>
        </p:spPr>
        <p:txBody>
          <a:bodyPr/>
          <a:lstStyle/>
          <a:p>
            <a:pPr>
              <a:buFont typeface="Wingdings" charset="0"/>
              <a:buNone/>
            </a:pPr>
            <a:r>
              <a:rPr lang="en-US" altLang="zh-CN" sz="2400" dirty="0">
                <a:solidFill>
                  <a:srgbClr val="000099"/>
                </a:solidFill>
                <a:latin typeface="楷体_GB2312" charset="0"/>
                <a:ea typeface="楷体_GB2312" charset="0"/>
                <a:cs typeface="楷体_GB2312" charset="0"/>
              </a:rPr>
              <a:t>RMO</a:t>
            </a:r>
            <a:r>
              <a:rPr lang="zh-CN" altLang="en-US" sz="2400" dirty="0">
                <a:solidFill>
                  <a:srgbClr val="000099"/>
                </a:solidFill>
                <a:latin typeface="楷体_GB2312" charset="0"/>
                <a:ea typeface="楷体_GB2312" charset="0"/>
                <a:cs typeface="楷体_GB2312" charset="0"/>
              </a:rPr>
              <a:t>订单输入子系统用例图</a:t>
            </a:r>
            <a:endParaRPr lang="en-US" altLang="zh-CN" sz="2400" dirty="0">
              <a:solidFill>
                <a:srgbClr val="000099"/>
              </a:solidFill>
              <a:latin typeface="楷体_GB2312" charset="0"/>
              <a:ea typeface="楷体_GB2312" charset="0"/>
              <a:cs typeface="楷体_GB2312" charset="0"/>
            </a:endParaRPr>
          </a:p>
        </p:txBody>
      </p:sp>
      <p:pic>
        <p:nvPicPr>
          <p:cNvPr id="1106949" name="Picture 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17650" y="1004143"/>
            <a:ext cx="6242050" cy="573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106950" name="Oval 6"/>
          <p:cNvSpPr>
            <a:spLocks noChangeArrowheads="1"/>
          </p:cNvSpPr>
          <p:nvPr/>
        </p:nvSpPr>
        <p:spPr bwMode="auto">
          <a:xfrm>
            <a:off x="3259138" y="3321298"/>
            <a:ext cx="1068387" cy="539750"/>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宋体" charset="0"/>
              </a:rPr>
              <a:t>检查条目</a:t>
            </a:r>
          </a:p>
          <a:p>
            <a:r>
              <a:rPr lang="zh-CN" altLang="en-US" sz="1400" b="1"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宋体" charset="0"/>
              </a:rPr>
              <a:t>可用性</a:t>
            </a:r>
            <a:endParaRPr lang="en-US" altLang="zh-CN" sz="1400" b="1"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宋体" charset="0"/>
            </a:endParaRPr>
          </a:p>
        </p:txBody>
      </p:sp>
      <p:sp>
        <p:nvSpPr>
          <p:cNvPr id="1106951" name="Oval 7"/>
          <p:cNvSpPr>
            <a:spLocks noChangeArrowheads="1"/>
          </p:cNvSpPr>
          <p:nvPr/>
        </p:nvSpPr>
        <p:spPr bwMode="auto">
          <a:xfrm>
            <a:off x="4558579" y="4113386"/>
            <a:ext cx="1068387" cy="539750"/>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宋体" charset="0"/>
              </a:rPr>
              <a:t>验证</a:t>
            </a:r>
          </a:p>
          <a:p>
            <a:r>
              <a:rPr lang="zh-CN" altLang="en-US" sz="1400" b="1"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宋体" charset="0"/>
              </a:rPr>
              <a:t>用户帐号</a:t>
            </a:r>
            <a:endParaRPr lang="en-US" altLang="zh-CN" sz="1400" b="1"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宋体" charset="0"/>
            </a:endParaRPr>
          </a:p>
        </p:txBody>
      </p:sp>
      <p:sp>
        <p:nvSpPr>
          <p:cNvPr id="1106952" name="Oval 8"/>
          <p:cNvSpPr>
            <a:spLocks noChangeArrowheads="1"/>
          </p:cNvSpPr>
          <p:nvPr/>
        </p:nvSpPr>
        <p:spPr bwMode="auto">
          <a:xfrm>
            <a:off x="4246563" y="5409530"/>
            <a:ext cx="1068387" cy="539750"/>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宋体" charset="0"/>
              </a:rPr>
              <a:t>更新订单</a:t>
            </a:r>
            <a:endParaRPr lang="en-US" altLang="zh-CN" sz="1400" b="1"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宋体" charset="0"/>
            </a:endParaRPr>
          </a:p>
        </p:txBody>
      </p:sp>
      <p:sp>
        <p:nvSpPr>
          <p:cNvPr id="1106953" name="Oval 9"/>
          <p:cNvSpPr>
            <a:spLocks noChangeArrowheads="1"/>
          </p:cNvSpPr>
          <p:nvPr/>
        </p:nvSpPr>
        <p:spPr bwMode="auto">
          <a:xfrm>
            <a:off x="4338638" y="2097162"/>
            <a:ext cx="1068387" cy="539750"/>
          </a:xfrm>
          <a:prstGeom prst="ellipse">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宋体" charset="0"/>
              </a:rPr>
              <a:t>产生新订单</a:t>
            </a:r>
          </a:p>
        </p:txBody>
      </p:sp>
      <p:sp>
        <p:nvSpPr>
          <p:cNvPr id="1106957" name="Line 13"/>
          <p:cNvSpPr>
            <a:spLocks noChangeShapeType="1"/>
          </p:cNvSpPr>
          <p:nvPr/>
        </p:nvSpPr>
        <p:spPr bwMode="auto">
          <a:xfrm flipV="1">
            <a:off x="5408613" y="2184797"/>
            <a:ext cx="131762" cy="22225"/>
          </a:xfrm>
          <a:prstGeom prst="line">
            <a:avLst/>
          </a:prstGeom>
          <a:noFill/>
          <a:ln w="158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06958" name="Line 14"/>
          <p:cNvSpPr>
            <a:spLocks noChangeShapeType="1"/>
          </p:cNvSpPr>
          <p:nvPr/>
        </p:nvSpPr>
        <p:spPr bwMode="auto">
          <a:xfrm flipH="1" flipV="1">
            <a:off x="5395913" y="2207022"/>
            <a:ext cx="77787" cy="117475"/>
          </a:xfrm>
          <a:prstGeom prst="line">
            <a:avLst/>
          </a:prstGeom>
          <a:noFill/>
          <a:ln w="158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Times New Roman" pitchFamily="18" charset="0"/>
              </a:rPr>
              <a:t>3</a:t>
            </a:r>
            <a:r>
              <a:rPr lang="zh-CN" altLang="en-US" dirty="0" smtClean="0">
                <a:latin typeface="Times New Roman" pitchFamily="18" charset="0"/>
              </a:rPr>
              <a:t>、系统活动：用例／场景</a:t>
            </a:r>
            <a:endParaRPr lang="zh-CN" altLang="en-US" dirty="0">
              <a:latin typeface="Times New Roman" pitchFamily="18" charset="0"/>
            </a:endParaRPr>
          </a:p>
        </p:txBody>
      </p:sp>
      <p:sp>
        <p:nvSpPr>
          <p:cNvPr id="13" name="Text Box 3"/>
          <p:cNvSpPr txBox="1">
            <a:spLocks noChangeArrowheads="1"/>
          </p:cNvSpPr>
          <p:nvPr/>
        </p:nvSpPr>
        <p:spPr bwMode="auto">
          <a:xfrm>
            <a:off x="2627983" y="980499"/>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4</a:t>
            </a:r>
            <a:r>
              <a:rPr lang="en-US" altLang="zh-CN" dirty="0" smtClean="0"/>
              <a:t>) </a:t>
            </a:r>
            <a:r>
              <a:rPr lang="zh-CN" altLang="en-US" dirty="0" smtClean="0"/>
              <a:t>用例实例</a:t>
            </a:r>
            <a:endParaRPr lang="zh-CN" altLang="en-US" dirty="0"/>
          </a:p>
        </p:txBody>
      </p:sp>
    </p:spTree>
    <p:extLst>
      <p:ext uri="{BB962C8B-B14F-4D97-AF65-F5344CB8AC3E}">
        <p14:creationId xmlns:p14="http://schemas.microsoft.com/office/powerpoint/2010/main" val="3568344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87" name="Rectangle 47"/>
          <p:cNvSpPr>
            <a:spLocks noChangeArrowheads="1"/>
          </p:cNvSpPr>
          <p:nvPr/>
        </p:nvSpPr>
        <p:spPr bwMode="auto">
          <a:xfrm>
            <a:off x="465138" y="3376390"/>
            <a:ext cx="3841750" cy="2928937"/>
          </a:xfrm>
          <a:prstGeom prst="rect">
            <a:avLst/>
          </a:prstGeom>
          <a:solidFill>
            <a:srgbClr val="CC0000">
              <a:alpha val="12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957442" name="Group 2"/>
          <p:cNvGrpSpPr>
            <a:grpSpLocks/>
          </p:cNvGrpSpPr>
          <p:nvPr/>
        </p:nvGrpSpPr>
        <p:grpSpPr bwMode="auto">
          <a:xfrm>
            <a:off x="539750" y="2974752"/>
            <a:ext cx="3676650" cy="3203575"/>
            <a:chOff x="340" y="1874"/>
            <a:chExt cx="2316" cy="2018"/>
          </a:xfrm>
        </p:grpSpPr>
        <p:sp>
          <p:nvSpPr>
            <p:cNvPr id="957443" name="Line 3"/>
            <p:cNvSpPr>
              <a:spLocks noChangeShapeType="1"/>
            </p:cNvSpPr>
            <p:nvPr/>
          </p:nvSpPr>
          <p:spPr bwMode="auto">
            <a:xfrm flipH="1">
              <a:off x="1903" y="1874"/>
              <a:ext cx="0" cy="344"/>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957444" name="Group 4"/>
            <p:cNvGrpSpPr>
              <a:grpSpLocks/>
            </p:cNvGrpSpPr>
            <p:nvPr/>
          </p:nvGrpSpPr>
          <p:grpSpPr bwMode="auto">
            <a:xfrm>
              <a:off x="340" y="2213"/>
              <a:ext cx="2316" cy="1679"/>
              <a:chOff x="340" y="2213"/>
              <a:chExt cx="2316" cy="1679"/>
            </a:xfrm>
          </p:grpSpPr>
          <p:sp>
            <p:nvSpPr>
              <p:cNvPr id="957445" name="Rectangle 5"/>
              <p:cNvSpPr>
                <a:spLocks noChangeArrowheads="1"/>
              </p:cNvSpPr>
              <p:nvPr/>
            </p:nvSpPr>
            <p:spPr bwMode="auto">
              <a:xfrm>
                <a:off x="834" y="3278"/>
                <a:ext cx="1440" cy="49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其他</a:t>
                </a:r>
                <a:r>
                  <a:rPr lang="en-US" altLang="zh-CN" sz="2000">
                    <a:solidFill>
                      <a:srgbClr val="0000FF"/>
                    </a:solidFill>
                    <a:latin typeface="Arial" charset="0"/>
                    <a:ea typeface="宋体" charset="0"/>
                    <a:cs typeface="宋体" charset="0"/>
                  </a:rPr>
                  <a:t>OO</a:t>
                </a:r>
                <a:r>
                  <a:rPr lang="zh-CN" altLang="en-US" sz="2000">
                    <a:solidFill>
                      <a:srgbClr val="0000FF"/>
                    </a:solidFill>
                    <a:latin typeface="Arial" charset="0"/>
                    <a:ea typeface="宋体" charset="0"/>
                    <a:cs typeface="宋体" charset="0"/>
                  </a:rPr>
                  <a:t>模型</a:t>
                </a:r>
              </a:p>
            </p:txBody>
          </p:sp>
          <p:sp>
            <p:nvSpPr>
              <p:cNvPr id="957446" name="Rectangle 6"/>
              <p:cNvSpPr>
                <a:spLocks noChangeArrowheads="1"/>
              </p:cNvSpPr>
              <p:nvPr/>
            </p:nvSpPr>
            <p:spPr bwMode="auto">
              <a:xfrm>
                <a:off x="1554" y="2766"/>
                <a:ext cx="771" cy="323"/>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状态图</a:t>
                </a:r>
              </a:p>
            </p:txBody>
          </p:sp>
          <p:sp>
            <p:nvSpPr>
              <p:cNvPr id="957447" name="Rectangle 7"/>
              <p:cNvSpPr>
                <a:spLocks noChangeArrowheads="1"/>
              </p:cNvSpPr>
              <p:nvPr/>
            </p:nvSpPr>
            <p:spPr bwMode="auto">
              <a:xfrm>
                <a:off x="1426" y="2361"/>
                <a:ext cx="1071" cy="280"/>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1800">
                    <a:solidFill>
                      <a:srgbClr val="0000FF"/>
                    </a:solidFill>
                    <a:latin typeface="Arial" charset="0"/>
                    <a:ea typeface="宋体" charset="0"/>
                    <a:cs typeface="宋体" charset="0"/>
                  </a:rPr>
                  <a:t>用例和场景描述</a:t>
                </a:r>
              </a:p>
            </p:txBody>
          </p:sp>
          <p:sp>
            <p:nvSpPr>
              <p:cNvPr id="957448" name="Rectangle 8"/>
              <p:cNvSpPr>
                <a:spLocks noChangeArrowheads="1"/>
              </p:cNvSpPr>
              <p:nvPr/>
            </p:nvSpPr>
            <p:spPr bwMode="auto">
              <a:xfrm>
                <a:off x="476" y="2766"/>
                <a:ext cx="737" cy="32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交互图</a:t>
                </a:r>
              </a:p>
            </p:txBody>
          </p:sp>
          <p:sp>
            <p:nvSpPr>
              <p:cNvPr id="957449" name="Rectangle 9"/>
              <p:cNvSpPr>
                <a:spLocks noChangeArrowheads="1"/>
              </p:cNvSpPr>
              <p:nvPr/>
            </p:nvSpPr>
            <p:spPr bwMode="auto">
              <a:xfrm>
                <a:off x="340" y="2213"/>
                <a:ext cx="2316" cy="1679"/>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57450" name="Rectangle 10"/>
              <p:cNvSpPr>
                <a:spLocks noChangeArrowheads="1"/>
              </p:cNvSpPr>
              <p:nvPr/>
            </p:nvSpPr>
            <p:spPr bwMode="auto">
              <a:xfrm>
                <a:off x="445" y="2376"/>
                <a:ext cx="773" cy="278"/>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用例图</a:t>
                </a:r>
              </a:p>
            </p:txBody>
          </p:sp>
        </p:grpSp>
      </p:grpSp>
      <p:grpSp>
        <p:nvGrpSpPr>
          <p:cNvPr id="957451" name="Group 11"/>
          <p:cNvGrpSpPr>
            <a:grpSpLocks/>
          </p:cNvGrpSpPr>
          <p:nvPr/>
        </p:nvGrpSpPr>
        <p:grpSpPr bwMode="auto">
          <a:xfrm>
            <a:off x="1454150" y="1196752"/>
            <a:ext cx="6583363" cy="2311400"/>
            <a:chOff x="916" y="754"/>
            <a:chExt cx="4147" cy="1456"/>
          </a:xfrm>
        </p:grpSpPr>
        <p:sp>
          <p:nvSpPr>
            <p:cNvPr id="957452" name="Rectangle 12"/>
            <p:cNvSpPr>
              <a:spLocks noChangeArrowheads="1"/>
            </p:cNvSpPr>
            <p:nvPr/>
          </p:nvSpPr>
          <p:spPr bwMode="auto">
            <a:xfrm>
              <a:off x="2241" y="754"/>
              <a:ext cx="1324" cy="32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事件和事件表</a:t>
              </a:r>
            </a:p>
          </p:txBody>
        </p:sp>
        <p:sp>
          <p:nvSpPr>
            <p:cNvPr id="957453" name="Line 13"/>
            <p:cNvSpPr>
              <a:spLocks noChangeShapeType="1"/>
            </p:cNvSpPr>
            <p:nvPr/>
          </p:nvSpPr>
          <p:spPr bwMode="auto">
            <a:xfrm>
              <a:off x="3565" y="916"/>
              <a:ext cx="1498"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957454" name="Line 14"/>
            <p:cNvSpPr>
              <a:spLocks noChangeShapeType="1"/>
            </p:cNvSpPr>
            <p:nvPr/>
          </p:nvSpPr>
          <p:spPr bwMode="auto">
            <a:xfrm>
              <a:off x="5063" y="916"/>
              <a:ext cx="0" cy="1294"/>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957455" name="Line 15"/>
            <p:cNvSpPr>
              <a:spLocks noChangeShapeType="1"/>
            </p:cNvSpPr>
            <p:nvPr/>
          </p:nvSpPr>
          <p:spPr bwMode="auto">
            <a:xfrm>
              <a:off x="916" y="916"/>
              <a:ext cx="1325"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957456" name="Line 16"/>
            <p:cNvSpPr>
              <a:spLocks noChangeShapeType="1"/>
            </p:cNvSpPr>
            <p:nvPr/>
          </p:nvSpPr>
          <p:spPr bwMode="auto">
            <a:xfrm>
              <a:off x="916" y="916"/>
              <a:ext cx="0" cy="1294"/>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957457" name="Group 17"/>
          <p:cNvGrpSpPr>
            <a:grpSpLocks/>
          </p:cNvGrpSpPr>
          <p:nvPr/>
        </p:nvGrpSpPr>
        <p:grpSpPr bwMode="auto">
          <a:xfrm>
            <a:off x="2551113" y="1966690"/>
            <a:ext cx="4754562" cy="1055687"/>
            <a:chOff x="1607" y="1239"/>
            <a:chExt cx="2995" cy="665"/>
          </a:xfrm>
        </p:grpSpPr>
        <p:sp>
          <p:nvSpPr>
            <p:cNvPr id="957458" name="Rectangle 18"/>
            <p:cNvSpPr>
              <a:spLocks noChangeArrowheads="1"/>
            </p:cNvSpPr>
            <p:nvPr/>
          </p:nvSpPr>
          <p:spPr bwMode="auto">
            <a:xfrm>
              <a:off x="2529" y="1239"/>
              <a:ext cx="691" cy="32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事物</a:t>
              </a:r>
            </a:p>
          </p:txBody>
        </p:sp>
        <p:sp>
          <p:nvSpPr>
            <p:cNvPr id="957459" name="Rectangle 19"/>
            <p:cNvSpPr>
              <a:spLocks noChangeArrowheads="1"/>
            </p:cNvSpPr>
            <p:nvPr/>
          </p:nvSpPr>
          <p:spPr bwMode="auto">
            <a:xfrm>
              <a:off x="1607" y="1581"/>
              <a:ext cx="691" cy="323"/>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类图</a:t>
              </a:r>
            </a:p>
          </p:txBody>
        </p:sp>
        <p:sp>
          <p:nvSpPr>
            <p:cNvPr id="957460" name="Rectangle 20"/>
            <p:cNvSpPr>
              <a:spLocks noChangeArrowheads="1"/>
            </p:cNvSpPr>
            <p:nvPr/>
          </p:nvSpPr>
          <p:spPr bwMode="auto">
            <a:xfrm>
              <a:off x="3450" y="1579"/>
              <a:ext cx="1152" cy="323"/>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实体</a:t>
              </a:r>
              <a:r>
                <a:rPr lang="en-US" altLang="zh-CN" sz="2000">
                  <a:solidFill>
                    <a:srgbClr val="0000FF"/>
                  </a:solidFill>
                  <a:latin typeface="Arial" charset="0"/>
                  <a:ea typeface="宋体" charset="0"/>
                  <a:cs typeface="宋体" charset="0"/>
                </a:rPr>
                <a:t>-</a:t>
              </a:r>
              <a:r>
                <a:rPr lang="zh-CN" altLang="en-US" sz="2000">
                  <a:solidFill>
                    <a:srgbClr val="0000FF"/>
                  </a:solidFill>
                  <a:latin typeface="Arial" charset="0"/>
                  <a:ea typeface="宋体" charset="0"/>
                  <a:cs typeface="宋体" charset="0"/>
                </a:rPr>
                <a:t>关系图</a:t>
              </a:r>
            </a:p>
          </p:txBody>
        </p:sp>
        <p:sp>
          <p:nvSpPr>
            <p:cNvPr id="957461" name="Line 21"/>
            <p:cNvSpPr>
              <a:spLocks noChangeShapeType="1"/>
            </p:cNvSpPr>
            <p:nvPr/>
          </p:nvSpPr>
          <p:spPr bwMode="auto">
            <a:xfrm>
              <a:off x="3220" y="1401"/>
              <a:ext cx="749"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957462" name="Line 22"/>
            <p:cNvSpPr>
              <a:spLocks noChangeShapeType="1"/>
            </p:cNvSpPr>
            <p:nvPr/>
          </p:nvSpPr>
          <p:spPr bwMode="auto">
            <a:xfrm>
              <a:off x="3969" y="1401"/>
              <a:ext cx="0" cy="162"/>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957463" name="Line 23"/>
            <p:cNvSpPr>
              <a:spLocks noChangeShapeType="1"/>
            </p:cNvSpPr>
            <p:nvPr/>
          </p:nvSpPr>
          <p:spPr bwMode="auto">
            <a:xfrm>
              <a:off x="2068" y="1401"/>
              <a:ext cx="461"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957464" name="Line 24"/>
            <p:cNvSpPr>
              <a:spLocks noChangeShapeType="1"/>
            </p:cNvSpPr>
            <p:nvPr/>
          </p:nvSpPr>
          <p:spPr bwMode="auto">
            <a:xfrm>
              <a:off x="2060" y="1401"/>
              <a:ext cx="1" cy="165"/>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957465" name="Text Box 25"/>
          <p:cNvSpPr txBox="1">
            <a:spLocks noChangeArrowheads="1"/>
          </p:cNvSpPr>
          <p:nvPr/>
        </p:nvSpPr>
        <p:spPr bwMode="auto">
          <a:xfrm>
            <a:off x="684213" y="2276252"/>
            <a:ext cx="19446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1" hangingPunct="1"/>
            <a:r>
              <a:rPr lang="en-US" altLang="zh-CN" sz="2400">
                <a:solidFill>
                  <a:srgbClr val="0000FF"/>
                </a:solidFill>
                <a:latin typeface="Arial" charset="0"/>
                <a:ea typeface="宋体" charset="0"/>
                <a:cs typeface="宋体" charset="0"/>
              </a:rPr>
              <a:t> OO</a:t>
            </a:r>
          </a:p>
          <a:p>
            <a:pPr algn="l" eaLnBrk="1" hangingPunct="1"/>
            <a:r>
              <a:rPr lang="zh-CN" altLang="en-US" sz="2400">
                <a:solidFill>
                  <a:srgbClr val="0000FF"/>
                </a:solidFill>
                <a:latin typeface="Arial" charset="0"/>
                <a:ea typeface="宋体" charset="0"/>
                <a:cs typeface="宋体" charset="0"/>
              </a:rPr>
              <a:t>方法</a:t>
            </a:r>
          </a:p>
        </p:txBody>
      </p:sp>
      <p:sp>
        <p:nvSpPr>
          <p:cNvPr id="957466" name="Line 26"/>
          <p:cNvSpPr>
            <a:spLocks noChangeShapeType="1"/>
          </p:cNvSpPr>
          <p:nvPr/>
        </p:nvSpPr>
        <p:spPr bwMode="auto">
          <a:xfrm flipH="1">
            <a:off x="3648075" y="2839815"/>
            <a:ext cx="1812925" cy="12700"/>
          </a:xfrm>
          <a:prstGeom prst="line">
            <a:avLst/>
          </a:prstGeom>
          <a:noFill/>
          <a:ln w="22225">
            <a:solidFill>
              <a:srgbClr val="800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957467" name="Text Box 27"/>
          <p:cNvSpPr txBox="1">
            <a:spLocks noChangeArrowheads="1"/>
          </p:cNvSpPr>
          <p:nvPr/>
        </p:nvSpPr>
        <p:spPr bwMode="auto">
          <a:xfrm>
            <a:off x="8027988" y="2349277"/>
            <a:ext cx="15843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1" hangingPunct="1"/>
            <a:r>
              <a:rPr lang="zh-CN" altLang="en-US" sz="2400">
                <a:solidFill>
                  <a:srgbClr val="0000FF"/>
                </a:solidFill>
                <a:latin typeface="Arial" charset="0"/>
                <a:ea typeface="宋体" charset="0"/>
                <a:cs typeface="宋体" charset="0"/>
              </a:rPr>
              <a:t>传统</a:t>
            </a:r>
          </a:p>
          <a:p>
            <a:pPr algn="l" eaLnBrk="1" hangingPunct="1"/>
            <a:r>
              <a:rPr lang="zh-CN" altLang="en-US" sz="2400">
                <a:solidFill>
                  <a:srgbClr val="0000FF"/>
                </a:solidFill>
                <a:latin typeface="Arial" charset="0"/>
                <a:ea typeface="宋体" charset="0"/>
                <a:cs typeface="宋体" charset="0"/>
              </a:rPr>
              <a:t>方法</a:t>
            </a:r>
          </a:p>
        </p:txBody>
      </p:sp>
      <p:grpSp>
        <p:nvGrpSpPr>
          <p:cNvPr id="957469" name="Group 29"/>
          <p:cNvGrpSpPr>
            <a:grpSpLocks/>
          </p:cNvGrpSpPr>
          <p:nvPr/>
        </p:nvGrpSpPr>
        <p:grpSpPr bwMode="auto">
          <a:xfrm>
            <a:off x="4810125" y="3016027"/>
            <a:ext cx="3844925" cy="3175000"/>
            <a:chOff x="3030" y="1900"/>
            <a:chExt cx="2422" cy="2000"/>
          </a:xfrm>
        </p:grpSpPr>
        <p:sp>
          <p:nvSpPr>
            <p:cNvPr id="957470" name="Line 30"/>
            <p:cNvSpPr>
              <a:spLocks noChangeShapeType="1"/>
            </p:cNvSpPr>
            <p:nvPr/>
          </p:nvSpPr>
          <p:spPr bwMode="auto">
            <a:xfrm>
              <a:off x="3969" y="1900"/>
              <a:ext cx="0" cy="323"/>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957471" name="Group 31"/>
            <p:cNvGrpSpPr>
              <a:grpSpLocks/>
            </p:cNvGrpSpPr>
            <p:nvPr/>
          </p:nvGrpSpPr>
          <p:grpSpPr bwMode="auto">
            <a:xfrm>
              <a:off x="3030" y="2221"/>
              <a:ext cx="2422" cy="1679"/>
              <a:chOff x="3030" y="2221"/>
              <a:chExt cx="2422" cy="1679"/>
            </a:xfrm>
          </p:grpSpPr>
          <p:sp>
            <p:nvSpPr>
              <p:cNvPr id="957472" name="Rectangle 32"/>
              <p:cNvSpPr>
                <a:spLocks noChangeArrowheads="1"/>
              </p:cNvSpPr>
              <p:nvPr/>
            </p:nvSpPr>
            <p:spPr bwMode="auto">
              <a:xfrm>
                <a:off x="3438" y="3283"/>
                <a:ext cx="1723" cy="480"/>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Comic Sans MS" charset="0"/>
                    <a:ea typeface="宋体" charset="0"/>
                    <a:cs typeface="宋体" charset="0"/>
                  </a:rPr>
                  <a:t>其他传统模型</a:t>
                </a:r>
                <a:endParaRPr lang="en-US" altLang="zh-CN" sz="2000">
                  <a:solidFill>
                    <a:srgbClr val="0000FF"/>
                  </a:solidFill>
                  <a:latin typeface="Comic Sans MS" charset="0"/>
                  <a:ea typeface="宋体" charset="0"/>
                  <a:cs typeface="宋体" charset="0"/>
                </a:endParaRPr>
              </a:p>
            </p:txBody>
          </p:sp>
          <p:sp>
            <p:nvSpPr>
              <p:cNvPr id="957473" name="Rectangle 33"/>
              <p:cNvSpPr>
                <a:spLocks noChangeArrowheads="1"/>
              </p:cNvSpPr>
              <p:nvPr/>
            </p:nvSpPr>
            <p:spPr bwMode="auto">
              <a:xfrm>
                <a:off x="4403" y="2358"/>
                <a:ext cx="852" cy="315"/>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en-US" altLang="zh-CN" sz="2000">
                    <a:solidFill>
                      <a:srgbClr val="0000FF"/>
                    </a:solidFill>
                    <a:latin typeface="Arial" charset="0"/>
                    <a:ea typeface="宋体" charset="0"/>
                    <a:cs typeface="宋体" charset="0"/>
                  </a:rPr>
                  <a:t>DFD</a:t>
                </a:r>
                <a:r>
                  <a:rPr lang="zh-CN" altLang="en-US" sz="2000">
                    <a:solidFill>
                      <a:srgbClr val="0000FF"/>
                    </a:solidFill>
                    <a:latin typeface="Arial" charset="0"/>
                    <a:ea typeface="宋体" charset="0"/>
                    <a:cs typeface="宋体" charset="0"/>
                  </a:rPr>
                  <a:t>片断</a:t>
                </a:r>
              </a:p>
            </p:txBody>
          </p:sp>
          <p:sp>
            <p:nvSpPr>
              <p:cNvPr id="957474" name="Rectangle 34"/>
              <p:cNvSpPr>
                <a:spLocks noChangeArrowheads="1"/>
              </p:cNvSpPr>
              <p:nvPr/>
            </p:nvSpPr>
            <p:spPr bwMode="auto">
              <a:xfrm>
                <a:off x="3309" y="2758"/>
                <a:ext cx="862" cy="350"/>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数据流定义</a:t>
                </a:r>
                <a:endParaRPr lang="en-US" altLang="zh-CN" sz="2000">
                  <a:solidFill>
                    <a:srgbClr val="0000FF"/>
                  </a:solidFill>
                  <a:latin typeface="Arial" charset="0"/>
                  <a:ea typeface="宋体" charset="0"/>
                  <a:cs typeface="宋体" charset="0"/>
                </a:endParaRPr>
              </a:p>
            </p:txBody>
          </p:sp>
          <p:sp>
            <p:nvSpPr>
              <p:cNvPr id="957475" name="Rectangle 35"/>
              <p:cNvSpPr>
                <a:spLocks noChangeArrowheads="1"/>
              </p:cNvSpPr>
              <p:nvPr/>
            </p:nvSpPr>
            <p:spPr bwMode="auto">
              <a:xfrm>
                <a:off x="3030" y="2221"/>
                <a:ext cx="2422" cy="1679"/>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57476" name="Rectangle 36"/>
              <p:cNvSpPr>
                <a:spLocks noChangeArrowheads="1"/>
              </p:cNvSpPr>
              <p:nvPr/>
            </p:nvSpPr>
            <p:spPr bwMode="auto">
              <a:xfrm>
                <a:off x="3302" y="2381"/>
                <a:ext cx="771" cy="283"/>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关联图</a:t>
                </a:r>
              </a:p>
            </p:txBody>
          </p:sp>
          <p:sp>
            <p:nvSpPr>
              <p:cNvPr id="957477" name="Rectangle 37"/>
              <p:cNvSpPr>
                <a:spLocks noChangeArrowheads="1"/>
              </p:cNvSpPr>
              <p:nvPr/>
            </p:nvSpPr>
            <p:spPr bwMode="auto">
              <a:xfrm>
                <a:off x="4390" y="2751"/>
                <a:ext cx="862" cy="350"/>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处理描述</a:t>
                </a:r>
                <a:endParaRPr lang="en-US" altLang="zh-CN" sz="2000">
                  <a:solidFill>
                    <a:srgbClr val="0000FF"/>
                  </a:solidFill>
                  <a:latin typeface="Arial" charset="0"/>
                  <a:ea typeface="宋体" charset="0"/>
                  <a:cs typeface="宋体" charset="0"/>
                </a:endParaRPr>
              </a:p>
            </p:txBody>
          </p:sp>
        </p:grpSp>
      </p:grpSp>
      <p:sp>
        <p:nvSpPr>
          <p:cNvPr id="41"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三</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、对象建模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Tree>
    <p:extLst>
      <p:ext uri="{BB962C8B-B14F-4D97-AF65-F5344CB8AC3E}">
        <p14:creationId xmlns:p14="http://schemas.microsoft.com/office/powerpoint/2010/main" val="35544439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57467"/>
                                        </p:tgtEl>
                                        <p:attrNameLst>
                                          <p:attrName>style.visibility</p:attrName>
                                        </p:attrNameLst>
                                      </p:cBhvr>
                                      <p:to>
                                        <p:strVal val="visible"/>
                                      </p:to>
                                    </p:set>
                                    <p:animEffect transition="in" filter="fade">
                                      <p:cBhvr>
                                        <p:cTn id="7" dur="2000"/>
                                        <p:tgtEl>
                                          <p:spTgt spid="957467"/>
                                        </p:tgtEl>
                                      </p:cBhvr>
                                    </p:animEffect>
                                  </p:childTnLst>
                                </p:cTn>
                              </p:par>
                            </p:childTnLst>
                          </p:cTn>
                        </p:par>
                        <p:par>
                          <p:cTn id="8" fill="hold" nodeType="afterGroup">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957465"/>
                                        </p:tgtEl>
                                        <p:attrNameLst>
                                          <p:attrName>style.visibility</p:attrName>
                                        </p:attrNameLst>
                                      </p:cBhvr>
                                      <p:to>
                                        <p:strVal val="visible"/>
                                      </p:to>
                                    </p:set>
                                    <p:animEffect transition="in" filter="fade">
                                      <p:cBhvr>
                                        <p:cTn id="11" dur="2000"/>
                                        <p:tgtEl>
                                          <p:spTgt spid="95746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957451"/>
                                        </p:tgtEl>
                                        <p:attrNameLst>
                                          <p:attrName>style.visibility</p:attrName>
                                        </p:attrNameLst>
                                      </p:cBhvr>
                                      <p:to>
                                        <p:strVal val="visible"/>
                                      </p:to>
                                    </p:set>
                                    <p:animEffect transition="in" filter="fade">
                                      <p:cBhvr>
                                        <p:cTn id="16" dur="2000"/>
                                        <p:tgtEl>
                                          <p:spTgt spid="95745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957457"/>
                                        </p:tgtEl>
                                        <p:attrNameLst>
                                          <p:attrName>style.visibility</p:attrName>
                                        </p:attrNameLst>
                                      </p:cBhvr>
                                      <p:to>
                                        <p:strVal val="visible"/>
                                      </p:to>
                                    </p:set>
                                    <p:animEffect transition="in" filter="fade">
                                      <p:cBhvr>
                                        <p:cTn id="21" dur="2000"/>
                                        <p:tgtEl>
                                          <p:spTgt spid="957457"/>
                                        </p:tgtEl>
                                      </p:cBhvr>
                                    </p:animEffect>
                                  </p:childTnLst>
                                </p:cTn>
                              </p:par>
                            </p:childTnLst>
                          </p:cTn>
                        </p:par>
                        <p:par>
                          <p:cTn id="22" fill="hold" nodeType="afterGroup">
                            <p:stCondLst>
                              <p:cond delay="2000"/>
                            </p:stCondLst>
                            <p:childTnLst>
                              <p:par>
                                <p:cTn id="23" presetID="22" presetClass="entr" presetSubtype="2" fill="hold" grpId="0" nodeType="afterEffect">
                                  <p:stCondLst>
                                    <p:cond delay="0"/>
                                  </p:stCondLst>
                                  <p:childTnLst>
                                    <p:set>
                                      <p:cBhvr>
                                        <p:cTn id="24" dur="1" fill="hold">
                                          <p:stCondLst>
                                            <p:cond delay="0"/>
                                          </p:stCondLst>
                                        </p:cTn>
                                        <p:tgtEl>
                                          <p:spTgt spid="957466"/>
                                        </p:tgtEl>
                                        <p:attrNameLst>
                                          <p:attrName>style.visibility</p:attrName>
                                        </p:attrNameLst>
                                      </p:cBhvr>
                                      <p:to>
                                        <p:strVal val="visible"/>
                                      </p:to>
                                    </p:set>
                                    <p:animEffect transition="in" filter="wipe(right)">
                                      <p:cBhvr>
                                        <p:cTn id="25" dur="1000"/>
                                        <p:tgtEl>
                                          <p:spTgt spid="95746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p:cTn id="29" dur="1" fill="hold">
                                          <p:stCondLst>
                                            <p:cond delay="0"/>
                                          </p:stCondLst>
                                        </p:cTn>
                                        <p:tgtEl>
                                          <p:spTgt spid="957469"/>
                                        </p:tgtEl>
                                        <p:attrNameLst>
                                          <p:attrName>style.visibility</p:attrName>
                                        </p:attrNameLst>
                                      </p:cBhvr>
                                      <p:to>
                                        <p:strVal val="visible"/>
                                      </p:to>
                                    </p:set>
                                    <p:animEffect transition="in" filter="wipe(up)">
                                      <p:cBhvr>
                                        <p:cTn id="30" dur="1000"/>
                                        <p:tgtEl>
                                          <p:spTgt spid="95746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nodeType="clickEffect">
                                  <p:stCondLst>
                                    <p:cond delay="0"/>
                                  </p:stCondLst>
                                  <p:childTnLst>
                                    <p:set>
                                      <p:cBhvr>
                                        <p:cTn id="34" dur="1" fill="hold">
                                          <p:stCondLst>
                                            <p:cond delay="0"/>
                                          </p:stCondLst>
                                        </p:cTn>
                                        <p:tgtEl>
                                          <p:spTgt spid="957442"/>
                                        </p:tgtEl>
                                        <p:attrNameLst>
                                          <p:attrName>style.visibility</p:attrName>
                                        </p:attrNameLst>
                                      </p:cBhvr>
                                      <p:to>
                                        <p:strVal val="visible"/>
                                      </p:to>
                                    </p:set>
                                    <p:animEffect transition="in" filter="wipe(up)">
                                      <p:cBhvr>
                                        <p:cTn id="35" dur="500"/>
                                        <p:tgtEl>
                                          <p:spTgt spid="957442"/>
                                        </p:tgtEl>
                                      </p:cBhvr>
                                    </p:animEffect>
                                  </p:childTnLst>
                                </p:cTn>
                              </p:par>
                            </p:childTnLst>
                          </p:cTn>
                        </p:par>
                        <p:par>
                          <p:cTn id="36" fill="hold" nodeType="afterGroup">
                            <p:stCondLst>
                              <p:cond delay="500"/>
                            </p:stCondLst>
                            <p:childTnLst>
                              <p:par>
                                <p:cTn id="37" presetID="9" presetClass="entr" presetSubtype="0" fill="hold" grpId="0" nodeType="afterEffect">
                                  <p:stCondLst>
                                    <p:cond delay="0"/>
                                  </p:stCondLst>
                                  <p:childTnLst>
                                    <p:set>
                                      <p:cBhvr>
                                        <p:cTn id="38" dur="1" fill="hold">
                                          <p:stCondLst>
                                            <p:cond delay="0"/>
                                          </p:stCondLst>
                                        </p:cTn>
                                        <p:tgtEl>
                                          <p:spTgt spid="957487"/>
                                        </p:tgtEl>
                                        <p:attrNameLst>
                                          <p:attrName>style.visibility</p:attrName>
                                        </p:attrNameLst>
                                      </p:cBhvr>
                                      <p:to>
                                        <p:strVal val="visible"/>
                                      </p:to>
                                    </p:set>
                                    <p:animEffect transition="in" filter="dissolve">
                                      <p:cBhvr>
                                        <p:cTn id="39" dur="5000"/>
                                        <p:tgtEl>
                                          <p:spTgt spid="957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7487" grpId="0" animBg="1"/>
      <p:bldP spid="957465" grpId="0"/>
      <p:bldP spid="957466" grpId="0" animBg="1"/>
      <p:bldP spid="95746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5" name="Rectangle 7"/>
          <p:cNvSpPr>
            <a:spLocks noChangeArrowheads="1"/>
          </p:cNvSpPr>
          <p:nvPr/>
        </p:nvSpPr>
        <p:spPr bwMode="auto">
          <a:xfrm>
            <a:off x="126409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三</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、对象建模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2" name="TextBox 1"/>
          <p:cNvSpPr txBox="1"/>
          <p:nvPr/>
        </p:nvSpPr>
        <p:spPr bwMode="auto">
          <a:xfrm>
            <a:off x="2972282" y="1484784"/>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smtClean="0">
                <a:solidFill>
                  <a:srgbClr val="969696"/>
                </a:solidFill>
              </a:rPr>
              <a:t> 1</a:t>
            </a:r>
            <a:r>
              <a:rPr lang="zh-CN" altLang="en-US" dirty="0" smtClean="0">
                <a:solidFill>
                  <a:srgbClr val="969696"/>
                </a:solidFill>
              </a:rPr>
              <a:t>、概述</a:t>
            </a:r>
            <a:endParaRPr lang="zh-CN" altLang="en-US" dirty="0">
              <a:solidFill>
                <a:srgbClr val="969696"/>
              </a:solidFill>
            </a:endParaRPr>
          </a:p>
        </p:txBody>
      </p:sp>
      <p:sp>
        <p:nvSpPr>
          <p:cNvPr id="6" name="TextBox 5"/>
          <p:cNvSpPr txBox="1"/>
          <p:nvPr/>
        </p:nvSpPr>
        <p:spPr bwMode="auto">
          <a:xfrm>
            <a:off x="2972282" y="2347955"/>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smtClean="0">
                <a:solidFill>
                  <a:srgbClr val="969696"/>
                </a:solidFill>
              </a:rPr>
              <a:t> 2</a:t>
            </a:r>
            <a:r>
              <a:rPr lang="zh-CN" altLang="en-US" dirty="0" smtClean="0">
                <a:solidFill>
                  <a:srgbClr val="969696"/>
                </a:solidFill>
              </a:rPr>
              <a:t>、类图</a:t>
            </a:r>
            <a:endParaRPr lang="zh-CN" altLang="en-US" dirty="0">
              <a:solidFill>
                <a:srgbClr val="969696"/>
              </a:solidFill>
            </a:endParaRPr>
          </a:p>
        </p:txBody>
      </p:sp>
      <p:sp>
        <p:nvSpPr>
          <p:cNvPr id="11" name="Rectangle 3"/>
          <p:cNvSpPr txBox="1">
            <a:spLocks noChangeArrowheads="1"/>
          </p:cNvSpPr>
          <p:nvPr/>
        </p:nvSpPr>
        <p:spPr bwMode="auto">
          <a:xfrm>
            <a:off x="1286810" y="1134616"/>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7" name="Text Box 3"/>
          <p:cNvSpPr txBox="1">
            <a:spLocks noChangeArrowheads="1"/>
          </p:cNvSpPr>
          <p:nvPr/>
        </p:nvSpPr>
        <p:spPr bwMode="auto">
          <a:xfrm>
            <a:off x="2972282" y="3211126"/>
            <a:ext cx="4264014"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solidFill>
                  <a:srgbClr val="777777"/>
                </a:solidFill>
              </a:rPr>
              <a:t> 3</a:t>
            </a:r>
            <a:r>
              <a:rPr lang="zh-CN" altLang="en-US" dirty="0" smtClean="0">
                <a:solidFill>
                  <a:srgbClr val="777777"/>
                </a:solidFill>
              </a:rPr>
              <a:t>、系统活动</a:t>
            </a:r>
            <a:endParaRPr lang="zh-CN" altLang="en-US" dirty="0">
              <a:solidFill>
                <a:srgbClr val="777777"/>
              </a:solidFill>
            </a:endParaRPr>
          </a:p>
        </p:txBody>
      </p:sp>
      <p:sp>
        <p:nvSpPr>
          <p:cNvPr id="8" name="Text Box 3"/>
          <p:cNvSpPr txBox="1">
            <a:spLocks noChangeArrowheads="1"/>
          </p:cNvSpPr>
          <p:nvPr/>
        </p:nvSpPr>
        <p:spPr bwMode="auto">
          <a:xfrm>
            <a:off x="2972282" y="4074297"/>
            <a:ext cx="4264014"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t> 4</a:t>
            </a:r>
            <a:r>
              <a:rPr lang="zh-CN" altLang="en-US" dirty="0" smtClean="0"/>
              <a:t>、对象交互</a:t>
            </a:r>
            <a:endParaRPr lang="zh-CN" altLang="en-US" dirty="0"/>
          </a:p>
        </p:txBody>
      </p:sp>
      <p:sp>
        <p:nvSpPr>
          <p:cNvPr id="9" name="Text Box 3"/>
          <p:cNvSpPr txBox="1">
            <a:spLocks noChangeArrowheads="1"/>
          </p:cNvSpPr>
          <p:nvPr/>
        </p:nvSpPr>
        <p:spPr bwMode="auto">
          <a:xfrm>
            <a:off x="2972282" y="4937467"/>
            <a:ext cx="4264014"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solidFill>
                  <a:schemeClr val="bg1"/>
                </a:solidFill>
              </a:rPr>
              <a:t> </a:t>
            </a:r>
            <a:r>
              <a:rPr lang="en-US" altLang="zh-CN" dirty="0" smtClean="0">
                <a:solidFill>
                  <a:schemeClr val="bg1"/>
                </a:solidFill>
              </a:rPr>
              <a:t>5</a:t>
            </a:r>
            <a:r>
              <a:rPr lang="zh-CN" altLang="en-US" dirty="0" smtClean="0">
                <a:solidFill>
                  <a:schemeClr val="bg1"/>
                </a:solidFill>
              </a:rPr>
              <a:t>、对象行为</a:t>
            </a:r>
            <a:endParaRPr lang="zh-CN" altLang="en-US" dirty="0">
              <a:solidFill>
                <a:schemeClr val="bg1"/>
              </a:solidFill>
            </a:endParaRPr>
          </a:p>
        </p:txBody>
      </p:sp>
    </p:spTree>
    <p:extLst>
      <p:ext uri="{BB962C8B-B14F-4D97-AF65-F5344CB8AC3E}">
        <p14:creationId xmlns:p14="http://schemas.microsoft.com/office/powerpoint/2010/main" val="1975447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4" name="Rectangle 4"/>
          <p:cNvSpPr>
            <a:spLocks noGrp="1" noChangeArrowheads="1"/>
          </p:cNvSpPr>
          <p:nvPr>
            <p:ph type="body" idx="1"/>
          </p:nvPr>
        </p:nvSpPr>
        <p:spPr>
          <a:xfrm>
            <a:off x="950913" y="1536700"/>
            <a:ext cx="7608887" cy="4443413"/>
          </a:xfrm>
          <a:noFill/>
          <a:ln/>
        </p:spPr>
        <p:txBody>
          <a:bodyPr/>
          <a:lstStyle/>
          <a:p>
            <a:pPr>
              <a:lnSpc>
                <a:spcPct val="190000"/>
              </a:lnSpc>
            </a:pPr>
            <a:r>
              <a:rPr lang="zh-CN" altLang="en-US" sz="2400" dirty="0">
                <a:solidFill>
                  <a:srgbClr val="0000FF"/>
                </a:solidFill>
              </a:rPr>
              <a:t>用例图</a:t>
            </a:r>
            <a:r>
              <a:rPr lang="zh-CN" altLang="en-US" sz="2400" dirty="0"/>
              <a:t>只是简单地标识出系统的</a:t>
            </a:r>
            <a:r>
              <a:rPr lang="zh-CN" altLang="en-US" sz="2400" dirty="0">
                <a:solidFill>
                  <a:srgbClr val="FF0000"/>
                </a:solidFill>
              </a:rPr>
              <a:t>用途</a:t>
            </a:r>
          </a:p>
          <a:p>
            <a:pPr>
              <a:lnSpc>
                <a:spcPct val="190000"/>
              </a:lnSpc>
            </a:pPr>
            <a:r>
              <a:rPr lang="zh-CN" altLang="en-US" sz="2400" dirty="0">
                <a:solidFill>
                  <a:srgbClr val="0000FF"/>
                </a:solidFill>
              </a:rPr>
              <a:t>用例图</a:t>
            </a:r>
            <a:r>
              <a:rPr lang="zh-CN" altLang="en-US" sz="2400" dirty="0">
                <a:solidFill>
                  <a:srgbClr val="FF0000"/>
                </a:solidFill>
              </a:rPr>
              <a:t>不能识别系统</a:t>
            </a:r>
            <a:r>
              <a:rPr lang="zh-CN" altLang="en-US" sz="2400" dirty="0"/>
              <a:t>的输入、输出及其内部的信息</a:t>
            </a:r>
          </a:p>
          <a:p>
            <a:pPr>
              <a:lnSpc>
                <a:spcPct val="190000"/>
              </a:lnSpc>
            </a:pPr>
            <a:r>
              <a:rPr lang="zh-CN" altLang="en-US" sz="2400" dirty="0">
                <a:solidFill>
                  <a:srgbClr val="0000FF"/>
                </a:solidFill>
              </a:rPr>
              <a:t>交互</a:t>
            </a:r>
            <a:r>
              <a:rPr lang="zh-CN" altLang="en-US" sz="2400" dirty="0" smtClean="0">
                <a:solidFill>
                  <a:srgbClr val="0000FF"/>
                </a:solidFill>
              </a:rPr>
              <a:t>图（</a:t>
            </a:r>
            <a:r>
              <a:rPr lang="en-US" altLang="zh-CN" dirty="0" smtClean="0"/>
              <a:t>Interaction diagram</a:t>
            </a:r>
            <a:r>
              <a:rPr lang="zh-CN" altLang="en-US" dirty="0" smtClean="0"/>
              <a:t>）</a:t>
            </a:r>
            <a:r>
              <a:rPr lang="zh-CN" altLang="en-US" dirty="0"/>
              <a:t>描述对象之间的关系和对象之间的信息传递的</a:t>
            </a:r>
            <a:r>
              <a:rPr lang="zh-CN" altLang="en-US" dirty="0" smtClean="0"/>
              <a:t>图，</a:t>
            </a:r>
            <a:r>
              <a:rPr lang="zh-CN" altLang="en-US" sz="2400" dirty="0" smtClean="0"/>
              <a:t>目标</a:t>
            </a:r>
            <a:r>
              <a:rPr lang="zh-CN" altLang="en-US" sz="2400" dirty="0"/>
              <a:t>是识别并说明系统的信息流以及对象之间的交互</a:t>
            </a:r>
            <a:r>
              <a:rPr lang="zh-CN" altLang="en-US" sz="2400" dirty="0" smtClean="0"/>
              <a:t>关系。</a:t>
            </a:r>
            <a:endParaRPr lang="en-US" altLang="zh-CN" sz="2400" dirty="0" smtClean="0"/>
          </a:p>
        </p:txBody>
      </p:sp>
      <p:sp>
        <p:nvSpPr>
          <p:cNvPr id="4"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smtClean="0">
                <a:latin typeface="Times New Roman" pitchFamily="18" charset="0"/>
              </a:rPr>
              <a:t>4</a:t>
            </a:r>
            <a:r>
              <a:rPr lang="zh-CN" altLang="en-US" dirty="0" smtClean="0">
                <a:latin typeface="Times New Roman" pitchFamily="18" charset="0"/>
              </a:rPr>
              <a:t>、对象交互：顺序图与协作图</a:t>
            </a:r>
            <a:endParaRPr lang="zh-CN" altLang="en-US" dirty="0">
              <a:latin typeface="Times New Roman" pitchFamily="18" charset="0"/>
            </a:endParaRPr>
          </a:p>
        </p:txBody>
      </p:sp>
    </p:spTree>
    <p:extLst>
      <p:ext uri="{BB962C8B-B14F-4D97-AF65-F5344CB8AC3E}">
        <p14:creationId xmlns:p14="http://schemas.microsoft.com/office/powerpoint/2010/main" val="1141955449"/>
      </p:ext>
    </p:extLst>
  </p:cSld>
  <p:clrMapOvr>
    <a:masterClrMapping/>
  </p:clrMapOvr>
  <p:transition>
    <p:split orient="ver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Rectangle 3"/>
          <p:cNvSpPr>
            <a:spLocks noGrp="1" noChangeArrowheads="1"/>
          </p:cNvSpPr>
          <p:nvPr>
            <p:ph type="body" idx="1"/>
          </p:nvPr>
        </p:nvSpPr>
        <p:spPr>
          <a:xfrm>
            <a:off x="457200" y="1772816"/>
            <a:ext cx="8229600" cy="4680372"/>
          </a:xfrm>
        </p:spPr>
        <p:txBody>
          <a:bodyPr/>
          <a:lstStyle/>
          <a:p>
            <a:pPr eaLnBrk="1" hangingPunct="1"/>
            <a:r>
              <a:rPr lang="zh-CN" altLang="en-US" dirty="0" smtClean="0"/>
              <a:t>交互图通常用来描述一个用例的行为，实现一个用例，完成对系统的动态行为建模；</a:t>
            </a:r>
          </a:p>
          <a:p>
            <a:pPr eaLnBrk="1" hangingPunct="1"/>
            <a:r>
              <a:rPr lang="zh-CN" altLang="en-US" dirty="0" smtClean="0"/>
              <a:t>包含两种：</a:t>
            </a:r>
          </a:p>
          <a:p>
            <a:pPr lvl="1" eaLnBrk="1" hangingPunct="1"/>
            <a:r>
              <a:rPr lang="zh-CN" altLang="en-US" dirty="0" smtClean="0"/>
              <a:t>顺序图（或时序图，</a:t>
            </a:r>
            <a:r>
              <a:rPr lang="en-US" altLang="zh-CN" dirty="0" smtClean="0"/>
              <a:t>sequence diagram</a:t>
            </a:r>
            <a:r>
              <a:rPr lang="zh-CN" altLang="en-US" dirty="0" smtClean="0"/>
              <a:t>）</a:t>
            </a:r>
          </a:p>
          <a:p>
            <a:pPr lvl="1" eaLnBrk="1" hangingPunct="1"/>
            <a:r>
              <a:rPr lang="zh-CN" altLang="en-US" dirty="0" smtClean="0"/>
              <a:t>协作图（</a:t>
            </a:r>
            <a:r>
              <a:rPr lang="en-US" altLang="zh-CN" dirty="0" smtClean="0"/>
              <a:t>collaboration diagram</a:t>
            </a:r>
            <a:r>
              <a:rPr lang="zh-CN" altLang="en-US" dirty="0" smtClean="0"/>
              <a:t>）</a:t>
            </a:r>
          </a:p>
          <a:p>
            <a:pPr lvl="1" eaLnBrk="1" hangingPunct="1"/>
            <a:endParaRPr lang="zh-CN" altLang="en-US" dirty="0" smtClean="0"/>
          </a:p>
        </p:txBody>
      </p:sp>
      <p:sp>
        <p:nvSpPr>
          <p:cNvPr id="5"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smtClean="0">
                <a:latin typeface="Times New Roman" pitchFamily="18" charset="0"/>
              </a:rPr>
              <a:t>4</a:t>
            </a:r>
            <a:r>
              <a:rPr lang="zh-CN" altLang="en-US" dirty="0" smtClean="0">
                <a:latin typeface="Times New Roman" pitchFamily="18" charset="0"/>
              </a:rPr>
              <a:t>、对象交互：顺序图与协作图</a:t>
            </a:r>
            <a:endParaRPr lang="zh-CN" altLang="en-US" dirty="0">
              <a:latin typeface="Times New Roman" pitchFamily="18" charset="0"/>
            </a:endParaRPr>
          </a:p>
        </p:txBody>
      </p:sp>
    </p:spTree>
    <p:extLst>
      <p:ext uri="{BB962C8B-B14F-4D97-AF65-F5344CB8AC3E}">
        <p14:creationId xmlns:p14="http://schemas.microsoft.com/office/powerpoint/2010/main" val="8270390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3"/>
          <p:cNvSpPr>
            <a:spLocks noGrp="1" noChangeArrowheads="1"/>
          </p:cNvSpPr>
          <p:nvPr>
            <p:ph type="body" idx="1"/>
          </p:nvPr>
        </p:nvSpPr>
        <p:spPr/>
        <p:txBody>
          <a:bodyPr/>
          <a:lstStyle/>
          <a:p>
            <a:pPr eaLnBrk="1" hangingPunct="1"/>
            <a:r>
              <a:rPr lang="zh-CN" altLang="en-US" smtClean="0"/>
              <a:t>顺序图</a:t>
            </a:r>
          </a:p>
          <a:p>
            <a:pPr lvl="1" eaLnBrk="1" hangingPunct="1"/>
            <a:r>
              <a:rPr lang="zh-CN" altLang="en-US" smtClean="0"/>
              <a:t>面向时间描述对象交互的图</a:t>
            </a:r>
          </a:p>
          <a:p>
            <a:pPr lvl="1" eaLnBrk="1" hangingPunct="1"/>
            <a:endParaRPr lang="zh-CN" altLang="en-US" smtClean="0"/>
          </a:p>
          <a:p>
            <a:pPr lvl="1" eaLnBrk="1" hangingPunct="1">
              <a:buFont typeface="Wingdings" pitchFamily="2" charset="2"/>
              <a:buNone/>
            </a:pPr>
            <a:endParaRPr lang="zh-CN" altLang="en-US" smtClean="0"/>
          </a:p>
          <a:p>
            <a:pPr lvl="1" eaLnBrk="1" hangingPunct="1">
              <a:buFont typeface="Wingdings" pitchFamily="2" charset="2"/>
              <a:buNone/>
            </a:pPr>
            <a:endParaRPr lang="zh-CN" altLang="en-US" smtClean="0"/>
          </a:p>
          <a:p>
            <a:pPr eaLnBrk="1" hangingPunct="1"/>
            <a:r>
              <a:rPr lang="zh-CN" altLang="en-US" smtClean="0"/>
              <a:t>协作图</a:t>
            </a:r>
          </a:p>
          <a:p>
            <a:pPr lvl="1" eaLnBrk="1" hangingPunct="1"/>
            <a:r>
              <a:rPr lang="zh-CN" altLang="en-US" smtClean="0"/>
              <a:t>对象间消息的结构化视图</a:t>
            </a:r>
          </a:p>
          <a:p>
            <a:pPr eaLnBrk="1" hangingPunct="1"/>
            <a:endParaRPr lang="zh-CN" altLang="en-US" smtClean="0"/>
          </a:p>
        </p:txBody>
      </p:sp>
      <p:pic>
        <p:nvPicPr>
          <p:cNvPr id="1187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692696"/>
            <a:ext cx="3152775" cy="598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smtClean="0">
                <a:latin typeface="Times New Roman" pitchFamily="18" charset="0"/>
              </a:rPr>
              <a:t>4</a:t>
            </a:r>
            <a:r>
              <a:rPr lang="zh-CN" altLang="en-US" dirty="0" smtClean="0">
                <a:latin typeface="Times New Roman" pitchFamily="18" charset="0"/>
              </a:rPr>
              <a:t>、对象交互：顺序图与协作图</a:t>
            </a:r>
            <a:endParaRPr lang="zh-CN" altLang="en-US" dirty="0">
              <a:latin typeface="Times New Roman" pitchFamily="18" charset="0"/>
            </a:endParaRPr>
          </a:p>
        </p:txBody>
      </p:sp>
    </p:spTree>
    <p:extLst>
      <p:ext uri="{BB962C8B-B14F-4D97-AF65-F5344CB8AC3E}">
        <p14:creationId xmlns:p14="http://schemas.microsoft.com/office/powerpoint/2010/main" val="6086479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9918" name="Group 14"/>
          <p:cNvGrpSpPr>
            <a:grpSpLocks/>
          </p:cNvGrpSpPr>
          <p:nvPr/>
        </p:nvGrpSpPr>
        <p:grpSpPr bwMode="auto">
          <a:xfrm>
            <a:off x="52388" y="2165350"/>
            <a:ext cx="8280400" cy="4651375"/>
            <a:chOff x="33" y="1364"/>
            <a:chExt cx="5216" cy="2930"/>
          </a:xfrm>
        </p:grpSpPr>
        <p:pic>
          <p:nvPicPr>
            <p:cNvPr id="101991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 y="1364"/>
              <a:ext cx="5216" cy="2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19913" name="Rectangle 9"/>
            <p:cNvSpPr>
              <a:spLocks noChangeArrowheads="1"/>
            </p:cNvSpPr>
            <p:nvPr/>
          </p:nvSpPr>
          <p:spPr bwMode="auto">
            <a:xfrm>
              <a:off x="3943" y="3415"/>
              <a:ext cx="1298" cy="487"/>
            </a:xfrm>
            <a:prstGeom prst="rect">
              <a:avLst/>
            </a:prstGeom>
            <a:solidFill>
              <a:srgbClr val="EEE3D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l"/>
              <a:r>
                <a:rPr lang="zh-CN" altLang="en-US" sz="1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对象生命线表明从上到下的事件顺序。消息</a:t>
              </a:r>
              <a:r>
                <a:rPr lang="en-US" altLang="zh-CN" sz="1200" b="1" dirty="0" err="1">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i</a:t>
              </a:r>
              <a:r>
                <a:rPr lang="zh-CN" altLang="en-US" sz="1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在消息</a:t>
              </a:r>
              <a:r>
                <a:rPr lang="en-US" altLang="zh-CN" sz="1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i+1</a:t>
              </a:r>
              <a:r>
                <a:rPr lang="zh-CN" altLang="en-US" sz="1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之前发生</a:t>
              </a:r>
              <a:endParaRPr lang="en-US" altLang="zh-CN" sz="1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1019914" name="Rectangle 10"/>
            <p:cNvSpPr>
              <a:spLocks noChangeArrowheads="1"/>
            </p:cNvSpPr>
            <p:nvPr/>
          </p:nvSpPr>
          <p:spPr bwMode="auto">
            <a:xfrm>
              <a:off x="484" y="1542"/>
              <a:ext cx="781" cy="386"/>
            </a:xfrm>
            <a:prstGeom prst="rect">
              <a:avLst/>
            </a:prstGeom>
            <a:solidFill>
              <a:srgbClr val="EEE3D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l"/>
              <a:r>
                <a:rPr lang="zh-CN" altLang="en-US" sz="1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系统参与者</a:t>
              </a:r>
            </a:p>
            <a:p>
              <a:pPr algn="l"/>
              <a:r>
                <a:rPr lang="zh-CN" altLang="en-US" sz="1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该图是为某用例的某个场景设计的</a:t>
              </a:r>
              <a:endParaRPr lang="en-US" altLang="zh-CN" sz="1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1019915" name="Rectangle 11"/>
            <p:cNvSpPr>
              <a:spLocks noChangeArrowheads="1"/>
            </p:cNvSpPr>
            <p:nvPr/>
          </p:nvSpPr>
          <p:spPr bwMode="auto">
            <a:xfrm>
              <a:off x="2348" y="1655"/>
              <a:ext cx="622" cy="310"/>
            </a:xfrm>
            <a:prstGeom prst="rect">
              <a:avLst/>
            </a:prstGeom>
            <a:solidFill>
              <a:srgbClr val="EEE3D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l"/>
              <a:r>
                <a:rPr lang="zh-CN" altLang="en-US" sz="1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来自类图中的类的对象</a:t>
              </a:r>
              <a:endParaRPr lang="en-US" altLang="zh-CN" sz="1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1019916" name="Rectangle 12"/>
            <p:cNvSpPr>
              <a:spLocks noChangeArrowheads="1"/>
            </p:cNvSpPr>
            <p:nvPr/>
          </p:nvSpPr>
          <p:spPr bwMode="auto">
            <a:xfrm>
              <a:off x="624" y="3830"/>
              <a:ext cx="772" cy="377"/>
            </a:xfrm>
            <a:prstGeom prst="rect">
              <a:avLst/>
            </a:prstGeom>
            <a:solidFill>
              <a:srgbClr val="EEE3D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l"/>
              <a:r>
                <a:rPr lang="zh-CN" altLang="en-US" sz="1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参与者</a:t>
              </a:r>
              <a:r>
                <a:rPr lang="en-US" altLang="zh-CN" sz="1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1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对象之间发送的消息</a:t>
              </a:r>
              <a:endParaRPr lang="en-US" altLang="zh-CN" sz="1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1019917" name="Rectangle 13"/>
            <p:cNvSpPr>
              <a:spLocks noChangeArrowheads="1"/>
            </p:cNvSpPr>
            <p:nvPr/>
          </p:nvSpPr>
          <p:spPr bwMode="auto">
            <a:xfrm>
              <a:off x="2228" y="3571"/>
              <a:ext cx="747" cy="310"/>
            </a:xfrm>
            <a:prstGeom prst="rect">
              <a:avLst/>
            </a:prstGeom>
            <a:solidFill>
              <a:srgbClr val="EEE3D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l"/>
              <a:r>
                <a:rPr lang="zh-CN" altLang="en-US" sz="1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对象</a:t>
              </a:r>
              <a:r>
                <a:rPr lang="en-US" altLang="zh-CN" sz="1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1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对象之间发送的消息</a:t>
              </a:r>
              <a:endParaRPr lang="en-US" altLang="zh-CN" sz="1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grpSp>
      <p:sp>
        <p:nvSpPr>
          <p:cNvPr id="1019907" name="Rectangle 3"/>
          <p:cNvSpPr>
            <a:spLocks noGrp="1" noChangeArrowheads="1"/>
          </p:cNvSpPr>
          <p:nvPr>
            <p:ph type="body" idx="1"/>
          </p:nvPr>
        </p:nvSpPr>
        <p:spPr>
          <a:xfrm>
            <a:off x="127000" y="1460500"/>
            <a:ext cx="8851900" cy="1039813"/>
          </a:xfrm>
        </p:spPr>
        <p:txBody>
          <a:bodyPr/>
          <a:lstStyle/>
          <a:p>
            <a:pPr>
              <a:lnSpc>
                <a:spcPct val="120000"/>
              </a:lnSpc>
            </a:pPr>
            <a:r>
              <a:rPr lang="zh-CN" altLang="en-US" sz="2000" dirty="0"/>
              <a:t>顺序</a:t>
            </a:r>
            <a:r>
              <a:rPr lang="zh-CN" altLang="en-US" sz="2000" dirty="0" smtClean="0"/>
              <a:t>图是</a:t>
            </a:r>
            <a:r>
              <a:rPr lang="zh-CN" altLang="en-US" sz="2000" dirty="0"/>
              <a:t>强调消息时间顺序的交互图</a:t>
            </a:r>
          </a:p>
          <a:p>
            <a:pPr>
              <a:lnSpc>
                <a:spcPct val="120000"/>
              </a:lnSpc>
            </a:pPr>
            <a:r>
              <a:rPr lang="zh-CN" altLang="en-US" sz="2000" dirty="0"/>
              <a:t>顺序</a:t>
            </a:r>
            <a:r>
              <a:rPr lang="zh-CN" altLang="en-US" sz="2000" dirty="0" smtClean="0"/>
              <a:t>图</a:t>
            </a:r>
            <a:r>
              <a:rPr lang="zh-CN" altLang="en-US" sz="2000" dirty="0"/>
              <a:t>描述了对象之间传送消息的时间顺序，用来表示用例中的行为顺序</a:t>
            </a:r>
            <a:endParaRPr lang="en-US" altLang="zh-CN" sz="2000" b="0" dirty="0"/>
          </a:p>
        </p:txBody>
      </p:sp>
      <p:sp>
        <p:nvSpPr>
          <p:cNvPr id="1019912" name="Rectangle 8"/>
          <p:cNvSpPr>
            <a:spLocks noChangeArrowheads="1"/>
          </p:cNvSpPr>
          <p:nvPr/>
        </p:nvSpPr>
        <p:spPr bwMode="white">
          <a:xfrm>
            <a:off x="6631434" y="2924944"/>
            <a:ext cx="2405062" cy="208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l">
              <a:lnSpc>
                <a:spcPct val="120000"/>
              </a:lnSpc>
              <a:spcBef>
                <a:spcPct val="20000"/>
              </a:spcBef>
              <a:buClr>
                <a:srgbClr val="000000"/>
              </a:buClr>
              <a:buFont typeface="Wingdings" charset="0"/>
              <a:buNone/>
            </a:pPr>
            <a:r>
              <a:rPr kumimoji="1" lang="zh-CN" altLang="en-US"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顺序</a:t>
            </a:r>
            <a:r>
              <a:rPr kumimoji="1" lang="zh-CN" altLang="en-US" sz="1800" b="1" dirty="0" smtClean="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图</a:t>
            </a:r>
            <a:r>
              <a:rPr kumimoji="1" lang="zh-CN" altLang="en-US" sz="18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将交互关系表示为一个二维图</a:t>
            </a:r>
          </a:p>
          <a:p>
            <a:pPr marL="360363" lvl="1" indent="-180975" algn="l">
              <a:lnSpc>
                <a:spcPct val="120000"/>
              </a:lnSpc>
              <a:spcBef>
                <a:spcPct val="20000"/>
              </a:spcBef>
              <a:buClr>
                <a:srgbClr val="000000"/>
              </a:buClr>
              <a:buFont typeface="Arial" charset="0"/>
              <a:buChar char="–"/>
            </a:pPr>
            <a:r>
              <a:rPr kumimoji="1" lang="zh-CN" altLang="en-US" sz="14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纵向是时间轴，时间沿竖线向下延伸</a:t>
            </a:r>
          </a:p>
          <a:p>
            <a:pPr marL="360363" lvl="1" indent="-180975" algn="l">
              <a:lnSpc>
                <a:spcPct val="120000"/>
              </a:lnSpc>
              <a:spcBef>
                <a:spcPct val="20000"/>
              </a:spcBef>
              <a:buClr>
                <a:srgbClr val="000000"/>
              </a:buClr>
              <a:buFont typeface="Arial" charset="0"/>
              <a:buChar char="–"/>
            </a:pPr>
            <a:r>
              <a:rPr kumimoji="1" lang="zh-CN" altLang="en-US" sz="14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横向代表了在交互中的各独立的对象</a:t>
            </a:r>
            <a:endParaRPr kumimoji="1" lang="en-US" altLang="zh-CN" sz="14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2"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smtClean="0">
                <a:latin typeface="Times New Roman" pitchFamily="18" charset="0"/>
              </a:rPr>
              <a:t>4</a:t>
            </a:r>
            <a:r>
              <a:rPr lang="zh-CN" altLang="en-US" dirty="0" smtClean="0">
                <a:latin typeface="Times New Roman" pitchFamily="18" charset="0"/>
              </a:rPr>
              <a:t>、对象交互：顺序图与协作图</a:t>
            </a:r>
            <a:endParaRPr lang="zh-CN" altLang="en-US" dirty="0">
              <a:latin typeface="Times New Roman" pitchFamily="18" charset="0"/>
            </a:endParaRPr>
          </a:p>
        </p:txBody>
      </p:sp>
      <p:sp>
        <p:nvSpPr>
          <p:cNvPr id="13" name="Text Box 3"/>
          <p:cNvSpPr txBox="1">
            <a:spLocks noChangeArrowheads="1"/>
          </p:cNvSpPr>
          <p:nvPr/>
        </p:nvSpPr>
        <p:spPr bwMode="auto">
          <a:xfrm>
            <a:off x="2627983" y="908720"/>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1</a:t>
            </a:r>
            <a:r>
              <a:rPr lang="en-US" altLang="zh-CN" dirty="0" smtClean="0"/>
              <a:t>) </a:t>
            </a:r>
            <a:r>
              <a:rPr lang="zh-CN" altLang="en-US" dirty="0" smtClean="0"/>
              <a:t>顺序图</a:t>
            </a:r>
            <a:endParaRPr lang="zh-CN" altLang="en-US" dirty="0"/>
          </a:p>
        </p:txBody>
      </p:sp>
    </p:spTree>
    <p:extLst>
      <p:ext uri="{BB962C8B-B14F-4D97-AF65-F5344CB8AC3E}">
        <p14:creationId xmlns:p14="http://schemas.microsoft.com/office/powerpoint/2010/main" val="537920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19907">
                                            <p:txEl>
                                              <p:pRg st="0" end="0"/>
                                            </p:txEl>
                                          </p:spTgt>
                                        </p:tgtEl>
                                        <p:attrNameLst>
                                          <p:attrName>style.visibility</p:attrName>
                                        </p:attrNameLst>
                                      </p:cBhvr>
                                      <p:to>
                                        <p:strVal val="visible"/>
                                      </p:to>
                                    </p:set>
                                    <p:animEffect transition="in" filter="wipe(left)">
                                      <p:cBhvr>
                                        <p:cTn id="7" dur="1000"/>
                                        <p:tgtEl>
                                          <p:spTgt spid="1019907">
                                            <p:txEl>
                                              <p:pRg st="0" end="0"/>
                                            </p:txEl>
                                          </p:spTgt>
                                        </p:tgtEl>
                                      </p:cBhvr>
                                    </p:animEffect>
                                  </p:childTnLst>
                                </p:cTn>
                              </p:par>
                            </p:childTnLst>
                          </p:cTn>
                        </p:par>
                        <p:par>
                          <p:cTn id="8" fill="hold" nodeType="afterGroup">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019907">
                                            <p:txEl>
                                              <p:pRg st="1" end="1"/>
                                            </p:txEl>
                                          </p:spTgt>
                                        </p:tgtEl>
                                        <p:attrNameLst>
                                          <p:attrName>style.visibility</p:attrName>
                                        </p:attrNameLst>
                                      </p:cBhvr>
                                      <p:to>
                                        <p:strVal val="visible"/>
                                      </p:to>
                                    </p:set>
                                    <p:animEffect transition="in" filter="wipe(left)">
                                      <p:cBhvr>
                                        <p:cTn id="11" dur="1000"/>
                                        <p:tgtEl>
                                          <p:spTgt spid="1019907">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1019918"/>
                                        </p:tgtEl>
                                        <p:attrNameLst>
                                          <p:attrName>style.visibility</p:attrName>
                                        </p:attrNameLst>
                                      </p:cBhvr>
                                      <p:to>
                                        <p:strVal val="visible"/>
                                      </p:to>
                                    </p:set>
                                    <p:animEffect transition="in" filter="fade">
                                      <p:cBhvr>
                                        <p:cTn id="16" dur="2000"/>
                                        <p:tgtEl>
                                          <p:spTgt spid="1019918"/>
                                        </p:tgtEl>
                                      </p:cBhvr>
                                    </p:animEffect>
                                  </p:childTnLst>
                                </p:cTn>
                              </p:par>
                            </p:childTnLst>
                          </p:cTn>
                        </p:par>
                        <p:par>
                          <p:cTn id="17" fill="hold" nodeType="afterGroup">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1019912"/>
                                        </p:tgtEl>
                                        <p:attrNameLst>
                                          <p:attrName>style.visibility</p:attrName>
                                        </p:attrNameLst>
                                      </p:cBhvr>
                                      <p:to>
                                        <p:strVal val="visible"/>
                                      </p:to>
                                    </p:set>
                                    <p:animEffect transition="in" filter="wipe(left)">
                                      <p:cBhvr>
                                        <p:cTn id="20" dur="1000"/>
                                        <p:tgtEl>
                                          <p:spTgt spid="10199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9907" grpId="0" build="p"/>
      <p:bldP spid="10199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9485" name="Picture 13" descr="未标题-1 拷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1578694"/>
            <a:ext cx="8255000" cy="4946650"/>
          </a:xfrm>
          <a:prstGeom prst="rect">
            <a:avLst/>
          </a:prstGeom>
          <a:noFill/>
          <a:extLst>
            <a:ext uri="{909E8E84-426E-40DD-AFC4-6F175D3DCCD1}">
              <a14:hiddenFill xmlns:a14="http://schemas.microsoft.com/office/drawing/2010/main">
                <a:solidFill>
                  <a:srgbClr val="FFFFFF"/>
                </a:solidFill>
              </a14:hiddenFill>
            </a:ext>
          </a:extLst>
        </p:spPr>
      </p:pic>
      <p:sp>
        <p:nvSpPr>
          <p:cNvPr id="1129483" name="Rectangle 11"/>
          <p:cNvSpPr>
            <a:spLocks noChangeArrowheads="1"/>
          </p:cNvSpPr>
          <p:nvPr/>
        </p:nvSpPr>
        <p:spPr bwMode="white">
          <a:xfrm>
            <a:off x="2925465" y="6390655"/>
            <a:ext cx="4814887" cy="566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l">
              <a:lnSpc>
                <a:spcPct val="120000"/>
              </a:lnSpc>
              <a:spcBef>
                <a:spcPct val="20000"/>
              </a:spcBef>
              <a:buClr>
                <a:srgbClr val="000000"/>
              </a:buClr>
              <a:buFont typeface="Wingdings" charset="0"/>
              <a:buNone/>
            </a:pP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用例图、类图和时序图之间的关系</a:t>
            </a:r>
            <a:endPar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5"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smtClean="0">
                <a:latin typeface="Times New Roman" pitchFamily="18" charset="0"/>
              </a:rPr>
              <a:t>4</a:t>
            </a:r>
            <a:r>
              <a:rPr lang="zh-CN" altLang="en-US" dirty="0" smtClean="0">
                <a:latin typeface="Times New Roman" pitchFamily="18" charset="0"/>
              </a:rPr>
              <a:t>、对象交互：顺序图与协作图</a:t>
            </a:r>
            <a:endParaRPr lang="zh-CN" altLang="en-US" dirty="0">
              <a:latin typeface="Times New Roman" pitchFamily="18" charset="0"/>
            </a:endParaRPr>
          </a:p>
        </p:txBody>
      </p:sp>
      <p:sp>
        <p:nvSpPr>
          <p:cNvPr id="6" name="Text Box 3"/>
          <p:cNvSpPr txBox="1">
            <a:spLocks noChangeArrowheads="1"/>
          </p:cNvSpPr>
          <p:nvPr/>
        </p:nvSpPr>
        <p:spPr bwMode="auto">
          <a:xfrm>
            <a:off x="2627983" y="908720"/>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1</a:t>
            </a:r>
            <a:r>
              <a:rPr lang="en-US" altLang="zh-CN" dirty="0" smtClean="0"/>
              <a:t>) </a:t>
            </a:r>
            <a:r>
              <a:rPr lang="zh-CN" altLang="en-US" dirty="0" smtClean="0"/>
              <a:t>顺序图</a:t>
            </a:r>
            <a:r>
              <a:rPr lang="en-US" altLang="zh-CN" dirty="0" smtClean="0"/>
              <a:t>(</a:t>
            </a:r>
            <a:r>
              <a:rPr lang="zh-CN" altLang="en-US" dirty="0" smtClean="0"/>
              <a:t>时序图</a:t>
            </a:r>
            <a:r>
              <a:rPr lang="en-US" altLang="zh-CN" dirty="0" smtClean="0"/>
              <a:t>)</a:t>
            </a:r>
            <a:endParaRPr lang="zh-CN" altLang="en-US" dirty="0"/>
          </a:p>
        </p:txBody>
      </p:sp>
    </p:spTree>
    <p:extLst>
      <p:ext uri="{BB962C8B-B14F-4D97-AF65-F5344CB8AC3E}">
        <p14:creationId xmlns:p14="http://schemas.microsoft.com/office/powerpoint/2010/main" val="577723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29483"/>
                                        </p:tgtEl>
                                        <p:attrNameLst>
                                          <p:attrName>style.visibility</p:attrName>
                                        </p:attrNameLst>
                                      </p:cBhvr>
                                      <p:to>
                                        <p:strVal val="visible"/>
                                      </p:to>
                                    </p:set>
                                    <p:animEffect transition="in" filter="wipe(left)">
                                      <p:cBhvr>
                                        <p:cTn id="7" dur="1000"/>
                                        <p:tgtEl>
                                          <p:spTgt spid="1129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948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066" name="Rectangle 2"/>
          <p:cNvSpPr>
            <a:spLocks noGrp="1" noChangeArrowheads="1"/>
          </p:cNvSpPr>
          <p:nvPr>
            <p:ph type="title"/>
          </p:nvPr>
        </p:nvSpPr>
        <p:spPr>
          <a:xfrm>
            <a:off x="827584" y="1877517"/>
            <a:ext cx="8064896" cy="687387"/>
          </a:xfrm>
        </p:spPr>
        <p:txBody>
          <a:bodyPr/>
          <a:lstStyle/>
          <a:p>
            <a:pPr algn="l"/>
            <a:r>
              <a:rPr lang="zh-CN" altLang="en-US" dirty="0">
                <a:solidFill>
                  <a:srgbClr val="FF0000"/>
                </a:solidFill>
                <a:latin typeface="Times New Roman" pitchFamily="18" charset="0"/>
                <a:ea typeface="+mn-ea"/>
              </a:rPr>
              <a:t>顺序</a:t>
            </a:r>
            <a:r>
              <a:rPr lang="zh-CN" altLang="en-US" dirty="0" smtClean="0">
                <a:solidFill>
                  <a:srgbClr val="FF0000"/>
                </a:solidFill>
                <a:latin typeface="Times New Roman" pitchFamily="18" charset="0"/>
                <a:ea typeface="+mn-ea"/>
              </a:rPr>
              <a:t>图</a:t>
            </a:r>
            <a:r>
              <a:rPr lang="zh-CN" altLang="en-US" dirty="0">
                <a:solidFill>
                  <a:srgbClr val="FF0000"/>
                </a:solidFill>
                <a:latin typeface="Times New Roman" pitchFamily="18" charset="0"/>
                <a:ea typeface="+mn-ea"/>
              </a:rPr>
              <a:t>的组成</a:t>
            </a:r>
          </a:p>
        </p:txBody>
      </p:sp>
      <p:sp>
        <p:nvSpPr>
          <p:cNvPr id="1112067" name="Rectangle 3"/>
          <p:cNvSpPr>
            <a:spLocks noGrp="1" noChangeArrowheads="1"/>
          </p:cNvSpPr>
          <p:nvPr>
            <p:ph type="body" idx="1"/>
          </p:nvPr>
        </p:nvSpPr>
        <p:spPr>
          <a:xfrm>
            <a:off x="457200" y="2852713"/>
            <a:ext cx="8229600" cy="3456607"/>
          </a:xfrm>
        </p:spPr>
        <p:txBody>
          <a:bodyPr/>
          <a:lstStyle/>
          <a:p>
            <a:pPr>
              <a:lnSpc>
                <a:spcPct val="130000"/>
              </a:lnSpc>
            </a:pPr>
            <a:r>
              <a:rPr lang="zh-CN" altLang="en-US" dirty="0"/>
              <a:t>时序图包含了 </a:t>
            </a:r>
            <a:r>
              <a:rPr lang="en-US" altLang="zh-CN" dirty="0"/>
              <a:t>4 </a:t>
            </a:r>
            <a:r>
              <a:rPr lang="zh-CN" altLang="en-US" dirty="0"/>
              <a:t>个元素</a:t>
            </a:r>
          </a:p>
          <a:p>
            <a:pPr lvl="1">
              <a:lnSpc>
                <a:spcPct val="130000"/>
              </a:lnSpc>
            </a:pPr>
            <a:r>
              <a:rPr lang="zh-CN" altLang="en-US" sz="2400" b="1" dirty="0"/>
              <a:t>对象（</a:t>
            </a:r>
            <a:r>
              <a:rPr lang="en-US" altLang="zh-CN" sz="2400" b="1" dirty="0"/>
              <a:t>Object</a:t>
            </a:r>
            <a:r>
              <a:rPr lang="zh-CN" altLang="en-US" sz="2400" b="1" dirty="0"/>
              <a:t>）</a:t>
            </a:r>
          </a:p>
          <a:p>
            <a:pPr lvl="1">
              <a:lnSpc>
                <a:spcPct val="130000"/>
              </a:lnSpc>
            </a:pPr>
            <a:r>
              <a:rPr lang="zh-CN" altLang="en-US" sz="2400" b="1" dirty="0"/>
              <a:t>生命线（</a:t>
            </a:r>
            <a:r>
              <a:rPr lang="en-US" altLang="zh-CN" sz="2400" b="1" dirty="0"/>
              <a:t>Lifeline</a:t>
            </a:r>
            <a:r>
              <a:rPr lang="zh-CN" altLang="en-US" sz="2400" b="1" dirty="0"/>
              <a:t>）</a:t>
            </a:r>
          </a:p>
          <a:p>
            <a:pPr lvl="1">
              <a:lnSpc>
                <a:spcPct val="130000"/>
              </a:lnSpc>
            </a:pPr>
            <a:r>
              <a:rPr lang="zh-CN" altLang="en-US" sz="2400" b="1" dirty="0"/>
              <a:t>消息（</a:t>
            </a:r>
            <a:r>
              <a:rPr lang="en-US" altLang="zh-CN" sz="2400" b="1" dirty="0"/>
              <a:t>Message</a:t>
            </a:r>
            <a:r>
              <a:rPr lang="zh-CN" altLang="en-US" sz="2400" b="1" dirty="0"/>
              <a:t>）</a:t>
            </a:r>
          </a:p>
          <a:p>
            <a:pPr lvl="1">
              <a:lnSpc>
                <a:spcPct val="130000"/>
              </a:lnSpc>
            </a:pPr>
            <a:r>
              <a:rPr lang="zh-CN" altLang="en-US" sz="2400" b="1" dirty="0"/>
              <a:t>激活（</a:t>
            </a:r>
            <a:r>
              <a:rPr lang="en-US" altLang="zh-CN" sz="2400" b="1" dirty="0"/>
              <a:t>Activation</a:t>
            </a:r>
            <a:r>
              <a:rPr lang="zh-CN" altLang="en-US" sz="2400" b="1" dirty="0"/>
              <a:t>）</a:t>
            </a:r>
          </a:p>
        </p:txBody>
      </p:sp>
      <p:sp>
        <p:nvSpPr>
          <p:cNvPr id="4"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smtClean="0">
                <a:latin typeface="Times New Roman" pitchFamily="18" charset="0"/>
                <a:ea typeface="+mn-ea"/>
              </a:rPr>
              <a:t>4</a:t>
            </a:r>
            <a:r>
              <a:rPr lang="zh-CN" altLang="en-US" dirty="0" smtClean="0">
                <a:latin typeface="Times New Roman" pitchFamily="18" charset="0"/>
                <a:ea typeface="+mn-ea"/>
              </a:rPr>
              <a:t>、对象交互：顺序图与协作图</a:t>
            </a:r>
            <a:endParaRPr lang="zh-CN" altLang="en-US" dirty="0">
              <a:latin typeface="Times New Roman" pitchFamily="18" charset="0"/>
              <a:ea typeface="+mn-ea"/>
            </a:endParaRPr>
          </a:p>
        </p:txBody>
      </p:sp>
      <p:sp>
        <p:nvSpPr>
          <p:cNvPr id="5" name="Text Box 3"/>
          <p:cNvSpPr txBox="1">
            <a:spLocks noChangeArrowheads="1"/>
          </p:cNvSpPr>
          <p:nvPr/>
        </p:nvSpPr>
        <p:spPr bwMode="auto">
          <a:xfrm>
            <a:off x="2627983" y="908720"/>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1</a:t>
            </a:r>
            <a:r>
              <a:rPr lang="en-US" altLang="zh-CN" dirty="0" smtClean="0"/>
              <a:t>) </a:t>
            </a:r>
            <a:r>
              <a:rPr lang="zh-CN" altLang="en-US" dirty="0" smtClean="0"/>
              <a:t>顺序图</a:t>
            </a:r>
            <a:r>
              <a:rPr lang="en-US" altLang="zh-CN" dirty="0" smtClean="0"/>
              <a:t>(</a:t>
            </a:r>
            <a:r>
              <a:rPr lang="zh-CN" altLang="en-US" dirty="0" smtClean="0"/>
              <a:t>时序图</a:t>
            </a:r>
            <a:r>
              <a:rPr lang="en-US" altLang="zh-CN" dirty="0" smtClean="0"/>
              <a:t>)</a:t>
            </a:r>
            <a:endParaRPr lang="zh-CN" altLang="en-US" dirty="0"/>
          </a:p>
        </p:txBody>
      </p:sp>
    </p:spTree>
    <p:extLst>
      <p:ext uri="{BB962C8B-B14F-4D97-AF65-F5344CB8AC3E}">
        <p14:creationId xmlns:p14="http://schemas.microsoft.com/office/powerpoint/2010/main" val="2219552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090" name="Rectangle 2"/>
          <p:cNvSpPr>
            <a:spLocks noGrp="1" noChangeArrowheads="1"/>
          </p:cNvSpPr>
          <p:nvPr>
            <p:ph type="title"/>
          </p:nvPr>
        </p:nvSpPr>
        <p:spPr>
          <a:xfrm>
            <a:off x="755576" y="1700808"/>
            <a:ext cx="8136904" cy="687387"/>
          </a:xfrm>
        </p:spPr>
        <p:txBody>
          <a:bodyPr/>
          <a:lstStyle/>
          <a:p>
            <a:pPr algn="l"/>
            <a:r>
              <a:rPr lang="zh-CN" altLang="en-US" dirty="0">
                <a:latin typeface="Times New Roman" pitchFamily="18" charset="0"/>
                <a:ea typeface="+mn-ea"/>
              </a:rPr>
              <a:t>顺序</a:t>
            </a:r>
            <a:r>
              <a:rPr lang="zh-CN" altLang="en-US" dirty="0" smtClean="0">
                <a:latin typeface="Times New Roman" pitchFamily="18" charset="0"/>
                <a:ea typeface="+mn-ea"/>
              </a:rPr>
              <a:t>图</a:t>
            </a:r>
            <a:r>
              <a:rPr lang="zh-CN" altLang="en-US" dirty="0">
                <a:latin typeface="Times New Roman" pitchFamily="18" charset="0"/>
                <a:ea typeface="+mn-ea"/>
              </a:rPr>
              <a:t>的组成</a:t>
            </a:r>
          </a:p>
        </p:txBody>
      </p:sp>
      <p:sp>
        <p:nvSpPr>
          <p:cNvPr id="1113091" name="Rectangle 3"/>
          <p:cNvSpPr>
            <a:spLocks noGrp="1" noChangeArrowheads="1"/>
          </p:cNvSpPr>
          <p:nvPr>
            <p:ph type="body" idx="1"/>
          </p:nvPr>
        </p:nvSpPr>
        <p:spPr>
          <a:xfrm>
            <a:off x="1281113" y="2326084"/>
            <a:ext cx="6654800" cy="4559300"/>
          </a:xfrm>
        </p:spPr>
        <p:txBody>
          <a:bodyPr/>
          <a:lstStyle/>
          <a:p>
            <a:r>
              <a:rPr lang="zh-CN" altLang="en-US" dirty="0"/>
              <a:t>对象</a:t>
            </a:r>
          </a:p>
          <a:p>
            <a:pPr lvl="1"/>
            <a:r>
              <a:rPr lang="zh-CN" altLang="en-US" sz="2400" b="1" dirty="0"/>
              <a:t>时序图中对象的符号和对象图中对象所用的符号一样</a:t>
            </a:r>
          </a:p>
          <a:p>
            <a:pPr lvl="1"/>
            <a:r>
              <a:rPr lang="zh-CN" altLang="en-US" sz="2400" b="1" dirty="0"/>
              <a:t>将对象置于时序图的顶部意味着在交互开始的时候对象就已经存在了，如果对象的位置不在顶部，那么表示对象是在交互的过程中被创建的</a:t>
            </a:r>
          </a:p>
        </p:txBody>
      </p:sp>
      <p:pic>
        <p:nvPicPr>
          <p:cNvPr id="11130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6725" y="5589240"/>
            <a:ext cx="2376488"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smtClean="0">
                <a:latin typeface="Times New Roman" pitchFamily="18" charset="0"/>
                <a:ea typeface="+mn-ea"/>
              </a:rPr>
              <a:t>4</a:t>
            </a:r>
            <a:r>
              <a:rPr lang="zh-CN" altLang="en-US" dirty="0" smtClean="0">
                <a:latin typeface="Times New Roman" pitchFamily="18" charset="0"/>
                <a:ea typeface="+mn-ea"/>
              </a:rPr>
              <a:t>、对象交互：顺序图与协作图</a:t>
            </a:r>
            <a:endParaRPr lang="zh-CN" altLang="en-US" dirty="0">
              <a:latin typeface="Times New Roman" pitchFamily="18" charset="0"/>
              <a:ea typeface="+mn-ea"/>
            </a:endParaRPr>
          </a:p>
        </p:txBody>
      </p:sp>
      <p:sp>
        <p:nvSpPr>
          <p:cNvPr id="6" name="Text Box 3"/>
          <p:cNvSpPr txBox="1">
            <a:spLocks noChangeArrowheads="1"/>
          </p:cNvSpPr>
          <p:nvPr/>
        </p:nvSpPr>
        <p:spPr bwMode="auto">
          <a:xfrm>
            <a:off x="2627983" y="908720"/>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1</a:t>
            </a:r>
            <a:r>
              <a:rPr lang="en-US" altLang="zh-CN" dirty="0" smtClean="0"/>
              <a:t>) </a:t>
            </a:r>
            <a:r>
              <a:rPr lang="zh-CN" altLang="en-US" dirty="0" smtClean="0"/>
              <a:t>顺序图</a:t>
            </a:r>
            <a:endParaRPr lang="zh-CN" altLang="en-US" dirty="0"/>
          </a:p>
        </p:txBody>
      </p:sp>
    </p:spTree>
    <p:extLst>
      <p:ext uri="{BB962C8B-B14F-4D97-AF65-F5344CB8AC3E}">
        <p14:creationId xmlns:p14="http://schemas.microsoft.com/office/powerpoint/2010/main" val="1742134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114" name="Rectangle 2"/>
          <p:cNvSpPr>
            <a:spLocks noGrp="1" noChangeArrowheads="1"/>
          </p:cNvSpPr>
          <p:nvPr>
            <p:ph type="title"/>
          </p:nvPr>
        </p:nvSpPr>
        <p:spPr>
          <a:xfrm>
            <a:off x="539552" y="1916832"/>
            <a:ext cx="8064896" cy="687387"/>
          </a:xfrm>
        </p:spPr>
        <p:txBody>
          <a:bodyPr/>
          <a:lstStyle/>
          <a:p>
            <a:pPr algn="l"/>
            <a:r>
              <a:rPr lang="zh-CN" altLang="en-US">
                <a:latin typeface="Times New Roman" pitchFamily="18" charset="0"/>
                <a:ea typeface="+mn-ea"/>
              </a:rPr>
              <a:t>时序图的组成</a:t>
            </a:r>
          </a:p>
        </p:txBody>
      </p:sp>
      <p:sp>
        <p:nvSpPr>
          <p:cNvPr id="1114115" name="Rectangle 3"/>
          <p:cNvSpPr>
            <a:spLocks noGrp="1" noChangeArrowheads="1"/>
          </p:cNvSpPr>
          <p:nvPr>
            <p:ph type="body" idx="1"/>
          </p:nvPr>
        </p:nvSpPr>
        <p:spPr>
          <a:xfrm>
            <a:off x="518864" y="2924869"/>
            <a:ext cx="8229600" cy="5400675"/>
          </a:xfrm>
        </p:spPr>
        <p:txBody>
          <a:bodyPr/>
          <a:lstStyle/>
          <a:p>
            <a:r>
              <a:rPr lang="zh-CN" altLang="en-US" dirty="0"/>
              <a:t>生命线</a:t>
            </a:r>
          </a:p>
          <a:p>
            <a:pPr lvl="1"/>
            <a:r>
              <a:rPr lang="zh-CN" altLang="en-US" sz="2400" dirty="0"/>
              <a:t>生命线是一条垂直的虚线，表示时序图中的对象在一段时间内的存在。每个对象的底部中心的位置都带有生命线</a:t>
            </a:r>
          </a:p>
          <a:p>
            <a:pPr lvl="1"/>
            <a:r>
              <a:rPr lang="zh-CN" altLang="en-US" sz="2400" dirty="0"/>
              <a:t>生命线是一个时间线，从时序图的顶部一直延伸到底部，所用的时间取决于交互持续的时间</a:t>
            </a:r>
          </a:p>
        </p:txBody>
      </p:sp>
      <p:sp>
        <p:nvSpPr>
          <p:cNvPr id="1114117" name="Line 5"/>
          <p:cNvSpPr>
            <a:spLocks noChangeShapeType="1"/>
          </p:cNvSpPr>
          <p:nvPr/>
        </p:nvSpPr>
        <p:spPr bwMode="auto">
          <a:xfrm>
            <a:off x="4644008" y="1628800"/>
            <a:ext cx="0" cy="1906588"/>
          </a:xfrm>
          <a:prstGeom prst="line">
            <a:avLst/>
          </a:prstGeom>
          <a:noFill/>
          <a:ln w="158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5"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smtClean="0">
                <a:latin typeface="Times New Roman" pitchFamily="18" charset="0"/>
                <a:ea typeface="+mn-ea"/>
              </a:rPr>
              <a:t>4</a:t>
            </a:r>
            <a:r>
              <a:rPr lang="zh-CN" altLang="en-US" dirty="0" smtClean="0">
                <a:latin typeface="Times New Roman" pitchFamily="18" charset="0"/>
                <a:ea typeface="+mn-ea"/>
              </a:rPr>
              <a:t>、对象交互：顺序图与协作图</a:t>
            </a:r>
            <a:endParaRPr lang="zh-CN" altLang="en-US" dirty="0">
              <a:latin typeface="Times New Roman" pitchFamily="18" charset="0"/>
              <a:ea typeface="+mn-ea"/>
            </a:endParaRPr>
          </a:p>
        </p:txBody>
      </p:sp>
      <p:sp>
        <p:nvSpPr>
          <p:cNvPr id="6" name="Text Box 3"/>
          <p:cNvSpPr txBox="1">
            <a:spLocks noChangeArrowheads="1"/>
          </p:cNvSpPr>
          <p:nvPr/>
        </p:nvSpPr>
        <p:spPr bwMode="auto">
          <a:xfrm>
            <a:off x="2627983" y="908720"/>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1</a:t>
            </a:r>
            <a:r>
              <a:rPr lang="en-US" altLang="zh-CN" dirty="0" smtClean="0"/>
              <a:t>) </a:t>
            </a:r>
            <a:r>
              <a:rPr lang="zh-CN" altLang="en-US" dirty="0" smtClean="0"/>
              <a:t>顺序图</a:t>
            </a:r>
            <a:r>
              <a:rPr lang="en-US" altLang="zh-CN" dirty="0" smtClean="0"/>
              <a:t>(</a:t>
            </a:r>
            <a:r>
              <a:rPr lang="zh-CN" altLang="en-US" dirty="0" smtClean="0"/>
              <a:t>时序图</a:t>
            </a:r>
            <a:r>
              <a:rPr lang="en-US" altLang="zh-CN" dirty="0" smtClean="0"/>
              <a:t>)</a:t>
            </a:r>
            <a:endParaRPr lang="zh-CN" altLang="en-US" dirty="0"/>
          </a:p>
        </p:txBody>
      </p:sp>
    </p:spTree>
    <p:extLst>
      <p:ext uri="{BB962C8B-B14F-4D97-AF65-F5344CB8AC3E}">
        <p14:creationId xmlns:p14="http://schemas.microsoft.com/office/powerpoint/2010/main" val="548016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141" name="Rectangle 5"/>
          <p:cNvSpPr>
            <a:spLocks noChangeArrowheads="1"/>
          </p:cNvSpPr>
          <p:nvPr/>
        </p:nvSpPr>
        <p:spPr bwMode="auto">
          <a:xfrm>
            <a:off x="1754188" y="5451475"/>
            <a:ext cx="5754687" cy="1365250"/>
          </a:xfrm>
          <a:prstGeom prst="rect">
            <a:avLst/>
          </a:prstGeom>
          <a:solidFill>
            <a:srgbClr val="CCFFCC">
              <a:alpha val="50999"/>
            </a:srgbClr>
          </a:solidFill>
          <a:ln w="9525">
            <a:solidFill>
              <a:srgbClr val="C0C0C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l"/>
            <a:r>
              <a:rPr kumimoji="1"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例如：</a:t>
            </a:r>
            <a:r>
              <a:rPr kumimoji="1" lang="en-US" altLang="zh-CN"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ringTelephone</a:t>
            </a:r>
            <a:br>
              <a:rPr kumimoji="1" lang="en-US" altLang="zh-CN"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br>
            <a:r>
              <a:rPr kumimoji="1" lang="en-US" altLang="zh-CN"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inquireOnItem()</a:t>
            </a:r>
            <a:br>
              <a:rPr kumimoji="1" lang="en-US" altLang="zh-CN"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br>
            <a:r>
              <a:rPr kumimoji="1" lang="en-US" altLang="zh-CN"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createOrderItem(itemID,qty)</a:t>
            </a:r>
            <a:br>
              <a:rPr kumimoji="1" lang="en-US" altLang="zh-CN"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br>
            <a:r>
              <a:rPr kumimoji="1" lang="en-US" altLang="zh-CN"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[firstItem]orderNumber:=createOrder()</a:t>
            </a:r>
          </a:p>
        </p:txBody>
      </p:sp>
      <p:sp>
        <p:nvSpPr>
          <p:cNvPr id="1115138" name="Rectangle 2"/>
          <p:cNvSpPr>
            <a:spLocks noGrp="1" noChangeArrowheads="1"/>
          </p:cNvSpPr>
          <p:nvPr>
            <p:ph type="title"/>
          </p:nvPr>
        </p:nvSpPr>
        <p:spPr/>
        <p:txBody>
          <a:bodyPr/>
          <a:lstStyle/>
          <a:p>
            <a:r>
              <a:rPr lang="zh-CN" altLang="en-US" dirty="0">
                <a:latin typeface="Times New Roman" pitchFamily="18" charset="0"/>
                <a:ea typeface="+mn-ea"/>
              </a:rPr>
              <a:t>顺</a:t>
            </a:r>
            <a:r>
              <a:rPr lang="zh-CN" altLang="en-US" dirty="0" smtClean="0">
                <a:latin typeface="Times New Roman" pitchFamily="18" charset="0"/>
                <a:ea typeface="+mn-ea"/>
              </a:rPr>
              <a:t>序</a:t>
            </a:r>
            <a:r>
              <a:rPr lang="zh-CN" altLang="en-US" dirty="0">
                <a:latin typeface="Times New Roman" pitchFamily="18" charset="0"/>
                <a:ea typeface="+mn-ea"/>
              </a:rPr>
              <a:t>图的组成</a:t>
            </a:r>
          </a:p>
        </p:txBody>
      </p:sp>
      <p:sp>
        <p:nvSpPr>
          <p:cNvPr id="1115139" name="Rectangle 3"/>
          <p:cNvSpPr>
            <a:spLocks noGrp="1" noChangeArrowheads="1"/>
          </p:cNvSpPr>
          <p:nvPr>
            <p:ph type="body" idx="1"/>
          </p:nvPr>
        </p:nvSpPr>
        <p:spPr/>
        <p:txBody>
          <a:bodyPr/>
          <a:lstStyle/>
          <a:p>
            <a:r>
              <a:rPr lang="zh-CN" altLang="en-US" dirty="0"/>
              <a:t>消息</a:t>
            </a:r>
          </a:p>
          <a:p>
            <a:pPr lvl="1"/>
            <a:r>
              <a:rPr lang="zh-CN" altLang="en-US" sz="2400" dirty="0"/>
              <a:t>消息定义的是对象之间某种形式的通信，它可以激发某个操作、唤起信号或导致目标对象的创建或撤销</a:t>
            </a:r>
          </a:p>
          <a:p>
            <a:pPr lvl="1"/>
            <a:r>
              <a:rPr lang="zh-CN" altLang="en-US" sz="2400" dirty="0"/>
              <a:t>消息是两个对象之间的单路通信，从发送方到接收方的控制信息流</a:t>
            </a:r>
          </a:p>
          <a:p>
            <a:pPr lvl="1"/>
            <a:r>
              <a:rPr lang="zh-CN" altLang="en-US" sz="2400" dirty="0"/>
              <a:t>消息可以用于在对象间传递参数</a:t>
            </a:r>
          </a:p>
          <a:p>
            <a:pPr lvl="1"/>
            <a:r>
              <a:rPr lang="zh-CN" altLang="en-US" sz="2400" dirty="0"/>
              <a:t>消息可以是信号，也可以是调用</a:t>
            </a:r>
          </a:p>
        </p:txBody>
      </p:sp>
      <p:sp>
        <p:nvSpPr>
          <p:cNvPr id="1115140" name="Rectangle 4"/>
          <p:cNvSpPr>
            <a:spLocks noChangeArrowheads="1"/>
          </p:cNvSpPr>
          <p:nvPr/>
        </p:nvSpPr>
        <p:spPr bwMode="auto">
          <a:xfrm>
            <a:off x="418629" y="4910138"/>
            <a:ext cx="6097587" cy="644525"/>
          </a:xfrm>
          <a:prstGeom prst="rect">
            <a:avLst/>
          </a:prstGeom>
          <a:solidFill>
            <a:srgbClr val="CCFFCC">
              <a:alpha val="50999"/>
            </a:srgbClr>
          </a:solidFill>
          <a:ln w="9525">
            <a:solidFill>
              <a:srgbClr val="C0C0C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l"/>
            <a:r>
              <a:rPr kumimoji="1" lang="zh-CN" altLang="en-US" sz="24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消息格式：</a:t>
            </a:r>
            <a:r>
              <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条件</a:t>
            </a:r>
            <a:r>
              <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返回值 </a:t>
            </a:r>
            <a:r>
              <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消息名（参数列表）</a:t>
            </a:r>
            <a:endPar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478676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15140"/>
                                        </p:tgtEl>
                                        <p:attrNameLst>
                                          <p:attrName>style.visibility</p:attrName>
                                        </p:attrNameLst>
                                      </p:cBhvr>
                                      <p:to>
                                        <p:strVal val="visible"/>
                                      </p:to>
                                    </p:set>
                                    <p:animEffect transition="in" filter="wipe(left)">
                                      <p:cBhvr>
                                        <p:cTn id="7" dur="500"/>
                                        <p:tgtEl>
                                          <p:spTgt spid="1115140"/>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15141"/>
                                        </p:tgtEl>
                                        <p:attrNameLst>
                                          <p:attrName>style.visibility</p:attrName>
                                        </p:attrNameLst>
                                      </p:cBhvr>
                                      <p:to>
                                        <p:strVal val="visible"/>
                                      </p:to>
                                    </p:set>
                                    <p:animEffect transition="in" filter="wipe(left)">
                                      <p:cBhvr>
                                        <p:cTn id="11" dur="500"/>
                                        <p:tgtEl>
                                          <p:spTgt spid="1115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5141" grpId="0" animBg="1"/>
      <p:bldP spid="11151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5" name="Rectangle 7"/>
          <p:cNvSpPr>
            <a:spLocks noChangeArrowheads="1"/>
          </p:cNvSpPr>
          <p:nvPr/>
        </p:nvSpPr>
        <p:spPr bwMode="auto">
          <a:xfrm>
            <a:off x="126409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三</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、对象建模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2" name="TextBox 1"/>
          <p:cNvSpPr txBox="1"/>
          <p:nvPr/>
        </p:nvSpPr>
        <p:spPr bwMode="auto">
          <a:xfrm>
            <a:off x="2972282" y="1484784"/>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smtClean="0">
                <a:solidFill>
                  <a:srgbClr val="FFFF00"/>
                </a:solidFill>
              </a:rPr>
              <a:t> 1</a:t>
            </a:r>
            <a:r>
              <a:rPr lang="zh-CN" altLang="en-US" dirty="0" smtClean="0">
                <a:solidFill>
                  <a:srgbClr val="FFFF00"/>
                </a:solidFill>
              </a:rPr>
              <a:t>、概述</a:t>
            </a:r>
            <a:endParaRPr lang="zh-CN" altLang="en-US" dirty="0">
              <a:solidFill>
                <a:srgbClr val="FFFF00"/>
              </a:solidFill>
            </a:endParaRPr>
          </a:p>
        </p:txBody>
      </p:sp>
      <p:sp>
        <p:nvSpPr>
          <p:cNvPr id="6" name="TextBox 5"/>
          <p:cNvSpPr txBox="1"/>
          <p:nvPr/>
        </p:nvSpPr>
        <p:spPr bwMode="auto">
          <a:xfrm>
            <a:off x="2972282" y="2347955"/>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smtClean="0">
                <a:solidFill>
                  <a:schemeClr val="bg1"/>
                </a:solidFill>
              </a:rPr>
              <a:t> 2</a:t>
            </a:r>
            <a:r>
              <a:rPr lang="zh-CN" altLang="en-US" dirty="0" smtClean="0">
                <a:solidFill>
                  <a:schemeClr val="bg1"/>
                </a:solidFill>
              </a:rPr>
              <a:t>、类图</a:t>
            </a:r>
            <a:endParaRPr lang="zh-CN" altLang="en-US" dirty="0">
              <a:solidFill>
                <a:schemeClr val="bg1"/>
              </a:solidFill>
            </a:endParaRPr>
          </a:p>
        </p:txBody>
      </p:sp>
      <p:sp>
        <p:nvSpPr>
          <p:cNvPr id="11" name="Rectangle 3"/>
          <p:cNvSpPr txBox="1">
            <a:spLocks noChangeArrowheads="1"/>
          </p:cNvSpPr>
          <p:nvPr/>
        </p:nvSpPr>
        <p:spPr bwMode="auto">
          <a:xfrm>
            <a:off x="1286810" y="1134616"/>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7" name="Text Box 3"/>
          <p:cNvSpPr txBox="1">
            <a:spLocks noChangeArrowheads="1"/>
          </p:cNvSpPr>
          <p:nvPr/>
        </p:nvSpPr>
        <p:spPr bwMode="auto">
          <a:xfrm>
            <a:off x="2972282" y="3211126"/>
            <a:ext cx="4264014"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solidFill>
                  <a:schemeClr val="bg1"/>
                </a:solidFill>
              </a:rPr>
              <a:t> 3</a:t>
            </a:r>
            <a:r>
              <a:rPr lang="zh-CN" altLang="en-US" dirty="0" smtClean="0">
                <a:solidFill>
                  <a:schemeClr val="bg1"/>
                </a:solidFill>
              </a:rPr>
              <a:t>、系统活动</a:t>
            </a:r>
            <a:endParaRPr lang="zh-CN" altLang="en-US" dirty="0">
              <a:solidFill>
                <a:schemeClr val="bg1"/>
              </a:solidFill>
            </a:endParaRPr>
          </a:p>
        </p:txBody>
      </p:sp>
      <p:sp>
        <p:nvSpPr>
          <p:cNvPr id="8" name="Text Box 3"/>
          <p:cNvSpPr txBox="1">
            <a:spLocks noChangeArrowheads="1"/>
          </p:cNvSpPr>
          <p:nvPr/>
        </p:nvSpPr>
        <p:spPr bwMode="auto">
          <a:xfrm>
            <a:off x="2972282" y="4074297"/>
            <a:ext cx="4264014"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solidFill>
                  <a:schemeClr val="bg1"/>
                </a:solidFill>
              </a:rPr>
              <a:t> 4</a:t>
            </a:r>
            <a:r>
              <a:rPr lang="zh-CN" altLang="en-US" dirty="0" smtClean="0">
                <a:solidFill>
                  <a:schemeClr val="bg1"/>
                </a:solidFill>
              </a:rPr>
              <a:t>、对象交互</a:t>
            </a:r>
            <a:endParaRPr lang="zh-CN" altLang="en-US" dirty="0">
              <a:solidFill>
                <a:schemeClr val="bg1"/>
              </a:solidFill>
            </a:endParaRPr>
          </a:p>
        </p:txBody>
      </p:sp>
      <p:sp>
        <p:nvSpPr>
          <p:cNvPr id="9" name="Text Box 3"/>
          <p:cNvSpPr txBox="1">
            <a:spLocks noChangeArrowheads="1"/>
          </p:cNvSpPr>
          <p:nvPr/>
        </p:nvSpPr>
        <p:spPr bwMode="auto">
          <a:xfrm>
            <a:off x="2972282" y="4937467"/>
            <a:ext cx="4264014"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solidFill>
                  <a:schemeClr val="bg1"/>
                </a:solidFill>
              </a:rPr>
              <a:t> </a:t>
            </a:r>
            <a:r>
              <a:rPr lang="en-US" altLang="zh-CN" dirty="0" smtClean="0">
                <a:solidFill>
                  <a:schemeClr val="bg1"/>
                </a:solidFill>
              </a:rPr>
              <a:t>5</a:t>
            </a:r>
            <a:r>
              <a:rPr lang="zh-CN" altLang="en-US" dirty="0" smtClean="0">
                <a:solidFill>
                  <a:schemeClr val="bg1"/>
                </a:solidFill>
              </a:rPr>
              <a:t>、对象行为</a:t>
            </a:r>
            <a:endParaRPr lang="zh-CN" altLang="en-US" dirty="0">
              <a:solidFill>
                <a:schemeClr val="bg1"/>
              </a:solidFill>
            </a:endParaRPr>
          </a:p>
        </p:txBody>
      </p:sp>
    </p:spTree>
    <p:extLst>
      <p:ext uri="{BB962C8B-B14F-4D97-AF65-F5344CB8AC3E}">
        <p14:creationId xmlns:p14="http://schemas.microsoft.com/office/powerpoint/2010/main" val="1800608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62" name="Rectangle 2"/>
          <p:cNvSpPr>
            <a:spLocks noGrp="1" noChangeArrowheads="1"/>
          </p:cNvSpPr>
          <p:nvPr>
            <p:ph type="title"/>
          </p:nvPr>
        </p:nvSpPr>
        <p:spPr/>
        <p:txBody>
          <a:bodyPr/>
          <a:lstStyle/>
          <a:p>
            <a:r>
              <a:rPr lang="zh-CN" altLang="en-US" dirty="0">
                <a:latin typeface="Times New Roman" pitchFamily="18" charset="0"/>
                <a:ea typeface="+mn-ea"/>
              </a:rPr>
              <a:t>顺</a:t>
            </a:r>
            <a:r>
              <a:rPr lang="zh-CN" altLang="en-US" dirty="0" smtClean="0">
                <a:latin typeface="Times New Roman" pitchFamily="18" charset="0"/>
                <a:ea typeface="+mn-ea"/>
              </a:rPr>
              <a:t>序</a:t>
            </a:r>
            <a:r>
              <a:rPr lang="zh-CN" altLang="en-US" dirty="0">
                <a:latin typeface="Times New Roman" pitchFamily="18" charset="0"/>
                <a:ea typeface="+mn-ea"/>
              </a:rPr>
              <a:t>图的组成</a:t>
            </a:r>
          </a:p>
        </p:txBody>
      </p:sp>
      <p:sp>
        <p:nvSpPr>
          <p:cNvPr id="1116163" name="Rectangle 3"/>
          <p:cNvSpPr>
            <a:spLocks noGrp="1" noChangeArrowheads="1"/>
          </p:cNvSpPr>
          <p:nvPr>
            <p:ph type="body" idx="1"/>
          </p:nvPr>
        </p:nvSpPr>
        <p:spPr/>
        <p:txBody>
          <a:bodyPr/>
          <a:lstStyle/>
          <a:p>
            <a:r>
              <a:rPr lang="zh-CN" altLang="en-US" dirty="0"/>
              <a:t>激活</a:t>
            </a:r>
          </a:p>
          <a:p>
            <a:pPr lvl="1">
              <a:lnSpc>
                <a:spcPct val="110000"/>
              </a:lnSpc>
            </a:pPr>
            <a:r>
              <a:rPr lang="zh-CN" altLang="en-US" sz="2400" b="1" dirty="0"/>
              <a:t>激活（</a:t>
            </a:r>
            <a:r>
              <a:rPr lang="en-US" altLang="zh-CN" sz="2400" b="1" dirty="0"/>
              <a:t>Activation</a:t>
            </a:r>
            <a:r>
              <a:rPr lang="zh-CN" altLang="en-US" sz="2400" b="1" dirty="0"/>
              <a:t>）表示该对象被占用以完成某个任务，</a:t>
            </a:r>
            <a:r>
              <a:rPr lang="zh-CN" altLang="en-US" sz="2400" b="1" dirty="0">
                <a:solidFill>
                  <a:srgbClr val="CC0000"/>
                </a:solidFill>
              </a:rPr>
              <a:t>去激活</a:t>
            </a:r>
            <a:r>
              <a:rPr lang="zh-CN" altLang="en-US" sz="2400" b="1" dirty="0"/>
              <a:t>（</a:t>
            </a:r>
            <a:r>
              <a:rPr lang="en-US" altLang="zh-CN" sz="2400" b="1" dirty="0"/>
              <a:t>Deactivation</a:t>
            </a:r>
            <a:r>
              <a:rPr lang="zh-CN" altLang="en-US" sz="2400" b="1" dirty="0"/>
              <a:t>）指的则是对象处于空闲状态、在等待消息</a:t>
            </a:r>
          </a:p>
          <a:p>
            <a:pPr lvl="1">
              <a:lnSpc>
                <a:spcPct val="110000"/>
              </a:lnSpc>
            </a:pPr>
            <a:r>
              <a:rPr lang="zh-CN" altLang="en-US" sz="2400" b="1" dirty="0"/>
              <a:t>在 </a:t>
            </a:r>
            <a:r>
              <a:rPr lang="en-US" altLang="zh-CN" sz="2400" b="1" dirty="0"/>
              <a:t>UML </a:t>
            </a:r>
            <a:r>
              <a:rPr lang="zh-CN" altLang="en-US" sz="2400" b="1" dirty="0"/>
              <a:t>的时序图中，为了表示对象是激活的，可以将该对象的生命线拓宽成为矩形。其中的矩形称为激活条或控制期，对象就是在激活条的顶部被激活的，对象在完成自己的工作后被去激活</a:t>
            </a:r>
          </a:p>
        </p:txBody>
      </p:sp>
      <p:pic>
        <p:nvPicPr>
          <p:cNvPr id="11161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3" y="3941763"/>
            <a:ext cx="8572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8874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33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555974"/>
            <a:ext cx="6265862" cy="4627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123331" name="Rectangle 3"/>
          <p:cNvSpPr>
            <a:spLocks noGrp="1" noChangeArrowheads="1"/>
          </p:cNvSpPr>
          <p:nvPr>
            <p:ph type="title"/>
          </p:nvPr>
        </p:nvSpPr>
        <p:spPr/>
        <p:txBody>
          <a:bodyPr/>
          <a:lstStyle/>
          <a:p>
            <a:r>
              <a:rPr lang="zh-CN" altLang="en-US" sz="2800" dirty="0">
                <a:latin typeface="Times New Roman" pitchFamily="18" charset="0"/>
              </a:rPr>
              <a:t>图书馆管理系统</a:t>
            </a:r>
            <a:r>
              <a:rPr lang="zh-CN" altLang="en-US" sz="2800" dirty="0" smtClean="0">
                <a:latin typeface="Times New Roman" pitchFamily="18" charset="0"/>
              </a:rPr>
              <a:t>的顺序图</a:t>
            </a:r>
            <a:endParaRPr lang="zh-CN" altLang="en-US" sz="2800" dirty="0">
              <a:latin typeface="Times New Roman" pitchFamily="18" charset="0"/>
            </a:endParaRPr>
          </a:p>
        </p:txBody>
      </p:sp>
      <p:sp>
        <p:nvSpPr>
          <p:cNvPr id="1123332" name="Rectangle 4"/>
          <p:cNvSpPr>
            <a:spLocks noGrp="1" noChangeArrowheads="1"/>
          </p:cNvSpPr>
          <p:nvPr>
            <p:ph type="body" idx="1"/>
          </p:nvPr>
        </p:nvSpPr>
        <p:spPr>
          <a:xfrm>
            <a:off x="785813" y="1052736"/>
            <a:ext cx="7543800" cy="503238"/>
          </a:xfrm>
        </p:spPr>
        <p:txBody>
          <a:bodyPr/>
          <a:lstStyle/>
          <a:p>
            <a:pPr>
              <a:lnSpc>
                <a:spcPct val="90000"/>
              </a:lnSpc>
            </a:pPr>
            <a:r>
              <a:rPr lang="zh-CN" altLang="en-US" sz="2400" dirty="0">
                <a:solidFill>
                  <a:srgbClr val="CC0000"/>
                </a:solidFill>
              </a:rPr>
              <a:t>增加书籍借阅条目</a:t>
            </a:r>
            <a:r>
              <a:rPr lang="zh-CN" altLang="en-US" sz="2400" dirty="0" smtClean="0"/>
              <a:t>用例顺序</a:t>
            </a:r>
            <a:r>
              <a:rPr lang="zh-CN" altLang="en-US" sz="2400" dirty="0"/>
              <a:t>图（</a:t>
            </a:r>
            <a:r>
              <a:rPr lang="en-US" altLang="zh-CN" sz="2400" dirty="0"/>
              <a:t>Add Item</a:t>
            </a:r>
            <a:r>
              <a:rPr lang="zh-CN" altLang="en-US" sz="2400" dirty="0"/>
              <a:t>）</a:t>
            </a:r>
          </a:p>
        </p:txBody>
      </p:sp>
    </p:spTree>
    <p:extLst>
      <p:ext uri="{BB962C8B-B14F-4D97-AF65-F5344CB8AC3E}">
        <p14:creationId xmlns:p14="http://schemas.microsoft.com/office/powerpoint/2010/main" val="2197044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763" name="Rectangle 3"/>
          <p:cNvSpPr>
            <a:spLocks noGrp="1" noChangeArrowheads="1"/>
          </p:cNvSpPr>
          <p:nvPr>
            <p:ph type="title"/>
          </p:nvPr>
        </p:nvSpPr>
        <p:spPr/>
        <p:txBody>
          <a:bodyPr/>
          <a:lstStyle/>
          <a:p>
            <a:r>
              <a:rPr lang="zh-CN" altLang="en-US" sz="2800" dirty="0">
                <a:cs typeface="宋体" charset="0"/>
              </a:rPr>
              <a:t>图书馆管理系统的类图</a:t>
            </a:r>
          </a:p>
        </p:txBody>
      </p:sp>
      <p:pic>
        <p:nvPicPr>
          <p:cNvPr id="11417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0" y="981794"/>
            <a:ext cx="6969125"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758736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378" name="Rectangle 2"/>
          <p:cNvSpPr>
            <a:spLocks noGrp="1" noChangeArrowheads="1"/>
          </p:cNvSpPr>
          <p:nvPr>
            <p:ph type="title"/>
          </p:nvPr>
        </p:nvSpPr>
        <p:spPr/>
        <p:txBody>
          <a:bodyPr/>
          <a:lstStyle/>
          <a:p>
            <a:r>
              <a:rPr lang="zh-CN" altLang="en-US" sz="2800" dirty="0">
                <a:cs typeface="宋体" charset="0"/>
              </a:rPr>
              <a:t>图书馆管理系统</a:t>
            </a:r>
            <a:r>
              <a:rPr lang="zh-CN" altLang="en-US" sz="2800" dirty="0" smtClean="0">
                <a:cs typeface="宋体" charset="0"/>
              </a:rPr>
              <a:t>的顺序</a:t>
            </a:r>
            <a:r>
              <a:rPr lang="zh-CN" altLang="en-US" sz="2800" dirty="0">
                <a:cs typeface="宋体" charset="0"/>
              </a:rPr>
              <a:t>图</a:t>
            </a:r>
          </a:p>
        </p:txBody>
      </p:sp>
      <p:sp>
        <p:nvSpPr>
          <p:cNvPr id="1125379" name="Rectangle 3"/>
          <p:cNvSpPr>
            <a:spLocks noGrp="1" noChangeArrowheads="1"/>
          </p:cNvSpPr>
          <p:nvPr>
            <p:ph type="body" idx="1"/>
          </p:nvPr>
        </p:nvSpPr>
        <p:spPr>
          <a:xfrm>
            <a:off x="785813" y="1124744"/>
            <a:ext cx="7543800" cy="541338"/>
          </a:xfrm>
        </p:spPr>
        <p:txBody>
          <a:bodyPr/>
          <a:lstStyle/>
          <a:p>
            <a:r>
              <a:rPr lang="zh-CN" altLang="en-US" sz="2400" dirty="0">
                <a:solidFill>
                  <a:srgbClr val="CC0000"/>
                </a:solidFill>
              </a:rPr>
              <a:t>删除书籍借阅条目</a:t>
            </a:r>
            <a:r>
              <a:rPr lang="zh-CN" altLang="en-US" sz="2400" dirty="0" smtClean="0"/>
              <a:t>用例顺序</a:t>
            </a:r>
            <a:r>
              <a:rPr lang="zh-CN" altLang="en-US" sz="2400" dirty="0"/>
              <a:t>图（</a:t>
            </a:r>
            <a:r>
              <a:rPr lang="en-US" altLang="zh-CN" sz="2400" dirty="0"/>
              <a:t>Remove Item</a:t>
            </a:r>
            <a:r>
              <a:rPr lang="zh-CN" altLang="en-US" sz="2400" dirty="0"/>
              <a:t>）</a:t>
            </a:r>
          </a:p>
        </p:txBody>
      </p:sp>
      <p:pic>
        <p:nvPicPr>
          <p:cNvPr id="11253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981200"/>
            <a:ext cx="6743700" cy="425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058468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2" name="Rectangle 2"/>
          <p:cNvSpPr>
            <a:spLocks noGrp="1" noChangeArrowheads="1"/>
          </p:cNvSpPr>
          <p:nvPr>
            <p:ph type="title"/>
          </p:nvPr>
        </p:nvSpPr>
        <p:spPr/>
        <p:txBody>
          <a:bodyPr/>
          <a:lstStyle/>
          <a:p>
            <a:r>
              <a:rPr kumimoji="0" lang="en-US" altLang="zh-CN" sz="3200" dirty="0">
                <a:latin typeface="Times New Roman" pitchFamily="18" charset="0"/>
                <a:ea typeface="+mn-ea"/>
              </a:rPr>
              <a:t>RMO</a:t>
            </a:r>
            <a:r>
              <a:rPr kumimoji="0" lang="zh-CN" altLang="en-US" sz="3200" dirty="0">
                <a:latin typeface="Times New Roman" pitchFamily="18" charset="0"/>
                <a:ea typeface="+mn-ea"/>
              </a:rPr>
              <a:t>时序图</a:t>
            </a:r>
            <a:r>
              <a:rPr kumimoji="0" lang="en-US" altLang="zh-CN" sz="3200" dirty="0">
                <a:latin typeface="Times New Roman" pitchFamily="18" charset="0"/>
                <a:ea typeface="+mn-ea"/>
              </a:rPr>
              <a:t>1</a:t>
            </a:r>
            <a:r>
              <a:rPr kumimoji="0" lang="en-US" altLang="zh-CN" dirty="0">
                <a:latin typeface="Times New Roman" pitchFamily="18" charset="0"/>
                <a:ea typeface="+mn-ea"/>
              </a:rPr>
              <a:t> -</a:t>
            </a:r>
            <a:r>
              <a:rPr lang="en-US" altLang="zh-CN" sz="2800" dirty="0">
                <a:solidFill>
                  <a:schemeClr val="bg2"/>
                </a:solidFill>
                <a:latin typeface="Times New Roman" pitchFamily="18" charset="0"/>
                <a:ea typeface="+mn-ea"/>
              </a:rPr>
              <a:t> </a:t>
            </a:r>
            <a:r>
              <a:rPr lang="zh-CN" altLang="en-US" sz="2800" dirty="0">
                <a:solidFill>
                  <a:srgbClr val="FF0000"/>
                </a:solidFill>
                <a:latin typeface="Times New Roman" pitchFamily="18" charset="0"/>
                <a:ea typeface="+mn-ea"/>
              </a:rPr>
              <a:t>查询条目可用性</a:t>
            </a:r>
            <a:endParaRPr lang="en-US" altLang="zh-CN" dirty="0">
              <a:solidFill>
                <a:srgbClr val="FF0000"/>
              </a:solidFill>
              <a:latin typeface="Times New Roman" pitchFamily="18" charset="0"/>
              <a:ea typeface="+mn-ea"/>
            </a:endParaRPr>
          </a:p>
        </p:txBody>
      </p:sp>
      <p:grpSp>
        <p:nvGrpSpPr>
          <p:cNvPr id="1131530" name="Group 10"/>
          <p:cNvGrpSpPr>
            <a:grpSpLocks/>
          </p:cNvGrpSpPr>
          <p:nvPr/>
        </p:nvGrpSpPr>
        <p:grpSpPr bwMode="auto">
          <a:xfrm>
            <a:off x="381000" y="1562100"/>
            <a:ext cx="8534400" cy="4587875"/>
            <a:chOff x="240" y="984"/>
            <a:chExt cx="5376" cy="2890"/>
          </a:xfrm>
        </p:grpSpPr>
        <p:pic>
          <p:nvPicPr>
            <p:cNvPr id="11315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 y="984"/>
              <a:ext cx="5376" cy="2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131527" name="Rectangle 7"/>
            <p:cNvSpPr>
              <a:spLocks noChangeArrowheads="1"/>
            </p:cNvSpPr>
            <p:nvPr/>
          </p:nvSpPr>
          <p:spPr bwMode="auto">
            <a:xfrm>
              <a:off x="1955" y="1241"/>
              <a:ext cx="811" cy="33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2000" b="1" u="sng"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宋体" charset="0"/>
                </a:rPr>
                <a:t>目录产品</a:t>
              </a:r>
              <a:endParaRPr lang="en-US" altLang="zh-CN" sz="2000" b="1" u="sng"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宋体" charset="0"/>
              </a:endParaRPr>
            </a:p>
          </p:txBody>
        </p:sp>
        <p:sp>
          <p:nvSpPr>
            <p:cNvPr id="1131528" name="Rectangle 8"/>
            <p:cNvSpPr>
              <a:spLocks noChangeArrowheads="1"/>
            </p:cNvSpPr>
            <p:nvPr/>
          </p:nvSpPr>
          <p:spPr bwMode="auto">
            <a:xfrm>
              <a:off x="3333" y="1241"/>
              <a:ext cx="811" cy="33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2000" b="1" u="sng"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宋体" charset="0"/>
                </a:rPr>
                <a:t>产品条目</a:t>
              </a:r>
              <a:endParaRPr lang="en-US" altLang="zh-CN" sz="2000" b="1" u="sng"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宋体" charset="0"/>
              </a:endParaRPr>
            </a:p>
          </p:txBody>
        </p:sp>
        <p:sp>
          <p:nvSpPr>
            <p:cNvPr id="1131529" name="Rectangle 9"/>
            <p:cNvSpPr>
              <a:spLocks noChangeArrowheads="1"/>
            </p:cNvSpPr>
            <p:nvPr/>
          </p:nvSpPr>
          <p:spPr bwMode="auto">
            <a:xfrm>
              <a:off x="4712" y="1233"/>
              <a:ext cx="762" cy="33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2000" b="1" u="sng"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宋体" charset="0"/>
                </a:rPr>
                <a:t>库存条目</a:t>
              </a:r>
              <a:endParaRPr lang="en-US" altLang="zh-CN" sz="2000" b="1" u="sng"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宋体" charset="0"/>
              </a:endParaRPr>
            </a:p>
          </p:txBody>
        </p:sp>
      </p:grpSp>
    </p:spTree>
    <p:extLst>
      <p:ext uri="{BB962C8B-B14F-4D97-AF65-F5344CB8AC3E}">
        <p14:creationId xmlns:p14="http://schemas.microsoft.com/office/powerpoint/2010/main" val="358771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570" name="Rectangle 2"/>
          <p:cNvSpPr>
            <a:spLocks noGrp="1" noChangeArrowheads="1"/>
          </p:cNvSpPr>
          <p:nvPr>
            <p:ph type="title"/>
          </p:nvPr>
        </p:nvSpPr>
        <p:spPr/>
        <p:txBody>
          <a:bodyPr/>
          <a:lstStyle/>
          <a:p>
            <a:r>
              <a:rPr kumimoji="0" lang="en-US" altLang="zh-CN" sz="3200">
                <a:ea typeface="宋体" charset="0"/>
                <a:cs typeface="宋体" charset="0"/>
              </a:rPr>
              <a:t>RMO</a:t>
            </a:r>
            <a:r>
              <a:rPr kumimoji="0" lang="zh-CN" altLang="en-US" sz="3200">
                <a:ea typeface="宋体" charset="0"/>
                <a:cs typeface="宋体" charset="0"/>
              </a:rPr>
              <a:t>时序图</a:t>
            </a:r>
            <a:r>
              <a:rPr kumimoji="0" lang="en-US" altLang="zh-CN" sz="3200">
                <a:ea typeface="宋体" charset="0"/>
                <a:cs typeface="宋体" charset="0"/>
              </a:rPr>
              <a:t>2</a:t>
            </a:r>
            <a:r>
              <a:rPr kumimoji="0" lang="en-US" altLang="zh-CN">
                <a:ea typeface="宋体" charset="0"/>
                <a:cs typeface="宋体" charset="0"/>
              </a:rPr>
              <a:t> </a:t>
            </a:r>
            <a:r>
              <a:rPr kumimoji="0" lang="en-US" altLang="zh-CN">
                <a:latin typeface="Arial"/>
                <a:ea typeface="宋体" charset="0"/>
                <a:cs typeface="宋体" charset="0"/>
              </a:rPr>
              <a:t>–</a:t>
            </a:r>
            <a:r>
              <a:rPr lang="en-US" altLang="zh-CN" sz="2800">
                <a:solidFill>
                  <a:schemeClr val="bg2"/>
                </a:solidFill>
                <a:ea typeface="宋体" charset="0"/>
                <a:cs typeface="宋体" charset="0"/>
              </a:rPr>
              <a:t> </a:t>
            </a:r>
            <a:r>
              <a:rPr lang="en-US" altLang="zh-CN" sz="2800">
                <a:solidFill>
                  <a:schemeClr val="bg2"/>
                </a:solidFill>
                <a:latin typeface="Arial"/>
                <a:ea typeface="宋体" charset="0"/>
                <a:cs typeface="宋体" charset="0"/>
              </a:rPr>
              <a:t>“</a:t>
            </a:r>
            <a:r>
              <a:rPr lang="zh-CN" altLang="en-US" sz="2800">
                <a:solidFill>
                  <a:schemeClr val="bg2"/>
                </a:solidFill>
                <a:ea typeface="宋体" charset="0"/>
                <a:cs typeface="宋体" charset="0"/>
              </a:rPr>
              <a:t>产生新订单</a:t>
            </a:r>
            <a:r>
              <a:rPr lang="zh-CN" altLang="en-US" sz="2800">
                <a:solidFill>
                  <a:schemeClr val="bg2"/>
                </a:solidFill>
                <a:latin typeface="Arial"/>
                <a:ea typeface="宋体" charset="0"/>
                <a:cs typeface="宋体" charset="0"/>
              </a:rPr>
              <a:t>”</a:t>
            </a:r>
            <a:r>
              <a:rPr lang="zh-CN" altLang="en-US" sz="2800">
                <a:solidFill>
                  <a:schemeClr val="bg2"/>
                </a:solidFill>
                <a:ea typeface="宋体" charset="0"/>
                <a:cs typeface="宋体" charset="0"/>
              </a:rPr>
              <a:t>用例的完整时序图</a:t>
            </a:r>
            <a:endParaRPr lang="en-US" altLang="zh-CN">
              <a:ea typeface="宋体" charset="0"/>
              <a:cs typeface="宋体" charset="0"/>
            </a:endParaRPr>
          </a:p>
        </p:txBody>
      </p:sp>
      <p:pic>
        <p:nvPicPr>
          <p:cNvPr id="1133576" name="Picture 8" descr="图7-19-时序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163" y="1449388"/>
            <a:ext cx="8672512" cy="5199062"/>
          </a:xfrm>
          <a:prstGeom prst="rect">
            <a:avLst/>
          </a:prstGeom>
          <a:noFill/>
          <a:extLst>
            <a:ext uri="{909E8E84-426E-40DD-AFC4-6F175D3DCCD1}">
              <a14:hiddenFill xmlns:a14="http://schemas.microsoft.com/office/drawing/2010/main">
                <a:solidFill>
                  <a:srgbClr val="FFFFFF"/>
                </a:solidFill>
              </a14:hiddenFill>
            </a:ext>
          </a:extLst>
        </p:spPr>
      </p:pic>
      <p:pic>
        <p:nvPicPr>
          <p:cNvPr id="1133578" name="Picture 10" descr="图7-19-时序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20638"/>
            <a:ext cx="9115425" cy="6837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43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32" fill="hold" nodeType="clickEffect">
                                  <p:stCondLst>
                                    <p:cond delay="0"/>
                                  </p:stCondLst>
                                  <p:childTnLst>
                                    <p:set>
                                      <p:cBhvr>
                                        <p:cTn id="6" dur="1" fill="hold">
                                          <p:stCondLst>
                                            <p:cond delay="0"/>
                                          </p:stCondLst>
                                        </p:cTn>
                                        <p:tgtEl>
                                          <p:spTgt spid="1133578"/>
                                        </p:tgtEl>
                                        <p:attrNameLst>
                                          <p:attrName>style.visibility</p:attrName>
                                        </p:attrNameLst>
                                      </p:cBhvr>
                                      <p:to>
                                        <p:strVal val="visible"/>
                                      </p:to>
                                    </p:set>
                                    <p:animEffect transition="in" filter="circle(out)">
                                      <p:cBhvr>
                                        <p:cTn id="7" dur="1000"/>
                                        <p:tgtEl>
                                          <p:spTgt spid="1133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957" name="Rectangle 5"/>
          <p:cNvSpPr>
            <a:spLocks noChangeArrowheads="1"/>
          </p:cNvSpPr>
          <p:nvPr/>
        </p:nvSpPr>
        <p:spPr bwMode="auto">
          <a:xfrm>
            <a:off x="785813" y="1603375"/>
            <a:ext cx="7518400" cy="4673600"/>
          </a:xfrm>
          <a:prstGeom prst="rect">
            <a:avLst/>
          </a:prstGeom>
          <a:solidFill>
            <a:srgbClr val="FFFFFF">
              <a:alpha val="50999"/>
            </a:srgbClr>
          </a:solidFill>
          <a:ln w="9525">
            <a:solidFill>
              <a:srgbClr val="C0C0C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l">
              <a:lnSpc>
                <a:spcPct val="150000"/>
              </a:lnSpc>
            </a:pPr>
            <a:r>
              <a:rPr kumimoji="1" lang="zh-CN" altLang="en-US" sz="24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开发一个顺序图的方法与步骤</a:t>
            </a:r>
            <a:r>
              <a:rPr kumimoji="1" lang="zh-CN" altLang="en-US" sz="2400" b="1" dirty="0" smtClean="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2000" b="1" dirty="0" smtClean="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
            </a:r>
            <a:br>
              <a:rPr kumimoji="1" lang="zh-CN" altLang="en-US" sz="2000" b="1" dirty="0" smtClean="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br>
            <a:r>
              <a:rPr kumimoji="1" lang="zh-CN" altLang="en-US" sz="2000" b="1" dirty="0" smtClean="0">
                <a:solidFill>
                  <a:schemeClr val="bg2"/>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kumimoji="1"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en-US" altLang="zh-CN"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a:t>
            </a:r>
            <a:r>
              <a:rPr kumimoji="1"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en-US" altLang="zh-CN"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识别出所有与场景有关的对象与参与者</a:t>
            </a:r>
            <a:r>
              <a:rPr kumimoji="1" lang="zh-CN" altLang="en-US" sz="2000" b="1" dirty="0">
                <a:solidFill>
                  <a:schemeClr val="bg2"/>
                </a:solidFill>
                <a:effectLst>
                  <a:outerShdw blurRad="38100" dist="38100" dir="2700000" algn="tl">
                    <a:srgbClr val="000000">
                      <a:alpha val="43137"/>
                    </a:srgbClr>
                  </a:outerShdw>
                </a:effectLst>
                <a:latin typeface="Times New Roman" pitchFamily="18" charset="0"/>
                <a:ea typeface="+mn-ea"/>
                <a:cs typeface="Times New Roman" pitchFamily="18" charset="0"/>
              </a:rPr>
              <a:t/>
            </a:r>
            <a:br>
              <a:rPr kumimoji="1" lang="zh-CN" altLang="en-US" sz="2000" b="1" dirty="0">
                <a:solidFill>
                  <a:schemeClr val="bg2"/>
                </a:solidFill>
                <a:effectLst>
                  <a:outerShdw blurRad="38100" dist="38100" dir="2700000" algn="tl">
                    <a:srgbClr val="000000">
                      <a:alpha val="43137"/>
                    </a:srgbClr>
                  </a:outerShdw>
                </a:effectLst>
                <a:latin typeface="Times New Roman" pitchFamily="18" charset="0"/>
                <a:ea typeface="+mn-ea"/>
                <a:cs typeface="Times New Roman" pitchFamily="18" charset="0"/>
              </a:rPr>
            </a:br>
            <a:r>
              <a:rPr kumimoji="1" lang="zh-CN" altLang="en-US" sz="2000" b="1" dirty="0">
                <a:solidFill>
                  <a:schemeClr val="bg2"/>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kumimoji="1" lang="zh-CN" altLang="en-US" sz="20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t>参与者</a:t>
            </a:r>
            <a:r>
              <a:rPr kumimoji="1" lang="zh-CN" altLang="en-US" sz="2000" b="1" dirty="0">
                <a:solidFill>
                  <a:schemeClr val="bg2"/>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来自于</a:t>
            </a:r>
            <a:r>
              <a:rPr kumimoji="1" lang="zh-CN" altLang="en-US" sz="20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t>用例图</a:t>
            </a:r>
            <a:br>
              <a:rPr kumimoji="1" lang="zh-CN" altLang="en-US" sz="20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br>
            <a:r>
              <a:rPr kumimoji="1" lang="zh-CN" altLang="en-US" sz="20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kumimoji="1" lang="zh-CN" altLang="en-US" sz="2000" b="1" dirty="0">
                <a:solidFill>
                  <a:schemeClr val="bg2"/>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kumimoji="1" lang="zh-CN" altLang="en-US" sz="20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t>对象 </a:t>
            </a:r>
            <a:r>
              <a:rPr kumimoji="1" lang="zh-CN" altLang="en-US" sz="2000" b="1" dirty="0">
                <a:solidFill>
                  <a:schemeClr val="bg2"/>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来自于</a:t>
            </a:r>
            <a:r>
              <a:rPr kumimoji="1" lang="zh-CN" altLang="en-US" sz="20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t>类图</a:t>
            </a:r>
            <a:r>
              <a:rPr kumimoji="1" lang="en-US" altLang="zh-CN" sz="2000" b="1" dirty="0">
                <a:solidFill>
                  <a:schemeClr val="bg2"/>
                </a:solidFill>
                <a:effectLst>
                  <a:outerShdw blurRad="38100" dist="38100" dir="2700000" algn="tl">
                    <a:srgbClr val="000000">
                      <a:alpha val="43137"/>
                    </a:srgbClr>
                  </a:outerShdw>
                </a:effectLst>
                <a:latin typeface="Times New Roman" pitchFamily="18" charset="0"/>
                <a:ea typeface="+mn-ea"/>
                <a:cs typeface="Times New Roman" pitchFamily="18" charset="0"/>
              </a:rPr>
              <a:t/>
            </a:r>
            <a:br>
              <a:rPr kumimoji="1" lang="en-US" altLang="zh-CN" sz="2000" b="1" dirty="0">
                <a:solidFill>
                  <a:schemeClr val="bg2"/>
                </a:solidFill>
                <a:effectLst>
                  <a:outerShdw blurRad="38100" dist="38100" dir="2700000" algn="tl">
                    <a:srgbClr val="000000">
                      <a:alpha val="43137"/>
                    </a:srgbClr>
                  </a:outerShdw>
                </a:effectLst>
                <a:latin typeface="Times New Roman" pitchFamily="18" charset="0"/>
                <a:ea typeface="+mn-ea"/>
                <a:cs typeface="Times New Roman" pitchFamily="18" charset="0"/>
              </a:rPr>
            </a:br>
            <a:r>
              <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kumimoji="1"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en-US" altLang="zh-CN"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2</a:t>
            </a:r>
            <a:r>
              <a:rPr kumimoji="1"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en-US" altLang="zh-CN"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基于活动流识别出每个需要用于完成场景的消息</a:t>
            </a:r>
            <a:r>
              <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r>
            <a:br>
              <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br>
            <a:r>
              <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kumimoji="1"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en-US" altLang="zh-CN"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a:t>
            </a:r>
            <a:r>
              <a:rPr kumimoji="1"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en-US" altLang="zh-CN"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决定每个消息是否有条件发送</a:t>
            </a:r>
            <a:r>
              <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r>
            <a:br>
              <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br>
            <a:r>
              <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kumimoji="1"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en-US" altLang="zh-CN"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4</a:t>
            </a:r>
            <a:r>
              <a:rPr kumimoji="1"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en-US" altLang="zh-CN"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正确地为所有消息排序并加上合适的参与者</a:t>
            </a:r>
            <a:r>
              <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对象生命线</a:t>
            </a:r>
            <a:r>
              <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r>
            <a:br>
              <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br>
            <a:r>
              <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kumimoji="1"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en-US" altLang="zh-CN"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5</a:t>
            </a:r>
            <a:r>
              <a:rPr kumimoji="1"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en-US" altLang="zh-CN"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给消息加上形式化的语法来描述条件、消息名和要传递的</a:t>
            </a:r>
            <a:b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b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参数</a:t>
            </a:r>
          </a:p>
        </p:txBody>
      </p:sp>
      <p:sp>
        <p:nvSpPr>
          <p:cNvPr id="4"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smtClean="0">
                <a:latin typeface="Times New Roman" pitchFamily="18" charset="0"/>
              </a:rPr>
              <a:t>4</a:t>
            </a:r>
            <a:r>
              <a:rPr lang="zh-CN" altLang="en-US" dirty="0" smtClean="0">
                <a:latin typeface="Times New Roman" pitchFamily="18" charset="0"/>
              </a:rPr>
              <a:t>、对象交互：顺序图与协作图</a:t>
            </a:r>
            <a:endParaRPr lang="zh-CN" altLang="en-US" dirty="0">
              <a:latin typeface="Times New Roman" pitchFamily="18" charset="0"/>
            </a:endParaRPr>
          </a:p>
        </p:txBody>
      </p:sp>
      <p:sp>
        <p:nvSpPr>
          <p:cNvPr id="5" name="Text Box 3"/>
          <p:cNvSpPr txBox="1">
            <a:spLocks noChangeArrowheads="1"/>
          </p:cNvSpPr>
          <p:nvPr/>
        </p:nvSpPr>
        <p:spPr bwMode="auto">
          <a:xfrm>
            <a:off x="2627983" y="908720"/>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1</a:t>
            </a:r>
            <a:r>
              <a:rPr lang="en-US" altLang="zh-CN" dirty="0" smtClean="0"/>
              <a:t>) </a:t>
            </a:r>
            <a:r>
              <a:rPr lang="zh-CN" altLang="en-US" dirty="0" smtClean="0"/>
              <a:t>顺序图</a:t>
            </a:r>
            <a:endParaRPr lang="zh-CN" altLang="en-US" dirty="0"/>
          </a:p>
        </p:txBody>
      </p:sp>
    </p:spTree>
    <p:extLst>
      <p:ext uri="{BB962C8B-B14F-4D97-AF65-F5344CB8AC3E}">
        <p14:creationId xmlns:p14="http://schemas.microsoft.com/office/powerpoint/2010/main" val="495002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ChangeArrowheads="1"/>
          </p:cNvSpPr>
          <p:nvPr/>
        </p:nvSpPr>
        <p:spPr bwMode="auto">
          <a:xfrm>
            <a:off x="990600" y="1662113"/>
            <a:ext cx="7302500" cy="4249737"/>
          </a:xfrm>
          <a:prstGeom prst="rect">
            <a:avLst/>
          </a:prstGeom>
          <a:solidFill>
            <a:srgbClr val="FFFFFF"/>
          </a:solidFill>
          <a:ln w="9525">
            <a:solidFill>
              <a:srgbClr val="C0C0C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449263" lvl="1" indent="-449263" algn="l" eaLnBrk="0" hangingPunct="0">
              <a:lnSpc>
                <a:spcPct val="120000"/>
              </a:lnSpc>
              <a:spcBef>
                <a:spcPct val="20000"/>
              </a:spcBef>
              <a:buClr>
                <a:srgbClr val="CC0000"/>
              </a:buClr>
              <a:buSzPct val="120000"/>
              <a:buBlip>
                <a:blip r:embed="rId2"/>
              </a:buBlip>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协作图的主要用途是快速概览支持一个用例</a:t>
            </a:r>
            <a:b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b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特定对象之间的相互协作关系</a:t>
            </a:r>
          </a:p>
          <a:p>
            <a:pPr marL="449263" lvl="1" indent="-449263" algn="l" eaLnBrk="0" hangingPunct="0">
              <a:lnSpc>
                <a:spcPct val="120000"/>
              </a:lnSpc>
              <a:spcBef>
                <a:spcPct val="20000"/>
              </a:spcBef>
              <a:buClr>
                <a:srgbClr val="CC0000"/>
              </a:buClr>
              <a:buSzPct val="120000"/>
              <a:buBlip>
                <a:blip r:embed="rId2"/>
              </a:buBlip>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使用和时序图相同的表示符号（无生命线）</a:t>
            </a:r>
          </a:p>
          <a:p>
            <a:pPr marL="449263" lvl="1" indent="-449263" algn="l" eaLnBrk="0" hangingPunct="0">
              <a:lnSpc>
                <a:spcPct val="120000"/>
              </a:lnSpc>
              <a:spcBef>
                <a:spcPct val="20000"/>
              </a:spcBef>
              <a:buClr>
                <a:srgbClr val="CC0000"/>
              </a:buClr>
              <a:buSzPct val="120000"/>
              <a:buBlip>
                <a:blip r:embed="rId2"/>
              </a:buBlip>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增加了消息的编号以记录消息的先后顺序</a:t>
            </a:r>
          </a:p>
          <a:p>
            <a:pPr marL="449263" lvl="1" indent="-449263" algn="l" eaLnBrk="0" hangingPunct="0">
              <a:lnSpc>
                <a:spcPct val="120000"/>
              </a:lnSpc>
              <a:spcBef>
                <a:spcPct val="20000"/>
              </a:spcBef>
              <a:buClr>
                <a:srgbClr val="CC0000"/>
              </a:buClr>
              <a:buSzPct val="120000"/>
              <a:buBlip>
                <a:blip r:embed="rId2"/>
              </a:buBlip>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展示任何两个有联系的对象之间的关系</a:t>
            </a:r>
          </a:p>
          <a:p>
            <a:pPr marL="449263" lvl="1" indent="-449263" algn="l" eaLnBrk="0" hangingPunct="0">
              <a:lnSpc>
                <a:spcPct val="120000"/>
              </a:lnSpc>
              <a:spcBef>
                <a:spcPct val="20000"/>
              </a:spcBef>
              <a:buClr>
                <a:srgbClr val="CC0000"/>
              </a:buClr>
              <a:buSzPct val="120000"/>
              <a:buBlip>
                <a:blip r:embed="rId2"/>
              </a:buBlip>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不能描述同时发生</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同时开始的消息</a:t>
            </a:r>
          </a:p>
          <a:p>
            <a:pPr marL="449263" lvl="1" indent="-449263" algn="l" eaLnBrk="0" hangingPunct="0">
              <a:lnSpc>
                <a:spcPct val="120000"/>
              </a:lnSpc>
              <a:spcBef>
                <a:spcPct val="20000"/>
              </a:spcBef>
              <a:buClr>
                <a:srgbClr val="CC0000"/>
              </a:buClr>
              <a:buSzPct val="120000"/>
              <a:buBlip>
                <a:blip r:embed="rId2"/>
              </a:buBlip>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不能场景内创建</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删除对象的信息</a:t>
            </a:r>
            <a:endPar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4"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smtClean="0">
                <a:latin typeface="Times New Roman" pitchFamily="18" charset="0"/>
              </a:rPr>
              <a:t>4</a:t>
            </a:r>
            <a:r>
              <a:rPr lang="zh-CN" altLang="en-US" dirty="0" smtClean="0">
                <a:latin typeface="Times New Roman" pitchFamily="18" charset="0"/>
              </a:rPr>
              <a:t>、对象交互：顺序图与协作图</a:t>
            </a:r>
            <a:endParaRPr lang="zh-CN" altLang="en-US" dirty="0">
              <a:latin typeface="Times New Roman" pitchFamily="18" charset="0"/>
            </a:endParaRPr>
          </a:p>
        </p:txBody>
      </p:sp>
      <p:sp>
        <p:nvSpPr>
          <p:cNvPr id="5" name="Text Box 3"/>
          <p:cNvSpPr txBox="1">
            <a:spLocks noChangeArrowheads="1"/>
          </p:cNvSpPr>
          <p:nvPr/>
        </p:nvSpPr>
        <p:spPr bwMode="auto">
          <a:xfrm>
            <a:off x="2627983" y="908720"/>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协作图</a:t>
            </a:r>
            <a:endParaRPr lang="zh-CN" altLang="en-US" dirty="0"/>
          </a:p>
        </p:txBody>
      </p:sp>
    </p:spTree>
    <p:extLst>
      <p:ext uri="{BB962C8B-B14F-4D97-AF65-F5344CB8AC3E}">
        <p14:creationId xmlns:p14="http://schemas.microsoft.com/office/powerpoint/2010/main" val="1421487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43" name="Rectangle 3"/>
          <p:cNvSpPr>
            <a:spLocks noChangeArrowheads="1"/>
          </p:cNvSpPr>
          <p:nvPr/>
        </p:nvSpPr>
        <p:spPr bwMode="auto">
          <a:xfrm>
            <a:off x="3200400" y="5970588"/>
            <a:ext cx="3567113" cy="411162"/>
          </a:xfrm>
          <a:prstGeom prst="rect">
            <a:avLst/>
          </a:prstGeom>
          <a:solidFill>
            <a:srgbClr val="FFFFFF"/>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lvl="1" algn="l">
              <a:lnSpc>
                <a:spcPct val="130000"/>
              </a:lnSpc>
              <a:buClr>
                <a:srgbClr val="CC0000"/>
              </a:buClr>
              <a:buSzPct val="75000"/>
              <a:buFont typeface="Wingdings" charset="0"/>
              <a:buNone/>
            </a:pP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协作图的表示符号</a:t>
            </a:r>
            <a:endParaRPr kumimoji="1"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nvGrpSpPr>
          <p:cNvPr id="1136649" name="Group 9"/>
          <p:cNvGrpSpPr>
            <a:grpSpLocks/>
          </p:cNvGrpSpPr>
          <p:nvPr/>
        </p:nvGrpSpPr>
        <p:grpSpPr bwMode="auto">
          <a:xfrm>
            <a:off x="304800" y="1501775"/>
            <a:ext cx="8686800" cy="4486275"/>
            <a:chOff x="192" y="946"/>
            <a:chExt cx="5472" cy="2826"/>
          </a:xfrm>
        </p:grpSpPr>
        <p:pic>
          <p:nvPicPr>
            <p:cNvPr id="11366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 y="946"/>
              <a:ext cx="5472" cy="2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136645" name="Rectangle 5"/>
            <p:cNvSpPr>
              <a:spLocks noChangeArrowheads="1"/>
            </p:cNvSpPr>
            <p:nvPr/>
          </p:nvSpPr>
          <p:spPr bwMode="auto">
            <a:xfrm>
              <a:off x="1660" y="3075"/>
              <a:ext cx="894" cy="458"/>
            </a:xfrm>
            <a:prstGeom prst="rect">
              <a:avLst/>
            </a:prstGeom>
            <a:solidFill>
              <a:srgbClr val="EEE3D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l"/>
              <a:r>
                <a:rPr lang="zh-CN" altLang="en-US" sz="1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发送、接收消息的符号之间的连接</a:t>
              </a:r>
              <a:endParaRPr lang="en-US" altLang="zh-CN" sz="1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136646" name="Rectangle 6"/>
            <p:cNvSpPr>
              <a:spLocks noChangeArrowheads="1"/>
            </p:cNvSpPr>
            <p:nvPr/>
          </p:nvSpPr>
          <p:spPr bwMode="auto">
            <a:xfrm>
              <a:off x="3225" y="3075"/>
              <a:ext cx="894" cy="385"/>
            </a:xfrm>
            <a:prstGeom prst="rect">
              <a:avLst/>
            </a:prstGeom>
            <a:solidFill>
              <a:srgbClr val="EEE3D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l"/>
              <a:r>
                <a:rPr lang="zh-CN" altLang="en-US" sz="1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消息箭头和描述名称</a:t>
              </a:r>
              <a:endParaRPr lang="en-US" altLang="zh-CN" sz="1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136647" name="Rectangle 7"/>
            <p:cNvSpPr>
              <a:spLocks noChangeArrowheads="1"/>
            </p:cNvSpPr>
            <p:nvPr/>
          </p:nvSpPr>
          <p:spPr bwMode="auto">
            <a:xfrm>
              <a:off x="556" y="1241"/>
              <a:ext cx="886" cy="336"/>
            </a:xfrm>
            <a:prstGeom prst="rect">
              <a:avLst/>
            </a:prstGeom>
            <a:solidFill>
              <a:srgbClr val="EEE3D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l"/>
              <a:r>
                <a:rPr lang="zh-CN" altLang="en-US" sz="1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发送初始消息的参与者</a:t>
              </a:r>
              <a:endParaRPr lang="en-US" altLang="zh-CN" sz="1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136648" name="Rectangle 8"/>
            <p:cNvSpPr>
              <a:spLocks noChangeArrowheads="1"/>
            </p:cNvSpPr>
            <p:nvPr/>
          </p:nvSpPr>
          <p:spPr bwMode="auto">
            <a:xfrm>
              <a:off x="2390" y="1095"/>
              <a:ext cx="862" cy="612"/>
            </a:xfrm>
            <a:prstGeom prst="rect">
              <a:avLst/>
            </a:prstGeom>
            <a:solidFill>
              <a:srgbClr val="EEE3D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l"/>
              <a:r>
                <a:rPr lang="zh-CN" altLang="en-US" sz="1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一个接收消息并发送其他消息的对象</a:t>
              </a:r>
              <a:endParaRPr lang="en-US" altLang="zh-CN" sz="1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sp>
        <p:nvSpPr>
          <p:cNvPr id="10" name="Rectangle 2"/>
          <p:cNvSpPr txBox="1">
            <a:spLocks noChangeArrowheads="1"/>
          </p:cNvSpPr>
          <p:nvPr/>
        </p:nvSpPr>
        <p:spPr bwMode="auto">
          <a:xfrm>
            <a:off x="0" y="116403"/>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smtClean="0">
                <a:latin typeface="Times New Roman" pitchFamily="18" charset="0"/>
              </a:rPr>
              <a:t>4</a:t>
            </a:r>
            <a:r>
              <a:rPr lang="zh-CN" altLang="en-US" dirty="0" smtClean="0">
                <a:latin typeface="Times New Roman" pitchFamily="18" charset="0"/>
              </a:rPr>
              <a:t>、对象交互：顺序图与协作图</a:t>
            </a:r>
            <a:endParaRPr lang="zh-CN" altLang="en-US" dirty="0">
              <a:latin typeface="Times New Roman" pitchFamily="18" charset="0"/>
            </a:endParaRPr>
          </a:p>
        </p:txBody>
      </p:sp>
      <p:sp>
        <p:nvSpPr>
          <p:cNvPr id="11" name="Text Box 3"/>
          <p:cNvSpPr txBox="1">
            <a:spLocks noChangeArrowheads="1"/>
          </p:cNvSpPr>
          <p:nvPr/>
        </p:nvSpPr>
        <p:spPr bwMode="auto">
          <a:xfrm>
            <a:off x="2627983" y="908491"/>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协作图</a:t>
            </a:r>
            <a:endParaRPr lang="zh-CN" altLang="en-US" dirty="0"/>
          </a:p>
        </p:txBody>
      </p:sp>
    </p:spTree>
    <p:extLst>
      <p:ext uri="{BB962C8B-B14F-4D97-AF65-F5344CB8AC3E}">
        <p14:creationId xmlns:p14="http://schemas.microsoft.com/office/powerpoint/2010/main" val="1937141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136649"/>
                                        </p:tgtEl>
                                        <p:attrNameLst>
                                          <p:attrName>style.visibility</p:attrName>
                                        </p:attrNameLst>
                                      </p:cBhvr>
                                      <p:to>
                                        <p:strVal val="visible"/>
                                      </p:to>
                                    </p:set>
                                    <p:animEffect transition="in" filter="fade">
                                      <p:cBhvr>
                                        <p:cTn id="7" dur="2000"/>
                                        <p:tgtEl>
                                          <p:spTgt spid="113664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36643"/>
                                        </p:tgtEl>
                                        <p:attrNameLst>
                                          <p:attrName>style.visibility</p:attrName>
                                        </p:attrNameLst>
                                      </p:cBhvr>
                                      <p:to>
                                        <p:strVal val="visible"/>
                                      </p:to>
                                    </p:set>
                                    <p:animEffect transition="in" filter="wipe(left)">
                                      <p:cBhvr>
                                        <p:cTn id="10" dur="500"/>
                                        <p:tgtEl>
                                          <p:spTgt spid="1136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4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7667" name="Rectangle 3"/>
          <p:cNvSpPr>
            <a:spLocks noChangeArrowheads="1"/>
          </p:cNvSpPr>
          <p:nvPr/>
        </p:nvSpPr>
        <p:spPr bwMode="auto">
          <a:xfrm>
            <a:off x="2132013" y="6110288"/>
            <a:ext cx="5197475" cy="411162"/>
          </a:xfrm>
          <a:prstGeom prst="rect">
            <a:avLst/>
          </a:prstGeom>
          <a:solidFill>
            <a:srgbClr val="FFFFFF"/>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lvl="1" algn="l">
              <a:lnSpc>
                <a:spcPct val="130000"/>
              </a:lnSpc>
              <a:buClr>
                <a:srgbClr val="CC0000"/>
              </a:buClr>
              <a:buSzPct val="75000"/>
              <a:buFont typeface="Wingdings" charset="0"/>
              <a:buNone/>
            </a:pP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RMO</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中“查询可用条目”的协作图</a:t>
            </a:r>
            <a:endPar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pic>
        <p:nvPicPr>
          <p:cNvPr id="113767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574800"/>
            <a:ext cx="8458200" cy="437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smtClean="0">
                <a:latin typeface="Times New Roman" pitchFamily="18" charset="0"/>
              </a:rPr>
              <a:t>4</a:t>
            </a:r>
            <a:r>
              <a:rPr lang="zh-CN" altLang="en-US" dirty="0" smtClean="0">
                <a:latin typeface="Times New Roman" pitchFamily="18" charset="0"/>
              </a:rPr>
              <a:t>、对象交互：顺序图与协作图</a:t>
            </a:r>
            <a:endParaRPr lang="zh-CN" altLang="en-US" dirty="0">
              <a:latin typeface="Times New Roman" pitchFamily="18" charset="0"/>
            </a:endParaRPr>
          </a:p>
        </p:txBody>
      </p:sp>
      <p:sp>
        <p:nvSpPr>
          <p:cNvPr id="6" name="Text Box 3"/>
          <p:cNvSpPr txBox="1">
            <a:spLocks noChangeArrowheads="1"/>
          </p:cNvSpPr>
          <p:nvPr/>
        </p:nvSpPr>
        <p:spPr bwMode="auto">
          <a:xfrm>
            <a:off x="2627983" y="908720"/>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协作图</a:t>
            </a:r>
            <a:endParaRPr lang="zh-CN" altLang="en-US" dirty="0"/>
          </a:p>
        </p:txBody>
      </p:sp>
    </p:spTree>
    <p:extLst>
      <p:ext uri="{BB962C8B-B14F-4D97-AF65-F5344CB8AC3E}">
        <p14:creationId xmlns:p14="http://schemas.microsoft.com/office/powerpoint/2010/main" val="2703667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37667"/>
                                        </p:tgtEl>
                                        <p:attrNameLst>
                                          <p:attrName>style.visibility</p:attrName>
                                        </p:attrNameLst>
                                      </p:cBhvr>
                                      <p:to>
                                        <p:strVal val="visible"/>
                                      </p:to>
                                    </p:set>
                                    <p:animEffect transition="in" filter="wipe(left)">
                                      <p:cBhvr>
                                        <p:cTn id="7" dur="500"/>
                                        <p:tgtEl>
                                          <p:spTgt spid="1137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766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txBox="1">
            <a:spLocks noChangeArrowheads="1"/>
          </p:cNvSpPr>
          <p:nvPr/>
        </p:nvSpPr>
        <p:spPr>
          <a:xfrm>
            <a:off x="796726" y="1556793"/>
            <a:ext cx="8239770" cy="1224135"/>
          </a:xfrm>
          <a:prstGeom prst="rect">
            <a:avLst/>
          </a:prstGeom>
        </p:spPr>
        <p:txBody>
          <a:bodyPr/>
          <a:lstStyle>
            <a:lvl1pPr marL="449263" indent="-449263" algn="l" rtl="0" eaLnBrk="0" fontAlgn="base" hangingPunct="0">
              <a:lnSpc>
                <a:spcPct val="120000"/>
              </a:lnSpc>
              <a:spcBef>
                <a:spcPct val="20000"/>
              </a:spcBef>
              <a:spcAft>
                <a:spcPct val="0"/>
              </a:spcAft>
              <a:buSzPct val="120000"/>
              <a:buBlip>
                <a:blip r:embed="rId3"/>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pPr marL="449263" lvl="1" indent="-449263" eaLnBrk="1" hangingPunct="1">
              <a:buSzPct val="120000"/>
              <a:buBlip>
                <a:blip r:embed="rId3"/>
              </a:buBlip>
            </a:pPr>
            <a:r>
              <a:rPr lang="zh-CN" altLang="en-US" sz="2800" dirty="0">
                <a:latin typeface="黑体" pitchFamily="49" charset="-122"/>
                <a:ea typeface="黑体" pitchFamily="49" charset="-122"/>
              </a:rPr>
              <a:t>对象建模技术</a:t>
            </a:r>
            <a:r>
              <a:rPr lang="zh-CN" altLang="en-US" sz="2800" dirty="0" smtClean="0">
                <a:solidFill>
                  <a:srgbClr val="0000FF"/>
                </a:solidFill>
              </a:rPr>
              <a:t>目的</a:t>
            </a:r>
            <a:endParaRPr lang="en-US" altLang="zh-CN" sz="2800" dirty="0">
              <a:solidFill>
                <a:srgbClr val="0000FF"/>
              </a:solidFill>
            </a:endParaRPr>
          </a:p>
          <a:p>
            <a:pPr lvl="1" eaLnBrk="1" hangingPunct="1">
              <a:buSzPct val="120000"/>
            </a:pPr>
            <a:r>
              <a:rPr lang="zh-CN" altLang="en-US" sz="2400" dirty="0">
                <a:latin typeface="黑体" pitchFamily="49" charset="-122"/>
                <a:ea typeface="黑体" pitchFamily="49" charset="-122"/>
              </a:rPr>
              <a:t>对象建模技术和结构化建模技术一样可以帮助分析员</a:t>
            </a:r>
            <a:r>
              <a:rPr lang="zh-CN" altLang="en-US" sz="2400" dirty="0">
                <a:solidFill>
                  <a:srgbClr val="FF0000"/>
                </a:solidFill>
                <a:latin typeface="黑体" pitchFamily="49" charset="-122"/>
                <a:ea typeface="黑体" pitchFamily="49" charset="-122"/>
              </a:rPr>
              <a:t>创建逻辑模型</a:t>
            </a:r>
            <a:r>
              <a:rPr lang="zh-CN" altLang="en-US" sz="2400" dirty="0">
                <a:latin typeface="黑体" pitchFamily="49" charset="-122"/>
                <a:ea typeface="黑体" pitchFamily="49" charset="-122"/>
              </a:rPr>
              <a:t>，其工作的最终产品是一个模型系统的逻辑模型</a:t>
            </a:r>
          </a:p>
        </p:txBody>
      </p:sp>
      <p:sp>
        <p:nvSpPr>
          <p:cNvPr id="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三</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、对象建模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5" name="Text Box 3"/>
          <p:cNvSpPr txBox="1">
            <a:spLocks noChangeArrowheads="1"/>
          </p:cNvSpPr>
          <p:nvPr/>
        </p:nvSpPr>
        <p:spPr bwMode="auto">
          <a:xfrm>
            <a:off x="2517540" y="828001"/>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a:t>
            </a:r>
            <a:r>
              <a:rPr lang="en-US" altLang="zh-CN" dirty="0" smtClean="0"/>
              <a:t>1</a:t>
            </a:r>
            <a:r>
              <a:rPr lang="zh-CN" altLang="en-US" dirty="0" smtClean="0"/>
              <a:t>、概述</a:t>
            </a:r>
            <a:endParaRPr lang="zh-CN" altLang="en-US" dirty="0"/>
          </a:p>
        </p:txBody>
      </p:sp>
      <p:sp>
        <p:nvSpPr>
          <p:cNvPr id="7" name="Rectangle 4"/>
          <p:cNvSpPr txBox="1">
            <a:spLocks noChangeArrowheads="1"/>
          </p:cNvSpPr>
          <p:nvPr/>
        </p:nvSpPr>
        <p:spPr>
          <a:xfrm>
            <a:off x="796726" y="3573016"/>
            <a:ext cx="8239770" cy="1224135"/>
          </a:xfrm>
          <a:prstGeom prst="rect">
            <a:avLst/>
          </a:prstGeom>
        </p:spPr>
        <p:txBody>
          <a:bodyPr/>
          <a:lstStyle>
            <a:lvl1pPr marL="449263" indent="-449263" algn="l" rtl="0" eaLnBrk="0" fontAlgn="base" hangingPunct="0">
              <a:lnSpc>
                <a:spcPct val="120000"/>
              </a:lnSpc>
              <a:spcBef>
                <a:spcPct val="20000"/>
              </a:spcBef>
              <a:spcAft>
                <a:spcPct val="0"/>
              </a:spcAft>
              <a:buSzPct val="120000"/>
              <a:buBlip>
                <a:blip r:embed="rId3"/>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pPr marL="449263" lvl="1" indent="-449263" eaLnBrk="1" hangingPunct="1">
              <a:buSzPct val="120000"/>
              <a:buBlip>
                <a:blip r:embed="rId3"/>
              </a:buBlip>
            </a:pPr>
            <a:r>
              <a:rPr lang="zh-CN" altLang="en-US" sz="2800" dirty="0">
                <a:latin typeface="黑体" pitchFamily="49" charset="-122"/>
                <a:ea typeface="黑体" pitchFamily="49" charset="-122"/>
              </a:rPr>
              <a:t>对象建模</a:t>
            </a:r>
            <a:r>
              <a:rPr lang="zh-CN" altLang="en-US" sz="2800" dirty="0" smtClean="0">
                <a:latin typeface="黑体" pitchFamily="49" charset="-122"/>
                <a:ea typeface="黑体" pitchFamily="49" charset="-122"/>
              </a:rPr>
              <a:t>技术</a:t>
            </a:r>
            <a:r>
              <a:rPr lang="zh-CN" altLang="en-US" sz="2800" dirty="0" smtClean="0">
                <a:solidFill>
                  <a:srgbClr val="0000FF"/>
                </a:solidFill>
                <a:latin typeface="黑体" pitchFamily="49" charset="-122"/>
                <a:ea typeface="黑体" pitchFamily="49" charset="-122"/>
              </a:rPr>
              <a:t>概念</a:t>
            </a:r>
            <a:endParaRPr lang="en-US" altLang="zh-CN" sz="2800" dirty="0">
              <a:solidFill>
                <a:srgbClr val="0000FF"/>
              </a:solidFill>
            </a:endParaRPr>
          </a:p>
          <a:p>
            <a:pPr lvl="1" eaLnBrk="1" hangingPunct="1">
              <a:buSzPct val="120000"/>
            </a:pPr>
            <a:r>
              <a:rPr lang="zh-CN" altLang="en-US" sz="2400" dirty="0" smtClean="0">
                <a:latin typeface="黑体" pitchFamily="49" charset="-122"/>
                <a:ea typeface="黑体" pitchFamily="49" charset="-122"/>
              </a:rPr>
              <a:t>主要</a:t>
            </a:r>
            <a:r>
              <a:rPr lang="zh-CN" altLang="en-US" sz="2400" dirty="0">
                <a:latin typeface="黑体" pitchFamily="49" charset="-122"/>
                <a:ea typeface="黑体" pitchFamily="49" charset="-122"/>
              </a:rPr>
              <a:t>有</a:t>
            </a:r>
            <a:r>
              <a:rPr lang="zh-CN" altLang="en-US" sz="2400" dirty="0" smtClean="0">
                <a:latin typeface="黑体" pitchFamily="49" charset="-122"/>
                <a:ea typeface="黑体" pitchFamily="49" charset="-122"/>
              </a:rPr>
              <a:t>：</a:t>
            </a:r>
            <a:r>
              <a:rPr lang="zh-CN" altLang="en-US" sz="2400" dirty="0">
                <a:latin typeface="黑体" pitchFamily="49" charset="-122"/>
                <a:ea typeface="黑体" pitchFamily="49" charset="-122"/>
              </a:rPr>
              <a:t>对象、属性、方法、消息、类和实例等</a:t>
            </a:r>
          </a:p>
          <a:p>
            <a:pPr marL="628650" lvl="1" indent="0" eaLnBrk="1" hangingPunct="1">
              <a:buSzPct val="120000"/>
              <a:buNone/>
            </a:pPr>
            <a:endParaRPr lang="zh-CN" altLang="en-US" sz="2400" dirty="0">
              <a:latin typeface="黑体" pitchFamily="49" charset="-122"/>
              <a:ea typeface="黑体" pitchFamily="49" charset="-122"/>
            </a:endParaRPr>
          </a:p>
        </p:txBody>
      </p:sp>
      <p:sp>
        <p:nvSpPr>
          <p:cNvPr id="8" name="Rectangle 4"/>
          <p:cNvSpPr txBox="1">
            <a:spLocks noChangeArrowheads="1"/>
          </p:cNvSpPr>
          <p:nvPr/>
        </p:nvSpPr>
        <p:spPr>
          <a:xfrm>
            <a:off x="755576" y="4797152"/>
            <a:ext cx="8239770" cy="1224135"/>
          </a:xfrm>
          <a:prstGeom prst="rect">
            <a:avLst/>
          </a:prstGeom>
        </p:spPr>
        <p:txBody>
          <a:bodyPr/>
          <a:lstStyle>
            <a:lvl1pPr marL="449263" indent="-449263" algn="l" rtl="0" eaLnBrk="0" fontAlgn="base" hangingPunct="0">
              <a:lnSpc>
                <a:spcPct val="120000"/>
              </a:lnSpc>
              <a:spcBef>
                <a:spcPct val="20000"/>
              </a:spcBef>
              <a:spcAft>
                <a:spcPct val="0"/>
              </a:spcAft>
              <a:buSzPct val="120000"/>
              <a:buBlip>
                <a:blip r:embed="rId3"/>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pPr marL="449263" lvl="1" indent="-449263" eaLnBrk="1" hangingPunct="1">
              <a:buSzPct val="120000"/>
              <a:buBlip>
                <a:blip r:embed="rId3"/>
              </a:buBlip>
            </a:pPr>
            <a:r>
              <a:rPr lang="zh-CN" altLang="en-US" sz="2800" dirty="0">
                <a:latin typeface="黑体" pitchFamily="49" charset="-122"/>
                <a:ea typeface="黑体" pitchFamily="49" charset="-122"/>
              </a:rPr>
              <a:t>对象建模</a:t>
            </a:r>
            <a:r>
              <a:rPr lang="zh-CN" altLang="en-US" sz="2800" dirty="0" smtClean="0">
                <a:latin typeface="黑体" pitchFamily="49" charset="-122"/>
                <a:ea typeface="黑体" pitchFamily="49" charset="-122"/>
              </a:rPr>
              <a:t>技术</a:t>
            </a:r>
            <a:r>
              <a:rPr lang="zh-CN" altLang="en-US" sz="2800" dirty="0" smtClean="0">
                <a:solidFill>
                  <a:srgbClr val="0000FF"/>
                </a:solidFill>
              </a:rPr>
              <a:t>描述工具</a:t>
            </a:r>
            <a:endParaRPr lang="en-US" altLang="zh-CN" sz="2800" dirty="0">
              <a:solidFill>
                <a:srgbClr val="0000FF"/>
              </a:solidFill>
            </a:endParaRPr>
          </a:p>
          <a:p>
            <a:pPr lvl="1" eaLnBrk="1" hangingPunct="1">
              <a:buSzPct val="120000"/>
            </a:pPr>
            <a:r>
              <a:rPr lang="zh-CN" altLang="en-US" sz="2400" dirty="0" smtClean="0">
                <a:latin typeface="黑体" pitchFamily="49" charset="-122"/>
                <a:ea typeface="黑体" pitchFamily="49" charset="-122"/>
              </a:rPr>
              <a:t>主要是</a:t>
            </a:r>
            <a:r>
              <a:rPr lang="zh-CN" altLang="en-US" sz="2400" dirty="0">
                <a:ea typeface="黑体" pitchFamily="49" charset="-122"/>
              </a:rPr>
              <a:t>“统一建模语言</a:t>
            </a:r>
            <a:r>
              <a:rPr lang="en-US" altLang="zh-CN" sz="2400" dirty="0">
                <a:ea typeface="黑体" pitchFamily="49" charset="-122"/>
              </a:rPr>
              <a:t>UML”</a:t>
            </a:r>
            <a:r>
              <a:rPr lang="zh-CN" altLang="en-US" sz="2400" dirty="0">
                <a:ea typeface="黑体" pitchFamily="49" charset="-122"/>
              </a:rPr>
              <a:t>，包括用例、用例图、类图、顺序图、状态转换图和活动图等</a:t>
            </a:r>
          </a:p>
          <a:p>
            <a:pPr marL="628650" lvl="1" indent="0" eaLnBrk="1" hangingPunct="1">
              <a:buSzPct val="120000"/>
              <a:buNone/>
            </a:pPr>
            <a:endParaRPr lang="zh-CN" altLang="en-US" sz="2400" dirty="0">
              <a:latin typeface="黑体" pitchFamily="49" charset="-122"/>
              <a:ea typeface="黑体" pitchFamily="49" charset="-122"/>
            </a:endParaRPr>
          </a:p>
        </p:txBody>
      </p:sp>
    </p:spTree>
    <p:extLst>
      <p:ext uri="{BB962C8B-B14F-4D97-AF65-F5344CB8AC3E}">
        <p14:creationId xmlns:p14="http://schemas.microsoft.com/office/powerpoint/2010/main" val="122119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8691" name="Rectangle 3"/>
          <p:cNvSpPr>
            <a:spLocks noChangeArrowheads="1"/>
          </p:cNvSpPr>
          <p:nvPr/>
        </p:nvSpPr>
        <p:spPr bwMode="auto">
          <a:xfrm>
            <a:off x="1979712" y="6165304"/>
            <a:ext cx="5197475" cy="411162"/>
          </a:xfrm>
          <a:prstGeom prst="rect">
            <a:avLst/>
          </a:prstGeom>
          <a:solidFill>
            <a:srgbClr val="FFFFFF"/>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lvl="1" algn="l">
              <a:lnSpc>
                <a:spcPct val="130000"/>
              </a:lnSpc>
              <a:buClr>
                <a:srgbClr val="CC0000"/>
              </a:buClr>
              <a:buSzPct val="75000"/>
              <a:buFont typeface="Wingdings" charset="0"/>
              <a:buNone/>
            </a:pPr>
            <a:r>
              <a:rPr kumimoji="1"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RMO</a:t>
            </a: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中“产生新订单”的协作图</a:t>
            </a:r>
            <a:endParaRPr kumimoji="1"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pic>
        <p:nvPicPr>
          <p:cNvPr id="1138693" name="Picture 5" descr="图7-22-协作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7150" y="1447800"/>
            <a:ext cx="6284913" cy="47085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smtClean="0">
                <a:latin typeface="Times New Roman" pitchFamily="18" charset="0"/>
              </a:rPr>
              <a:t>4</a:t>
            </a:r>
            <a:r>
              <a:rPr lang="zh-CN" altLang="en-US" dirty="0" smtClean="0">
                <a:latin typeface="Times New Roman" pitchFamily="18" charset="0"/>
              </a:rPr>
              <a:t>、对象交互：顺序图与协作图</a:t>
            </a:r>
            <a:endParaRPr lang="zh-CN" altLang="en-US" dirty="0">
              <a:latin typeface="Times New Roman" pitchFamily="18" charset="0"/>
            </a:endParaRPr>
          </a:p>
        </p:txBody>
      </p:sp>
      <p:sp>
        <p:nvSpPr>
          <p:cNvPr id="7" name="Text Box 3"/>
          <p:cNvSpPr txBox="1">
            <a:spLocks noChangeArrowheads="1"/>
          </p:cNvSpPr>
          <p:nvPr/>
        </p:nvSpPr>
        <p:spPr bwMode="auto">
          <a:xfrm>
            <a:off x="2627983" y="908720"/>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协作图</a:t>
            </a:r>
            <a:endParaRPr lang="zh-CN" altLang="en-US" dirty="0"/>
          </a:p>
        </p:txBody>
      </p:sp>
    </p:spTree>
    <p:extLst>
      <p:ext uri="{BB962C8B-B14F-4D97-AF65-F5344CB8AC3E}">
        <p14:creationId xmlns:p14="http://schemas.microsoft.com/office/powerpoint/2010/main" val="4148537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38691"/>
                                        </p:tgtEl>
                                        <p:attrNameLst>
                                          <p:attrName>style.visibility</p:attrName>
                                        </p:attrNameLst>
                                      </p:cBhvr>
                                      <p:to>
                                        <p:strVal val="visible"/>
                                      </p:to>
                                    </p:set>
                                    <p:animEffect transition="in" filter="wipe(left)">
                                      <p:cBhvr>
                                        <p:cTn id="7" dur="500"/>
                                        <p:tgtEl>
                                          <p:spTgt spid="1138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869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794BB23-6F2A-40DC-8AEF-71516BEBE6A7}" type="slidenum">
              <a:rPr lang="en-US" altLang="zh-CN" smtClean="0"/>
              <a:pPr>
                <a:defRPr/>
              </a:pPr>
              <a:t>71</a:t>
            </a:fld>
            <a:endParaRPr lang="en-US" altLang="zh-CN" dirty="0"/>
          </a:p>
        </p:txBody>
      </p:sp>
      <p:pic>
        <p:nvPicPr>
          <p:cNvPr id="3" name="Picture 6" descr="图7-22-协作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9144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89260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body" idx="1"/>
          </p:nvPr>
        </p:nvSpPr>
        <p:spPr>
          <a:xfrm>
            <a:off x="457200" y="1916832"/>
            <a:ext cx="8229600" cy="4248324"/>
          </a:xfrm>
        </p:spPr>
        <p:txBody>
          <a:bodyPr/>
          <a:lstStyle/>
          <a:p>
            <a:r>
              <a:rPr lang="zh-CN" altLang="en-US" dirty="0"/>
              <a:t>相同点</a:t>
            </a:r>
          </a:p>
          <a:p>
            <a:pPr lvl="1"/>
            <a:r>
              <a:rPr lang="zh-CN" altLang="en-US" dirty="0"/>
              <a:t>规定责任</a:t>
            </a:r>
            <a:r>
              <a:rPr lang="en-US" altLang="zh-CN" dirty="0"/>
              <a:t>, </a:t>
            </a:r>
            <a:r>
              <a:rPr lang="zh-CN" altLang="en-US" dirty="0"/>
              <a:t>二者均直观地规定了发送对象和接收对象的责任</a:t>
            </a:r>
            <a:r>
              <a:rPr lang="en-US" altLang="zh-CN" dirty="0"/>
              <a:t>.</a:t>
            </a:r>
          </a:p>
          <a:p>
            <a:pPr lvl="1"/>
            <a:r>
              <a:rPr lang="zh-CN" altLang="en-US" dirty="0"/>
              <a:t>支持消息</a:t>
            </a:r>
            <a:r>
              <a:rPr lang="en-US" altLang="zh-CN" dirty="0"/>
              <a:t>, </a:t>
            </a:r>
            <a:r>
              <a:rPr lang="zh-CN" altLang="en-US" dirty="0"/>
              <a:t>二者均支持所有的消息类型</a:t>
            </a:r>
            <a:r>
              <a:rPr lang="en-US" altLang="zh-CN" dirty="0"/>
              <a:t>.</a:t>
            </a:r>
          </a:p>
          <a:p>
            <a:pPr lvl="1"/>
            <a:r>
              <a:rPr lang="zh-CN" altLang="en-US" dirty="0"/>
              <a:t>衡量工具</a:t>
            </a:r>
            <a:r>
              <a:rPr lang="en-US" altLang="zh-CN" dirty="0"/>
              <a:t>, </a:t>
            </a:r>
            <a:r>
              <a:rPr lang="zh-CN" altLang="en-US" dirty="0"/>
              <a:t>二者均是衡量耦合性的工具</a:t>
            </a:r>
            <a:r>
              <a:rPr lang="en-US" altLang="zh-CN" dirty="0"/>
              <a:t>.</a:t>
            </a:r>
          </a:p>
          <a:p>
            <a:r>
              <a:rPr lang="zh-CN" altLang="en-US" dirty="0"/>
              <a:t>不同点</a:t>
            </a:r>
          </a:p>
          <a:p>
            <a:pPr lvl="1"/>
            <a:r>
              <a:rPr lang="zh-CN" altLang="en-US" dirty="0"/>
              <a:t>协作图强调参与交互的对象的组织结构</a:t>
            </a:r>
            <a:r>
              <a:rPr lang="en-US" altLang="zh-CN" dirty="0"/>
              <a:t>; </a:t>
            </a:r>
            <a:r>
              <a:rPr lang="zh-CN" altLang="en-US" dirty="0"/>
              <a:t>顺序图强调消息的时间顺序</a:t>
            </a:r>
            <a:r>
              <a:rPr lang="en-US" altLang="zh-CN" dirty="0"/>
              <a:t>.</a:t>
            </a:r>
          </a:p>
          <a:p>
            <a:pPr lvl="1"/>
            <a:r>
              <a:rPr lang="zh-CN" altLang="en-US" dirty="0"/>
              <a:t>顺序图可以反映对象的创建</a:t>
            </a:r>
            <a:r>
              <a:rPr lang="en-US" altLang="zh-CN" dirty="0"/>
              <a:t>/</a:t>
            </a:r>
            <a:r>
              <a:rPr lang="zh-CN" altLang="en-US" dirty="0"/>
              <a:t>激活</a:t>
            </a:r>
            <a:r>
              <a:rPr lang="en-US" altLang="zh-CN" dirty="0"/>
              <a:t>/</a:t>
            </a:r>
            <a:r>
              <a:rPr lang="zh-CN" altLang="en-US" dirty="0"/>
              <a:t>撤消</a:t>
            </a:r>
            <a:r>
              <a:rPr lang="en-US" altLang="zh-CN" dirty="0"/>
              <a:t>; </a:t>
            </a:r>
            <a:r>
              <a:rPr lang="zh-CN" altLang="en-US" dirty="0"/>
              <a:t>协作图不能</a:t>
            </a:r>
            <a:r>
              <a:rPr lang="en-US" altLang="zh-CN" dirty="0"/>
              <a:t>.</a:t>
            </a:r>
          </a:p>
          <a:p>
            <a:pPr lvl="1"/>
            <a:r>
              <a:rPr lang="zh-CN" altLang="en-US" dirty="0"/>
              <a:t>协作图能反应动作路径</a:t>
            </a:r>
            <a:r>
              <a:rPr lang="en-US" altLang="zh-CN" dirty="0"/>
              <a:t>, </a:t>
            </a:r>
            <a:r>
              <a:rPr lang="zh-CN" altLang="en-US" dirty="0"/>
              <a:t>消息必须有顺序号</a:t>
            </a:r>
            <a:r>
              <a:rPr lang="en-US" altLang="zh-CN" dirty="0"/>
              <a:t>; </a:t>
            </a:r>
            <a:r>
              <a:rPr lang="zh-CN" altLang="en-US" dirty="0"/>
              <a:t>顺序图没有</a:t>
            </a:r>
            <a:r>
              <a:rPr lang="en-US" altLang="zh-CN" dirty="0"/>
              <a:t>.</a:t>
            </a:r>
          </a:p>
        </p:txBody>
      </p:sp>
      <p:sp>
        <p:nvSpPr>
          <p:cNvPr id="6" name="Text Box 3"/>
          <p:cNvSpPr txBox="1">
            <a:spLocks noChangeArrowheads="1"/>
          </p:cNvSpPr>
          <p:nvPr/>
        </p:nvSpPr>
        <p:spPr bwMode="auto">
          <a:xfrm>
            <a:off x="2627983" y="908720"/>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smtClean="0"/>
              <a:t>3) </a:t>
            </a:r>
            <a:r>
              <a:rPr lang="zh-CN" altLang="en-US" dirty="0" smtClean="0"/>
              <a:t>顺序图与协作图的比较</a:t>
            </a:r>
            <a:endParaRPr lang="zh-CN" altLang="en-US" dirty="0"/>
          </a:p>
        </p:txBody>
      </p:sp>
      <p:sp>
        <p:nvSpPr>
          <p:cNvPr id="8"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smtClean="0">
                <a:latin typeface="Times New Roman" pitchFamily="18" charset="0"/>
              </a:rPr>
              <a:t>4</a:t>
            </a:r>
            <a:r>
              <a:rPr lang="zh-CN" altLang="en-US" dirty="0" smtClean="0">
                <a:latin typeface="Times New Roman" pitchFamily="18" charset="0"/>
              </a:rPr>
              <a:t>、对象交互：顺序图与协作图</a:t>
            </a:r>
            <a:endParaRPr lang="zh-CN" altLang="en-US" dirty="0">
              <a:latin typeface="Times New Roman" pitchFamily="18" charset="0"/>
            </a:endParaRPr>
          </a:p>
        </p:txBody>
      </p:sp>
    </p:spTree>
    <p:extLst>
      <p:ext uri="{BB962C8B-B14F-4D97-AF65-F5344CB8AC3E}">
        <p14:creationId xmlns:p14="http://schemas.microsoft.com/office/powerpoint/2010/main" val="20796304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 calcmode="lin" valueType="num">
                                      <p:cBhvr additive="base">
                                        <p:cTn id="7" dur="500" fill="hold"/>
                                        <p:tgtEl>
                                          <p:spTgt spid="317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4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anim calcmode="lin" valueType="num">
                                      <p:cBhvr additive="base">
                                        <p:cTn id="11" dur="500" fill="hold"/>
                                        <p:tgtEl>
                                          <p:spTgt spid="3174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174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anim calcmode="lin" valueType="num">
                                      <p:cBhvr additive="base">
                                        <p:cTn id="15" dur="500" fill="hold"/>
                                        <p:tgtEl>
                                          <p:spTgt spid="3174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174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1747">
                                            <p:txEl>
                                              <p:pRg st="3" end="3"/>
                                            </p:txEl>
                                          </p:spTgt>
                                        </p:tgtEl>
                                        <p:attrNameLst>
                                          <p:attrName>style.visibility</p:attrName>
                                        </p:attrNameLst>
                                      </p:cBhvr>
                                      <p:to>
                                        <p:strVal val="visible"/>
                                      </p:to>
                                    </p:set>
                                    <p:anim calcmode="lin" valueType="num">
                                      <p:cBhvr additive="base">
                                        <p:cTn id="19" dur="500" fill="hold"/>
                                        <p:tgtEl>
                                          <p:spTgt spid="3174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7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1747">
                                            <p:txEl>
                                              <p:pRg st="4" end="4"/>
                                            </p:txEl>
                                          </p:spTgt>
                                        </p:tgtEl>
                                        <p:attrNameLst>
                                          <p:attrName>style.visibility</p:attrName>
                                        </p:attrNameLst>
                                      </p:cBhvr>
                                      <p:to>
                                        <p:strVal val="visible"/>
                                      </p:to>
                                    </p:set>
                                    <p:anim calcmode="lin" valueType="num">
                                      <p:cBhvr additive="base">
                                        <p:cTn id="25" dur="500" fill="hold"/>
                                        <p:tgtEl>
                                          <p:spTgt spid="3174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747">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1747">
                                            <p:txEl>
                                              <p:pRg st="5" end="5"/>
                                            </p:txEl>
                                          </p:spTgt>
                                        </p:tgtEl>
                                        <p:attrNameLst>
                                          <p:attrName>style.visibility</p:attrName>
                                        </p:attrNameLst>
                                      </p:cBhvr>
                                      <p:to>
                                        <p:strVal val="visible"/>
                                      </p:to>
                                    </p:set>
                                    <p:anim calcmode="lin" valueType="num">
                                      <p:cBhvr additive="base">
                                        <p:cTn id="29" dur="500" fill="hold"/>
                                        <p:tgtEl>
                                          <p:spTgt spid="31747">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1747">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1747">
                                            <p:txEl>
                                              <p:pRg st="6" end="6"/>
                                            </p:txEl>
                                          </p:spTgt>
                                        </p:tgtEl>
                                        <p:attrNameLst>
                                          <p:attrName>style.visibility</p:attrName>
                                        </p:attrNameLst>
                                      </p:cBhvr>
                                      <p:to>
                                        <p:strVal val="visible"/>
                                      </p:to>
                                    </p:set>
                                    <p:anim calcmode="lin" valueType="num">
                                      <p:cBhvr additive="base">
                                        <p:cTn id="33" dur="500" fill="hold"/>
                                        <p:tgtEl>
                                          <p:spTgt spid="31747">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1747">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1747">
                                            <p:txEl>
                                              <p:pRg st="7" end="7"/>
                                            </p:txEl>
                                          </p:spTgt>
                                        </p:tgtEl>
                                        <p:attrNameLst>
                                          <p:attrName>style.visibility</p:attrName>
                                        </p:attrNameLst>
                                      </p:cBhvr>
                                      <p:to>
                                        <p:strVal val="visible"/>
                                      </p:to>
                                    </p:set>
                                    <p:anim calcmode="lin" valueType="num">
                                      <p:cBhvr additive="base">
                                        <p:cTn id="37" dur="500" fill="hold"/>
                                        <p:tgtEl>
                                          <p:spTgt spid="31747">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174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4"/>
          <p:cNvSpPr>
            <a:spLocks noGrp="1" noChangeArrowheads="1"/>
          </p:cNvSpPr>
          <p:nvPr>
            <p:ph type="title"/>
          </p:nvPr>
        </p:nvSpPr>
        <p:spPr/>
        <p:txBody>
          <a:bodyPr/>
          <a:lstStyle/>
          <a:p>
            <a:r>
              <a:rPr lang="zh-CN" altLang="en-US" sz="3200" dirty="0" smtClean="0"/>
              <a:t>顺序</a:t>
            </a:r>
            <a:r>
              <a:rPr lang="zh-CN" altLang="en-US" sz="3200" dirty="0"/>
              <a:t>图与协作图的比较</a:t>
            </a:r>
          </a:p>
        </p:txBody>
      </p:sp>
      <p:sp>
        <p:nvSpPr>
          <p:cNvPr id="32774" name="Text Box 6"/>
          <p:cNvSpPr txBox="1">
            <a:spLocks noChangeArrowheads="1"/>
          </p:cNvSpPr>
          <p:nvPr/>
        </p:nvSpPr>
        <p:spPr bwMode="auto">
          <a:xfrm>
            <a:off x="1439994" y="6080720"/>
            <a:ext cx="54441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汽车租赁系统中”客户还车”的顺序图</a:t>
            </a:r>
          </a:p>
        </p:txBody>
      </p:sp>
      <p:pic>
        <p:nvPicPr>
          <p:cNvPr id="3277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382" y="1196752"/>
            <a:ext cx="8583086" cy="4464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06359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1"/>
          </p:nvPr>
        </p:nvSpPr>
        <p:spPr>
          <a:xfrm>
            <a:off x="7308303" y="6552728"/>
            <a:ext cx="1839689" cy="332656"/>
          </a:xfrm>
        </p:spPr>
        <p:txBody>
          <a:bodyPr/>
          <a:lstStyle/>
          <a:p>
            <a:fld id="{5EF7E74D-1C16-46BC-8F07-E35D14FC15EC}" type="slidenum">
              <a:rPr lang="en-US" altLang="zh-CN"/>
              <a:pPr/>
              <a:t>74</a:t>
            </a:fld>
            <a:endParaRPr lang="en-US" altLang="zh-CN" dirty="0"/>
          </a:p>
        </p:txBody>
      </p:sp>
      <p:sp>
        <p:nvSpPr>
          <p:cNvPr id="34820" name="Rectangle 4"/>
          <p:cNvSpPr>
            <a:spLocks noGrp="1" noChangeArrowheads="1"/>
          </p:cNvSpPr>
          <p:nvPr>
            <p:ph type="title"/>
          </p:nvPr>
        </p:nvSpPr>
        <p:spPr/>
        <p:txBody>
          <a:bodyPr/>
          <a:lstStyle/>
          <a:p>
            <a:r>
              <a:rPr lang="en-US" altLang="zh-CN" sz="3200" dirty="0" smtClean="0"/>
              <a:t> </a:t>
            </a:r>
            <a:r>
              <a:rPr lang="zh-CN" altLang="en-US" sz="3200" dirty="0"/>
              <a:t>顺序图与协作图的比较</a:t>
            </a:r>
          </a:p>
        </p:txBody>
      </p:sp>
      <p:pic>
        <p:nvPicPr>
          <p:cNvPr id="348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396" y="1268760"/>
            <a:ext cx="8793100" cy="4248472"/>
          </a:xfrm>
          <a:prstGeom prst="rect">
            <a:avLst/>
          </a:prstGeom>
          <a:noFill/>
          <a:extLst>
            <a:ext uri="{909E8E84-426E-40DD-AFC4-6F175D3DCCD1}">
              <a14:hiddenFill xmlns:a14="http://schemas.microsoft.com/office/drawing/2010/main">
                <a:solidFill>
                  <a:srgbClr val="FFFFFF"/>
                </a:solidFill>
              </a14:hiddenFill>
            </a:ext>
          </a:extLst>
        </p:spPr>
      </p:pic>
      <p:sp>
        <p:nvSpPr>
          <p:cNvPr id="34822" name="Rectangle 6"/>
          <p:cNvSpPr>
            <a:spLocks noChangeArrowheads="1"/>
          </p:cNvSpPr>
          <p:nvPr/>
        </p:nvSpPr>
        <p:spPr bwMode="auto">
          <a:xfrm>
            <a:off x="1584010" y="6165304"/>
            <a:ext cx="54441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汽车租赁系统中”客户还车”的协作图</a:t>
            </a:r>
          </a:p>
        </p:txBody>
      </p:sp>
    </p:spTree>
    <p:extLst>
      <p:ext uri="{BB962C8B-B14F-4D97-AF65-F5344CB8AC3E}">
        <p14:creationId xmlns:p14="http://schemas.microsoft.com/office/powerpoint/2010/main" val="423801568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5" name="Rectangle 7"/>
          <p:cNvSpPr>
            <a:spLocks noChangeArrowheads="1"/>
          </p:cNvSpPr>
          <p:nvPr/>
        </p:nvSpPr>
        <p:spPr bwMode="auto">
          <a:xfrm>
            <a:off x="126409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三</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、对象建模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2" name="TextBox 1"/>
          <p:cNvSpPr txBox="1"/>
          <p:nvPr/>
        </p:nvSpPr>
        <p:spPr bwMode="auto">
          <a:xfrm>
            <a:off x="2972282" y="1484784"/>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smtClean="0">
                <a:solidFill>
                  <a:srgbClr val="969696"/>
                </a:solidFill>
              </a:rPr>
              <a:t> 1</a:t>
            </a:r>
            <a:r>
              <a:rPr lang="zh-CN" altLang="en-US" dirty="0" smtClean="0">
                <a:solidFill>
                  <a:srgbClr val="969696"/>
                </a:solidFill>
              </a:rPr>
              <a:t>、概述</a:t>
            </a:r>
            <a:endParaRPr lang="zh-CN" altLang="en-US" dirty="0">
              <a:solidFill>
                <a:srgbClr val="969696"/>
              </a:solidFill>
            </a:endParaRPr>
          </a:p>
        </p:txBody>
      </p:sp>
      <p:sp>
        <p:nvSpPr>
          <p:cNvPr id="6" name="TextBox 5"/>
          <p:cNvSpPr txBox="1"/>
          <p:nvPr/>
        </p:nvSpPr>
        <p:spPr bwMode="auto">
          <a:xfrm>
            <a:off x="2972282" y="2347955"/>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smtClean="0">
                <a:solidFill>
                  <a:srgbClr val="969696"/>
                </a:solidFill>
              </a:rPr>
              <a:t> 2</a:t>
            </a:r>
            <a:r>
              <a:rPr lang="zh-CN" altLang="en-US" dirty="0" smtClean="0">
                <a:solidFill>
                  <a:srgbClr val="969696"/>
                </a:solidFill>
              </a:rPr>
              <a:t>、类图</a:t>
            </a:r>
            <a:endParaRPr lang="zh-CN" altLang="en-US" dirty="0">
              <a:solidFill>
                <a:srgbClr val="969696"/>
              </a:solidFill>
            </a:endParaRPr>
          </a:p>
        </p:txBody>
      </p:sp>
      <p:sp>
        <p:nvSpPr>
          <p:cNvPr id="11" name="Rectangle 3"/>
          <p:cNvSpPr txBox="1">
            <a:spLocks noChangeArrowheads="1"/>
          </p:cNvSpPr>
          <p:nvPr/>
        </p:nvSpPr>
        <p:spPr bwMode="auto">
          <a:xfrm>
            <a:off x="1286810" y="1134616"/>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7" name="Text Box 3"/>
          <p:cNvSpPr txBox="1">
            <a:spLocks noChangeArrowheads="1"/>
          </p:cNvSpPr>
          <p:nvPr/>
        </p:nvSpPr>
        <p:spPr bwMode="auto">
          <a:xfrm>
            <a:off x="2972282" y="3211126"/>
            <a:ext cx="4264014"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solidFill>
                  <a:srgbClr val="777777"/>
                </a:solidFill>
              </a:rPr>
              <a:t> 3</a:t>
            </a:r>
            <a:r>
              <a:rPr lang="zh-CN" altLang="en-US" dirty="0" smtClean="0">
                <a:solidFill>
                  <a:srgbClr val="777777"/>
                </a:solidFill>
              </a:rPr>
              <a:t>、系统活动</a:t>
            </a:r>
            <a:endParaRPr lang="zh-CN" altLang="en-US" dirty="0">
              <a:solidFill>
                <a:srgbClr val="777777"/>
              </a:solidFill>
            </a:endParaRPr>
          </a:p>
        </p:txBody>
      </p:sp>
      <p:sp>
        <p:nvSpPr>
          <p:cNvPr id="8" name="Text Box 3"/>
          <p:cNvSpPr txBox="1">
            <a:spLocks noChangeArrowheads="1"/>
          </p:cNvSpPr>
          <p:nvPr/>
        </p:nvSpPr>
        <p:spPr bwMode="auto">
          <a:xfrm>
            <a:off x="2972282" y="4074297"/>
            <a:ext cx="4264014"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solidFill>
                  <a:srgbClr val="969696"/>
                </a:solidFill>
              </a:rPr>
              <a:t> 4</a:t>
            </a:r>
            <a:r>
              <a:rPr lang="zh-CN" altLang="en-US" dirty="0" smtClean="0">
                <a:solidFill>
                  <a:srgbClr val="969696"/>
                </a:solidFill>
              </a:rPr>
              <a:t>、对象交互</a:t>
            </a:r>
            <a:endParaRPr lang="zh-CN" altLang="en-US" dirty="0">
              <a:solidFill>
                <a:srgbClr val="969696"/>
              </a:solidFill>
            </a:endParaRPr>
          </a:p>
        </p:txBody>
      </p:sp>
      <p:sp>
        <p:nvSpPr>
          <p:cNvPr id="9" name="Text Box 3"/>
          <p:cNvSpPr txBox="1">
            <a:spLocks noChangeArrowheads="1"/>
          </p:cNvSpPr>
          <p:nvPr/>
        </p:nvSpPr>
        <p:spPr bwMode="auto">
          <a:xfrm>
            <a:off x="2972282" y="4937467"/>
            <a:ext cx="4264014"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t> </a:t>
            </a:r>
            <a:r>
              <a:rPr lang="en-US" altLang="zh-CN" dirty="0" smtClean="0"/>
              <a:t>5</a:t>
            </a:r>
            <a:r>
              <a:rPr lang="zh-CN" altLang="en-US" dirty="0" smtClean="0"/>
              <a:t>、对象行为</a:t>
            </a:r>
            <a:endParaRPr lang="zh-CN" altLang="en-US" dirty="0"/>
          </a:p>
        </p:txBody>
      </p:sp>
    </p:spTree>
    <p:extLst>
      <p:ext uri="{BB962C8B-B14F-4D97-AF65-F5344CB8AC3E}">
        <p14:creationId xmlns:p14="http://schemas.microsoft.com/office/powerpoint/2010/main" val="2033442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9718" name="Rectangle 6"/>
          <p:cNvSpPr>
            <a:spLocks noChangeArrowheads="1"/>
          </p:cNvSpPr>
          <p:nvPr/>
        </p:nvSpPr>
        <p:spPr bwMode="white">
          <a:xfrm>
            <a:off x="785813" y="2132856"/>
            <a:ext cx="7543800" cy="418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449263" lvl="1" indent="-449263" algn="l" eaLnBrk="0" hangingPunct="0">
              <a:lnSpc>
                <a:spcPct val="120000"/>
              </a:lnSpc>
              <a:spcBef>
                <a:spcPct val="20000"/>
              </a:spcBef>
              <a:buClr>
                <a:srgbClr val="CC0000"/>
              </a:buClr>
              <a:buSzPct val="120000"/>
              <a:buBlip>
                <a:blip r:embed="rId2"/>
              </a:buBlip>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在开发功能需求时，最后一类所需信息是每个对象的内部逻辑</a:t>
            </a:r>
            <a:endPar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449263" lvl="1" indent="-449263" algn="l" eaLnBrk="0" hangingPunct="0">
              <a:lnSpc>
                <a:spcPct val="120000"/>
              </a:lnSpc>
              <a:spcBef>
                <a:spcPct val="20000"/>
              </a:spcBef>
              <a:buClr>
                <a:srgbClr val="CC0000"/>
              </a:buClr>
              <a:buSzPct val="120000"/>
              <a:buBlip>
                <a:blip r:embed="rId2"/>
              </a:buBlip>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这些信息是对对象自身属性所执行的动作的描述</a:t>
            </a:r>
            <a:endPar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449263" lvl="1" indent="-449263" algn="l" eaLnBrk="0" hangingPunct="0">
              <a:lnSpc>
                <a:spcPct val="120000"/>
              </a:lnSpc>
              <a:spcBef>
                <a:spcPct val="20000"/>
              </a:spcBef>
              <a:buClr>
                <a:srgbClr val="CC0000"/>
              </a:buClr>
              <a:buSzPct val="120000"/>
              <a:buBlip>
                <a:blip r:embed="rId2"/>
              </a:buBlip>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状态图的目标是描述对象的内部工作</a:t>
            </a:r>
          </a:p>
          <a:p>
            <a:pPr marL="449263" lvl="1" indent="-449263" algn="l" eaLnBrk="0" hangingPunct="0">
              <a:lnSpc>
                <a:spcPct val="120000"/>
              </a:lnSpc>
              <a:spcBef>
                <a:spcPct val="20000"/>
              </a:spcBef>
              <a:buClr>
                <a:srgbClr val="CC0000"/>
              </a:buClr>
              <a:buSzPct val="120000"/>
              <a:buBlip>
                <a:blip r:embed="rId2"/>
              </a:buBlip>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系统类图中的每一个类有它自己唯一的状态图</a:t>
            </a:r>
            <a:endPar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4" name="Rectangle 2"/>
          <p:cNvSpPr txBox="1">
            <a:spLocks noChangeArrowheads="1"/>
          </p:cNvSpPr>
          <p:nvPr/>
        </p:nvSpPr>
        <p:spPr bwMode="auto">
          <a:xfrm>
            <a:off x="216024" y="77317"/>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Times New Roman" pitchFamily="18" charset="0"/>
              </a:rPr>
              <a:t>5</a:t>
            </a:r>
            <a:r>
              <a:rPr lang="zh-CN" altLang="en-US" dirty="0" smtClean="0">
                <a:latin typeface="Times New Roman" pitchFamily="18" charset="0"/>
              </a:rPr>
              <a:t>、对象行为</a:t>
            </a:r>
            <a:r>
              <a:rPr lang="en-US" altLang="zh-CN" dirty="0" smtClean="0">
                <a:latin typeface="Times New Roman" pitchFamily="18" charset="0"/>
              </a:rPr>
              <a:t>: </a:t>
            </a:r>
            <a:r>
              <a:rPr lang="zh-CN" altLang="en-US" dirty="0" smtClean="0">
                <a:latin typeface="Times New Roman" pitchFamily="18" charset="0"/>
              </a:rPr>
              <a:t>状态</a:t>
            </a:r>
            <a:r>
              <a:rPr lang="en-US" altLang="zh-CN" dirty="0" smtClean="0">
                <a:latin typeface="Times New Roman" pitchFamily="18" charset="0"/>
              </a:rPr>
              <a:t>/</a:t>
            </a:r>
            <a:r>
              <a:rPr lang="zh-CN" altLang="en-US" dirty="0" smtClean="0">
                <a:latin typeface="Times New Roman" pitchFamily="18" charset="0"/>
              </a:rPr>
              <a:t>状态转换</a:t>
            </a:r>
            <a:r>
              <a:rPr lang="en-US" altLang="zh-CN" dirty="0" smtClean="0">
                <a:latin typeface="Times New Roman" pitchFamily="18" charset="0"/>
              </a:rPr>
              <a:t>/</a:t>
            </a:r>
            <a:r>
              <a:rPr lang="zh-CN" altLang="en-US" dirty="0" smtClean="0">
                <a:latin typeface="Times New Roman" pitchFamily="18" charset="0"/>
              </a:rPr>
              <a:t>状态图</a:t>
            </a:r>
            <a:endParaRPr lang="zh-CN" altLang="en-US" dirty="0">
              <a:latin typeface="Times New Roman" pitchFamily="18" charset="0"/>
            </a:endParaRPr>
          </a:p>
        </p:txBody>
      </p:sp>
    </p:spTree>
    <p:extLst>
      <p:ext uri="{BB962C8B-B14F-4D97-AF65-F5344CB8AC3E}">
        <p14:creationId xmlns:p14="http://schemas.microsoft.com/office/powerpoint/2010/main" val="1244233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967" y="1052736"/>
            <a:ext cx="6956425" cy="505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33220" name="Rectangle 4"/>
          <p:cNvSpPr>
            <a:spLocks noChangeArrowheads="1"/>
          </p:cNvSpPr>
          <p:nvPr/>
        </p:nvSpPr>
        <p:spPr bwMode="white">
          <a:xfrm>
            <a:off x="2527176" y="6165304"/>
            <a:ext cx="6437312" cy="436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l">
              <a:lnSpc>
                <a:spcPct val="120000"/>
              </a:lnSpc>
              <a:spcBef>
                <a:spcPct val="20000"/>
              </a:spcBef>
              <a:buClr>
                <a:srgbClr val="000000"/>
              </a:buClr>
              <a:buFont typeface="Wingdings" charset="0"/>
              <a:buNone/>
            </a:pPr>
            <a:r>
              <a:rPr kumimoji="1" lang="zh-CN" altLang="en-US" sz="2000" b="1" dirty="0">
                <a:solidFill>
                  <a:srgbClr val="002060"/>
                </a:solidFill>
                <a:effectLst>
                  <a:outerShdw blurRad="38100" dist="38100" dir="2700000" algn="tl">
                    <a:srgbClr val="000000">
                      <a:alpha val="43137"/>
                    </a:srgbClr>
                  </a:outerShdw>
                </a:effectLst>
                <a:latin typeface="+mn-ea"/>
                <a:ea typeface="+mn-ea"/>
                <a:cs typeface="楷体_GB2312" charset="0"/>
              </a:rPr>
              <a:t>用例图、类图、时序图和状态图之间的关系</a:t>
            </a:r>
            <a:endParaRPr kumimoji="1" lang="en-US" altLang="zh-CN" sz="2000" b="1" dirty="0">
              <a:solidFill>
                <a:srgbClr val="002060"/>
              </a:solidFill>
              <a:effectLst>
                <a:outerShdw blurRad="38100" dist="38100" dir="2700000" algn="tl">
                  <a:srgbClr val="000000">
                    <a:alpha val="43137"/>
                  </a:srgbClr>
                </a:outerShdw>
              </a:effectLst>
              <a:latin typeface="+mn-ea"/>
              <a:ea typeface="+mn-ea"/>
              <a:cs typeface="宋体" charset="0"/>
            </a:endParaRPr>
          </a:p>
        </p:txBody>
      </p:sp>
      <p:sp>
        <p:nvSpPr>
          <p:cNvPr id="5"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Times New Roman" pitchFamily="18" charset="0"/>
              </a:rPr>
              <a:t>5</a:t>
            </a:r>
            <a:r>
              <a:rPr lang="zh-CN" altLang="en-US" dirty="0" smtClean="0">
                <a:latin typeface="Times New Roman" pitchFamily="18" charset="0"/>
              </a:rPr>
              <a:t>、对象行为</a:t>
            </a:r>
            <a:r>
              <a:rPr lang="en-US" altLang="zh-CN" dirty="0" smtClean="0">
                <a:latin typeface="Times New Roman" pitchFamily="18" charset="0"/>
              </a:rPr>
              <a:t>: </a:t>
            </a:r>
            <a:r>
              <a:rPr lang="zh-CN" altLang="en-US" dirty="0" smtClean="0">
                <a:latin typeface="Times New Roman" pitchFamily="18" charset="0"/>
              </a:rPr>
              <a:t>状态</a:t>
            </a:r>
            <a:r>
              <a:rPr lang="en-US" altLang="zh-CN" dirty="0" smtClean="0">
                <a:latin typeface="Times New Roman" pitchFamily="18" charset="0"/>
              </a:rPr>
              <a:t>/</a:t>
            </a:r>
            <a:r>
              <a:rPr lang="zh-CN" altLang="en-US" dirty="0" smtClean="0">
                <a:latin typeface="Times New Roman" pitchFamily="18" charset="0"/>
              </a:rPr>
              <a:t>状态图</a:t>
            </a:r>
            <a:endParaRPr lang="zh-CN" altLang="en-US" dirty="0">
              <a:latin typeface="Times New Roman" pitchFamily="18" charset="0"/>
            </a:endParaRPr>
          </a:p>
        </p:txBody>
      </p:sp>
    </p:spTree>
    <p:extLst>
      <p:ext uri="{BB962C8B-B14F-4D97-AF65-F5344CB8AC3E}">
        <p14:creationId xmlns:p14="http://schemas.microsoft.com/office/powerpoint/2010/main" val="2216313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33220"/>
                                        </p:tgtEl>
                                        <p:attrNameLst>
                                          <p:attrName>style.visibility</p:attrName>
                                        </p:attrNameLst>
                                      </p:cBhvr>
                                      <p:to>
                                        <p:strVal val="visible"/>
                                      </p:to>
                                    </p:set>
                                    <p:animEffect transition="in" filter="wipe(left)">
                                      <p:cBhvr>
                                        <p:cTn id="7" dur="1000"/>
                                        <p:tgtEl>
                                          <p:spTgt spid="1033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22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0739" name="Rectangle 3"/>
          <p:cNvSpPr>
            <a:spLocks noChangeArrowheads="1"/>
          </p:cNvSpPr>
          <p:nvPr/>
        </p:nvSpPr>
        <p:spPr bwMode="white">
          <a:xfrm>
            <a:off x="2300288" y="1124744"/>
            <a:ext cx="4595812" cy="436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l">
              <a:lnSpc>
                <a:spcPct val="120000"/>
              </a:lnSpc>
              <a:spcBef>
                <a:spcPct val="20000"/>
              </a:spcBef>
              <a:buClr>
                <a:srgbClr val="000000"/>
              </a:buClr>
              <a:buFont typeface="Wingdings" charset="0"/>
              <a:buNone/>
            </a:pPr>
            <a:r>
              <a:rPr lang="zh-CN" altLang="en-US" sz="2400" b="1" dirty="0">
                <a:solidFill>
                  <a:srgbClr val="002060"/>
                </a:solidFill>
                <a:effectLst>
                  <a:outerShdw blurRad="38100" dist="38100" dir="2700000" algn="tl">
                    <a:srgbClr val="000000">
                      <a:alpha val="43137"/>
                    </a:srgbClr>
                  </a:outerShdw>
                </a:effectLst>
                <a:latin typeface="+mn-ea"/>
                <a:ea typeface="+mn-ea"/>
                <a:cs typeface="Times New Roman" pitchFamily="18" charset="0"/>
              </a:rPr>
              <a:t>类的状态图和时</a:t>
            </a:r>
            <a:r>
              <a:rPr kumimoji="1" lang="zh-CN" altLang="en-US" sz="2400" b="1" dirty="0">
                <a:solidFill>
                  <a:srgbClr val="002060"/>
                </a:solidFill>
                <a:effectLst>
                  <a:outerShdw blurRad="38100" dist="38100" dir="2700000" algn="tl">
                    <a:srgbClr val="000000">
                      <a:alpha val="43137"/>
                    </a:srgbClr>
                  </a:outerShdw>
                </a:effectLst>
                <a:latin typeface="+mn-ea"/>
                <a:ea typeface="+mn-ea"/>
                <a:cs typeface="Times New Roman" pitchFamily="18" charset="0"/>
              </a:rPr>
              <a:t>序图之间的关系</a:t>
            </a:r>
            <a:endParaRPr kumimoji="1" lang="en-US" altLang="zh-CN" sz="2400" b="1" dirty="0">
              <a:solidFill>
                <a:srgbClr val="002060"/>
              </a:solidFill>
              <a:effectLst>
                <a:outerShdw blurRad="38100" dist="38100" dir="2700000" algn="tl">
                  <a:srgbClr val="000000">
                    <a:alpha val="43137"/>
                  </a:srgbClr>
                </a:outerShdw>
              </a:effectLst>
              <a:latin typeface="+mn-ea"/>
              <a:ea typeface="+mn-ea"/>
              <a:cs typeface="Times New Roman" pitchFamily="18" charset="0"/>
            </a:endParaRPr>
          </a:p>
        </p:txBody>
      </p:sp>
      <p:graphicFrame>
        <p:nvGraphicFramePr>
          <p:cNvPr id="1140871" name="Group 135"/>
          <p:cNvGraphicFramePr>
            <a:graphicFrameLocks noGrp="1"/>
          </p:cNvGraphicFramePr>
          <p:nvPr>
            <p:extLst>
              <p:ext uri="{D42A27DB-BD31-4B8C-83A1-F6EECF244321}">
                <p14:modId xmlns:p14="http://schemas.microsoft.com/office/powerpoint/2010/main" val="2156388168"/>
              </p:ext>
            </p:extLst>
          </p:nvPr>
        </p:nvGraphicFramePr>
        <p:xfrm>
          <a:off x="777875" y="1987550"/>
          <a:ext cx="7824788" cy="3027363"/>
        </p:xfrm>
        <a:graphic>
          <a:graphicData uri="http://schemas.openxmlformats.org/drawingml/2006/table">
            <a:tbl>
              <a:tblPr/>
              <a:tblGrid>
                <a:gridCol w="2152650">
                  <a:extLst>
                    <a:ext uri="{9D8B030D-6E8A-4147-A177-3AD203B41FA5}">
                      <a16:colId xmlns:a16="http://schemas.microsoft.com/office/drawing/2014/main" val="20000"/>
                    </a:ext>
                  </a:extLst>
                </a:gridCol>
                <a:gridCol w="1368425">
                  <a:extLst>
                    <a:ext uri="{9D8B030D-6E8A-4147-A177-3AD203B41FA5}">
                      <a16:colId xmlns:a16="http://schemas.microsoft.com/office/drawing/2014/main" val="20001"/>
                    </a:ext>
                  </a:extLst>
                </a:gridCol>
                <a:gridCol w="1427163">
                  <a:extLst>
                    <a:ext uri="{9D8B030D-6E8A-4147-A177-3AD203B41FA5}">
                      <a16:colId xmlns:a16="http://schemas.microsoft.com/office/drawing/2014/main" val="20002"/>
                    </a:ext>
                  </a:extLst>
                </a:gridCol>
                <a:gridCol w="1485900">
                  <a:extLst>
                    <a:ext uri="{9D8B030D-6E8A-4147-A177-3AD203B41FA5}">
                      <a16:colId xmlns:a16="http://schemas.microsoft.com/office/drawing/2014/main" val="20003"/>
                    </a:ext>
                  </a:extLst>
                </a:gridCol>
                <a:gridCol w="1390650">
                  <a:extLst>
                    <a:ext uri="{9D8B030D-6E8A-4147-A177-3AD203B41FA5}">
                      <a16:colId xmlns:a16="http://schemas.microsoft.com/office/drawing/2014/main" val="20004"/>
                    </a:ext>
                  </a:extLst>
                </a:gridCol>
              </a:tblGrid>
              <a:tr h="863600">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宋体" charset="0"/>
                          <a:ea typeface="宋体" charset="0"/>
                          <a:cs typeface="宋体" charset="0"/>
                        </a:rPr>
                        <a:t>　</a:t>
                      </a:r>
                      <a:endParaRPr kumimoji="0" lang="zh-CN" altLang="en-US" sz="2000" b="0" i="0" u="none" strike="noStrike" cap="none" normalizeH="0" baseline="0" dirty="0">
                        <a:ln>
                          <a:noFill/>
                        </a:ln>
                        <a:solidFill>
                          <a:schemeClr val="tx1"/>
                        </a:solidFill>
                        <a:effectLst/>
                        <a:latin typeface="Times New Roman"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2060"/>
                          </a:solidFill>
                          <a:effectLst>
                            <a:outerShdw blurRad="38100" dist="38100" dir="2700000" algn="tl">
                              <a:srgbClr val="000000">
                                <a:alpha val="43137"/>
                              </a:srgbClr>
                            </a:outerShdw>
                          </a:effectLst>
                          <a:latin typeface="+mn-ea"/>
                          <a:ea typeface="+mn-ea"/>
                          <a:cs typeface="宋体" charset="0"/>
                        </a:rPr>
                        <a:t>客户类</a:t>
                      </a:r>
                      <a:endParaRPr kumimoji="0" lang="zh-CN" altLang="en-US" sz="2000" b="0" i="0" u="none" strike="noStrike" cap="none" normalizeH="0" baseline="0" dirty="0">
                        <a:ln>
                          <a:noFill/>
                        </a:ln>
                        <a:solidFill>
                          <a:srgbClr val="002060"/>
                        </a:solidFill>
                        <a:effectLst>
                          <a:outerShdw blurRad="38100" dist="38100" dir="2700000" algn="tl">
                            <a:srgbClr val="000000">
                              <a:alpha val="43137"/>
                            </a:srgbClr>
                          </a:outerShdw>
                        </a:effectLst>
                        <a:latin typeface="+mn-ea"/>
                        <a:ea typeface="+mn-ea"/>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2060"/>
                          </a:solidFill>
                          <a:effectLst>
                            <a:outerShdw blurRad="38100" dist="38100" dir="2700000" algn="tl">
                              <a:srgbClr val="000000">
                                <a:alpha val="43137"/>
                              </a:srgbClr>
                            </a:outerShdw>
                          </a:effectLst>
                          <a:latin typeface="+mn-ea"/>
                          <a:ea typeface="+mn-ea"/>
                          <a:cs typeface="宋体" charset="0"/>
                        </a:rPr>
                        <a:t>订单类</a:t>
                      </a:r>
                      <a:endParaRPr kumimoji="0" lang="zh-CN" altLang="en-US" sz="2000" b="0" i="0" u="none" strike="noStrike" cap="none" normalizeH="0" baseline="0" dirty="0">
                        <a:ln>
                          <a:noFill/>
                        </a:ln>
                        <a:solidFill>
                          <a:srgbClr val="002060"/>
                        </a:solidFill>
                        <a:effectLst>
                          <a:outerShdw blurRad="38100" dist="38100" dir="2700000" algn="tl">
                            <a:srgbClr val="000000">
                              <a:alpha val="43137"/>
                            </a:srgbClr>
                          </a:outerShdw>
                        </a:effectLst>
                        <a:latin typeface="+mn-ea"/>
                        <a:ea typeface="+mn-ea"/>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2060"/>
                          </a:solidFill>
                          <a:effectLst>
                            <a:outerShdw blurRad="38100" dist="38100" dir="2700000" algn="tl">
                              <a:srgbClr val="000000">
                                <a:alpha val="43137"/>
                              </a:srgbClr>
                            </a:outerShdw>
                          </a:effectLst>
                          <a:latin typeface="+mn-ea"/>
                          <a:ea typeface="+mn-ea"/>
                          <a:cs typeface="宋体" charset="0"/>
                        </a:rPr>
                        <a:t>订单条目类</a:t>
                      </a:r>
                      <a:endParaRPr kumimoji="0" lang="zh-CN" altLang="en-US" sz="2000" b="0" i="0" u="none" strike="noStrike" cap="none" normalizeH="0" baseline="0" dirty="0">
                        <a:ln>
                          <a:noFill/>
                        </a:ln>
                        <a:solidFill>
                          <a:srgbClr val="002060"/>
                        </a:solidFill>
                        <a:effectLst>
                          <a:outerShdw blurRad="38100" dist="38100" dir="2700000" algn="tl">
                            <a:srgbClr val="000000">
                              <a:alpha val="43137"/>
                            </a:srgbClr>
                          </a:outerShdw>
                        </a:effectLst>
                        <a:latin typeface="+mn-ea"/>
                        <a:ea typeface="+mn-ea"/>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2060"/>
                          </a:solidFill>
                          <a:effectLst>
                            <a:outerShdw blurRad="38100" dist="38100" dir="2700000" algn="tl">
                              <a:srgbClr val="000000">
                                <a:alpha val="43137"/>
                              </a:srgbClr>
                            </a:outerShdw>
                          </a:effectLst>
                          <a:latin typeface="+mn-ea"/>
                          <a:ea typeface="+mn-ea"/>
                          <a:cs typeface="宋体" charset="0"/>
                        </a:rPr>
                        <a:t>产品类</a:t>
                      </a:r>
                      <a:endParaRPr kumimoji="0" lang="zh-CN" altLang="en-US" sz="2000" b="0" i="0" u="none" strike="noStrike" cap="none" normalizeH="0" baseline="0" dirty="0">
                        <a:ln>
                          <a:noFill/>
                        </a:ln>
                        <a:solidFill>
                          <a:srgbClr val="002060"/>
                        </a:solidFill>
                        <a:effectLst>
                          <a:outerShdw blurRad="38100" dist="38100" dir="2700000" algn="tl">
                            <a:srgbClr val="000000">
                              <a:alpha val="43137"/>
                            </a:srgbClr>
                          </a:outerShdw>
                        </a:effectLst>
                        <a:latin typeface="+mn-ea"/>
                        <a:ea typeface="+mn-ea"/>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20725">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黑体" pitchFamily="49" charset="-122"/>
                          <a:ea typeface="黑体" pitchFamily="49" charset="-122"/>
                          <a:cs typeface="宋体" charset="0"/>
                        </a:rPr>
                        <a:t>创建新客户</a:t>
                      </a:r>
                      <a:endParaRPr kumimoji="0" lang="zh-CN" altLang="en-US" sz="2000" b="0" i="0" u="none" strike="noStrike" cap="none" normalizeH="0" baseline="0" dirty="0">
                        <a:ln>
                          <a:noFill/>
                        </a:ln>
                        <a:solidFill>
                          <a:srgbClr val="0000FF"/>
                        </a:solidFill>
                        <a:effectLst/>
                        <a:latin typeface="黑体" pitchFamily="49" charset="-122"/>
                        <a:ea typeface="黑体" pitchFamily="49" charset="-122"/>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宋体" charset="0"/>
                          <a:ea typeface="宋体" charset="0"/>
                          <a:cs typeface="宋体" charset="0"/>
                        </a:rPr>
                        <a:t>×</a:t>
                      </a:r>
                      <a:endParaRPr kumimoji="0" lang="en-US" altLang="zh-CN" sz="2000" b="0" i="0" u="none" strike="noStrike" cap="none" normalizeH="0" baseline="0">
                        <a:ln>
                          <a:noFill/>
                        </a:ln>
                        <a:solidFill>
                          <a:schemeClr val="tx1"/>
                        </a:solidFill>
                        <a:effectLst/>
                        <a:latin typeface="Times New Roman"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FF0000"/>
                          </a:solidFill>
                          <a:effectLst/>
                          <a:latin typeface="宋体" charset="0"/>
                          <a:ea typeface="宋体" charset="0"/>
                          <a:cs typeface="宋体" charset="0"/>
                        </a:rPr>
                        <a:t>　</a:t>
                      </a:r>
                      <a:endParaRPr kumimoji="0" lang="zh-CN" altLang="en-US" sz="2000" b="0" i="0" u="none" strike="noStrike" cap="none" normalizeH="0" baseline="0">
                        <a:ln>
                          <a:noFill/>
                        </a:ln>
                        <a:solidFill>
                          <a:schemeClr val="tx1"/>
                        </a:solidFill>
                        <a:effectLst/>
                        <a:latin typeface="Times New Roman"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FF0000"/>
                          </a:solidFill>
                          <a:effectLst/>
                          <a:latin typeface="宋体" charset="0"/>
                          <a:ea typeface="宋体" charset="0"/>
                          <a:cs typeface="宋体" charset="0"/>
                        </a:rPr>
                        <a:t>　</a:t>
                      </a:r>
                      <a:endParaRPr kumimoji="0" lang="zh-CN" altLang="en-US" sz="2000" b="0" i="0" u="none" strike="noStrike" cap="none" normalizeH="0" baseline="0">
                        <a:ln>
                          <a:noFill/>
                        </a:ln>
                        <a:solidFill>
                          <a:schemeClr val="tx1"/>
                        </a:solidFill>
                        <a:effectLst/>
                        <a:latin typeface="Times New Roman"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FF0000"/>
                          </a:solidFill>
                          <a:effectLst/>
                          <a:latin typeface="宋体" charset="0"/>
                          <a:ea typeface="宋体" charset="0"/>
                          <a:cs typeface="宋体" charset="0"/>
                        </a:rPr>
                        <a:t>　</a:t>
                      </a:r>
                      <a:endParaRPr kumimoji="0" lang="zh-CN" altLang="en-US" sz="2000" b="0" i="0" u="none" strike="noStrike" cap="none" normalizeH="0" baseline="0">
                        <a:ln>
                          <a:noFill/>
                        </a:ln>
                        <a:solidFill>
                          <a:schemeClr val="tx1"/>
                        </a:solidFill>
                        <a:effectLst/>
                        <a:latin typeface="Times New Roman"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2313">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黑体" pitchFamily="49" charset="-122"/>
                          <a:ea typeface="黑体" pitchFamily="49" charset="-122"/>
                          <a:cs typeface="宋体" charset="0"/>
                        </a:rPr>
                        <a:t>产生新订单</a:t>
                      </a:r>
                      <a:endParaRPr kumimoji="0" lang="zh-CN" altLang="en-US" sz="2000" b="0" i="0" u="none" strike="noStrike" cap="none" normalizeH="0" baseline="0" dirty="0">
                        <a:ln>
                          <a:noFill/>
                        </a:ln>
                        <a:solidFill>
                          <a:srgbClr val="0000FF"/>
                        </a:solidFill>
                        <a:effectLst/>
                        <a:latin typeface="黑体" pitchFamily="49" charset="-122"/>
                        <a:ea typeface="黑体" pitchFamily="49" charset="-122"/>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宋体" charset="0"/>
                          <a:ea typeface="宋体" charset="0"/>
                          <a:cs typeface="宋体" charset="0"/>
                        </a:rPr>
                        <a:t>×</a:t>
                      </a:r>
                      <a:endParaRPr kumimoji="0" lang="en-US" altLang="zh-CN" sz="2000" b="0" i="0" u="none" strike="noStrike" cap="none" normalizeH="0" baseline="0">
                        <a:ln>
                          <a:noFill/>
                        </a:ln>
                        <a:solidFill>
                          <a:schemeClr val="tx1"/>
                        </a:solidFill>
                        <a:effectLst/>
                        <a:latin typeface="Times New Roman"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宋体" charset="0"/>
                          <a:ea typeface="宋体" charset="0"/>
                          <a:cs typeface="宋体" charset="0"/>
                        </a:rPr>
                        <a:t>×</a:t>
                      </a:r>
                      <a:endParaRPr kumimoji="0" lang="en-US" altLang="zh-CN" sz="2000" b="0" i="0" u="none" strike="noStrike" cap="none" normalizeH="0" baseline="0">
                        <a:ln>
                          <a:noFill/>
                        </a:ln>
                        <a:solidFill>
                          <a:schemeClr val="tx1"/>
                        </a:solidFill>
                        <a:effectLst/>
                        <a:latin typeface="Times New Roman"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宋体" charset="0"/>
                          <a:ea typeface="宋体" charset="0"/>
                          <a:cs typeface="宋体" charset="0"/>
                        </a:rPr>
                        <a:t>×</a:t>
                      </a:r>
                      <a:endParaRPr kumimoji="0" lang="en-US" altLang="zh-CN" sz="2000" b="0" i="0" u="none" strike="noStrike" cap="none" normalizeH="0" baseline="0">
                        <a:ln>
                          <a:noFill/>
                        </a:ln>
                        <a:solidFill>
                          <a:schemeClr val="tx1"/>
                        </a:solidFill>
                        <a:effectLst/>
                        <a:latin typeface="Times New Roman"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FF0000"/>
                          </a:solidFill>
                          <a:effectLst/>
                          <a:latin typeface="宋体" charset="0"/>
                          <a:ea typeface="宋体" charset="0"/>
                          <a:cs typeface="宋体" charset="0"/>
                        </a:rPr>
                        <a:t>×</a:t>
                      </a:r>
                      <a:endParaRPr kumimoji="0" lang="en-US" altLang="zh-CN" sz="2000" b="0" i="0" u="none" strike="noStrike" cap="none" normalizeH="0" baseline="0">
                        <a:ln>
                          <a:noFill/>
                        </a:ln>
                        <a:solidFill>
                          <a:schemeClr val="tx1"/>
                        </a:solidFill>
                        <a:effectLst/>
                        <a:latin typeface="Times New Roman"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20725">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黑体" pitchFamily="49" charset="-122"/>
                          <a:ea typeface="黑体" pitchFamily="49" charset="-122"/>
                          <a:cs typeface="宋体" charset="0"/>
                        </a:rPr>
                        <a:t>检查条目可用性</a:t>
                      </a:r>
                      <a:endParaRPr kumimoji="0" lang="zh-CN" altLang="en-US" sz="2000" b="0" i="0" u="none" strike="noStrike" cap="none" normalizeH="0" baseline="0" dirty="0">
                        <a:ln>
                          <a:noFill/>
                        </a:ln>
                        <a:solidFill>
                          <a:srgbClr val="0000FF"/>
                        </a:solidFill>
                        <a:effectLst/>
                        <a:latin typeface="黑体" pitchFamily="49" charset="-122"/>
                        <a:ea typeface="黑体" pitchFamily="49" charset="-122"/>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FF0000"/>
                          </a:solidFill>
                          <a:effectLst/>
                          <a:latin typeface="宋体" charset="0"/>
                          <a:ea typeface="宋体" charset="0"/>
                          <a:cs typeface="宋体" charset="0"/>
                        </a:rPr>
                        <a:t>　</a:t>
                      </a:r>
                      <a:endParaRPr kumimoji="0" lang="zh-CN" altLang="en-US" sz="2000" b="0" i="0" u="none" strike="noStrike" cap="none" normalizeH="0" baseline="0">
                        <a:ln>
                          <a:noFill/>
                        </a:ln>
                        <a:solidFill>
                          <a:schemeClr val="tx1"/>
                        </a:solidFill>
                        <a:effectLst/>
                        <a:latin typeface="Times New Roman"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FF0000"/>
                          </a:solidFill>
                          <a:effectLst/>
                          <a:latin typeface="宋体" charset="0"/>
                          <a:ea typeface="宋体" charset="0"/>
                          <a:cs typeface="宋体" charset="0"/>
                        </a:rPr>
                        <a:t>　</a:t>
                      </a:r>
                      <a:endParaRPr kumimoji="0" lang="zh-CN" altLang="en-US" sz="2000" b="0" i="0" u="none" strike="noStrike" cap="none" normalizeH="0" baseline="0">
                        <a:ln>
                          <a:noFill/>
                        </a:ln>
                        <a:solidFill>
                          <a:schemeClr val="tx1"/>
                        </a:solidFill>
                        <a:effectLst/>
                        <a:latin typeface="Times New Roman"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FF0000"/>
                          </a:solidFill>
                          <a:effectLst/>
                          <a:latin typeface="宋体" charset="0"/>
                          <a:ea typeface="宋体" charset="0"/>
                          <a:cs typeface="宋体" charset="0"/>
                        </a:rPr>
                        <a:t>　</a:t>
                      </a:r>
                      <a:endParaRPr kumimoji="0" lang="zh-CN" altLang="en-US" sz="2000" b="0" i="0" u="none" strike="noStrike" cap="none" normalizeH="0" baseline="0">
                        <a:ln>
                          <a:noFill/>
                        </a:ln>
                        <a:solidFill>
                          <a:schemeClr val="tx1"/>
                        </a:solidFill>
                        <a:effectLst/>
                        <a:latin typeface="Times New Roman"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宋体" charset="0"/>
                          <a:ea typeface="宋体" charset="0"/>
                          <a:cs typeface="宋体" charset="0"/>
                        </a:rPr>
                        <a:t>×</a:t>
                      </a:r>
                      <a:endParaRPr kumimoji="0" lang="en-US" altLang="zh-CN" sz="2000" b="0" i="0" u="none" strike="noStrike" cap="none" normalizeH="0" baseline="0" dirty="0">
                        <a:ln>
                          <a:noFill/>
                        </a:ln>
                        <a:solidFill>
                          <a:schemeClr val="tx1"/>
                        </a:solidFill>
                        <a:effectLst/>
                        <a:latin typeface="Times New Roman" charset="0"/>
                        <a:ea typeface="宋体" charset="0"/>
                        <a:cs typeface="宋体"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140872" name="Rectangle 136"/>
          <p:cNvSpPr>
            <a:spLocks noChangeArrowheads="1"/>
          </p:cNvSpPr>
          <p:nvPr/>
        </p:nvSpPr>
        <p:spPr bwMode="auto">
          <a:xfrm>
            <a:off x="195263" y="5326063"/>
            <a:ext cx="8597900" cy="1287462"/>
          </a:xfrm>
          <a:prstGeom prst="rect">
            <a:avLst/>
          </a:prstGeom>
          <a:solidFill>
            <a:srgbClr val="CCFFCC"/>
          </a:solidFill>
          <a:ln w="9525">
            <a:solidFill>
              <a:srgbClr val="C0C0C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l"/>
            <a:r>
              <a:rPr kumimoji="1" lang="zh-CN" altLang="en-US" sz="2000" b="1" dirty="0">
                <a:solidFill>
                  <a:srgbClr val="CC0000"/>
                </a:solidFill>
                <a:effectLst>
                  <a:outerShdw blurRad="38100" dist="38100" dir="2700000" algn="tl">
                    <a:srgbClr val="000000">
                      <a:alpha val="43137"/>
                    </a:srgbClr>
                  </a:outerShdw>
                </a:effectLst>
                <a:latin typeface="+mn-ea"/>
                <a:ea typeface="+mn-ea"/>
                <a:cs typeface="Times New Roman" pitchFamily="18" charset="0"/>
              </a:rPr>
              <a:t>说明</a:t>
            </a:r>
            <a:r>
              <a:rPr kumimoji="1" lang="zh-CN" altLang="en-US" sz="2000" b="1" dirty="0">
                <a:solidFill>
                  <a:srgbClr val="CC0000"/>
                </a:solidFill>
                <a:effectLst>
                  <a:outerShdw blurRad="38100" dist="38100" dir="2700000" algn="tl">
                    <a:srgbClr val="000000">
                      <a:alpha val="43137"/>
                    </a:srgbClr>
                  </a:outerShdw>
                </a:effectLst>
                <a:latin typeface="+mn-ea"/>
                <a:ea typeface="+mn-ea"/>
                <a:cs typeface="Times New Roman" pitchFamily="18" charset="0"/>
                <a:sym typeface="Wingdings" charset="0"/>
              </a:rPr>
              <a:t>：</a:t>
            </a:r>
            <a:r>
              <a:rPr kumimoji="1" lang="zh-CN" altLang="en-US" sz="2000" b="1" dirty="0">
                <a:solidFill>
                  <a:srgbClr val="002060"/>
                </a:solidFill>
                <a:effectLst>
                  <a:outerShdw blurRad="38100" dist="38100" dir="2700000" algn="tl">
                    <a:srgbClr val="000000">
                      <a:alpha val="43137"/>
                    </a:srgbClr>
                  </a:outerShdw>
                </a:effectLst>
                <a:latin typeface="+mn-ea"/>
                <a:ea typeface="+mn-ea"/>
                <a:cs typeface="Times New Roman" pitchFamily="18" charset="0"/>
                <a:sym typeface="Wingdings" charset="0"/>
              </a:rPr>
              <a:t>（</a:t>
            </a:r>
            <a:r>
              <a:rPr kumimoji="1" lang="en-US" altLang="zh-CN" sz="2000" b="1" dirty="0">
                <a:solidFill>
                  <a:srgbClr val="002060"/>
                </a:solidFill>
                <a:effectLst>
                  <a:outerShdw blurRad="38100" dist="38100" dir="2700000" algn="tl">
                    <a:srgbClr val="000000">
                      <a:alpha val="43137"/>
                    </a:srgbClr>
                  </a:outerShdw>
                </a:effectLst>
                <a:latin typeface="+mn-ea"/>
                <a:ea typeface="+mn-ea"/>
                <a:cs typeface="Times New Roman" pitchFamily="18" charset="0"/>
                <a:sym typeface="Wingdings" charset="0"/>
              </a:rPr>
              <a:t>1</a:t>
            </a:r>
            <a:r>
              <a:rPr kumimoji="1" lang="zh-CN" altLang="en-US" sz="2000" b="1" dirty="0">
                <a:solidFill>
                  <a:srgbClr val="002060"/>
                </a:solidFill>
                <a:effectLst>
                  <a:outerShdw blurRad="38100" dist="38100" dir="2700000" algn="tl">
                    <a:srgbClr val="000000">
                      <a:alpha val="43137"/>
                    </a:srgbClr>
                  </a:outerShdw>
                </a:effectLst>
                <a:latin typeface="+mn-ea"/>
                <a:ea typeface="+mn-ea"/>
                <a:cs typeface="Times New Roman" pitchFamily="18" charset="0"/>
                <a:sym typeface="Wingdings" charset="0"/>
              </a:rPr>
              <a:t>）每一行针对一个顺序图</a:t>
            </a:r>
            <a:br>
              <a:rPr kumimoji="1" lang="zh-CN" altLang="en-US" sz="2000" b="1" dirty="0">
                <a:solidFill>
                  <a:srgbClr val="002060"/>
                </a:solidFill>
                <a:effectLst>
                  <a:outerShdw blurRad="38100" dist="38100" dir="2700000" algn="tl">
                    <a:srgbClr val="000000">
                      <a:alpha val="43137"/>
                    </a:srgbClr>
                  </a:outerShdw>
                </a:effectLst>
                <a:latin typeface="+mn-ea"/>
                <a:ea typeface="+mn-ea"/>
                <a:cs typeface="Times New Roman" pitchFamily="18" charset="0"/>
                <a:sym typeface="Wingdings" charset="0"/>
              </a:rPr>
            </a:br>
            <a:r>
              <a:rPr kumimoji="1" lang="zh-CN" altLang="en-US" sz="2000" b="1" dirty="0">
                <a:solidFill>
                  <a:srgbClr val="002060"/>
                </a:solidFill>
                <a:effectLst>
                  <a:outerShdw blurRad="38100" dist="38100" dir="2700000" algn="tl">
                    <a:srgbClr val="000000">
                      <a:alpha val="43137"/>
                    </a:srgbClr>
                  </a:outerShdw>
                </a:effectLst>
                <a:latin typeface="+mn-ea"/>
                <a:ea typeface="+mn-ea"/>
                <a:cs typeface="Times New Roman" pitchFamily="18" charset="0"/>
                <a:sym typeface="Wingdings" charset="0"/>
              </a:rPr>
              <a:t>      （</a:t>
            </a:r>
            <a:r>
              <a:rPr kumimoji="1" lang="en-US" altLang="zh-CN" sz="2000" b="1" dirty="0">
                <a:solidFill>
                  <a:srgbClr val="002060"/>
                </a:solidFill>
                <a:effectLst>
                  <a:outerShdw blurRad="38100" dist="38100" dir="2700000" algn="tl">
                    <a:srgbClr val="000000">
                      <a:alpha val="43137"/>
                    </a:srgbClr>
                  </a:outerShdw>
                </a:effectLst>
                <a:latin typeface="+mn-ea"/>
                <a:ea typeface="+mn-ea"/>
                <a:cs typeface="Times New Roman" pitchFamily="18" charset="0"/>
                <a:sym typeface="Wingdings" charset="0"/>
              </a:rPr>
              <a:t>2</a:t>
            </a:r>
            <a:r>
              <a:rPr kumimoji="1" lang="zh-CN" altLang="en-US" sz="2000" b="1" dirty="0">
                <a:solidFill>
                  <a:srgbClr val="002060"/>
                </a:solidFill>
                <a:effectLst>
                  <a:outerShdw blurRad="38100" dist="38100" dir="2700000" algn="tl">
                    <a:srgbClr val="000000">
                      <a:alpha val="43137"/>
                    </a:srgbClr>
                  </a:outerShdw>
                </a:effectLst>
                <a:latin typeface="+mn-ea"/>
                <a:ea typeface="+mn-ea"/>
                <a:cs typeface="Times New Roman" pitchFamily="18" charset="0"/>
                <a:sym typeface="Wingdings" charset="0"/>
              </a:rPr>
              <a:t>）每一列针对一个类的对象</a:t>
            </a:r>
            <a:r>
              <a:rPr kumimoji="1" lang="zh-CN" altLang="en-US" sz="2000" b="1" dirty="0">
                <a:solidFill>
                  <a:schemeClr val="bg2"/>
                </a:solidFill>
                <a:effectLst>
                  <a:outerShdw blurRad="38100" dist="38100" dir="2700000" algn="tl">
                    <a:srgbClr val="000000">
                      <a:alpha val="43137"/>
                    </a:srgbClr>
                  </a:outerShdw>
                </a:effectLst>
                <a:latin typeface="+mn-ea"/>
                <a:ea typeface="+mn-ea"/>
                <a:cs typeface="Times New Roman" pitchFamily="18" charset="0"/>
                <a:sym typeface="Wingdings" charset="0"/>
              </a:rPr>
              <a:t/>
            </a:r>
            <a:br>
              <a:rPr kumimoji="1" lang="zh-CN" altLang="en-US" sz="2000" b="1" dirty="0">
                <a:solidFill>
                  <a:schemeClr val="bg2"/>
                </a:solidFill>
                <a:effectLst>
                  <a:outerShdw blurRad="38100" dist="38100" dir="2700000" algn="tl">
                    <a:srgbClr val="000000">
                      <a:alpha val="43137"/>
                    </a:srgbClr>
                  </a:outerShdw>
                </a:effectLst>
                <a:latin typeface="+mn-ea"/>
                <a:ea typeface="+mn-ea"/>
                <a:cs typeface="Times New Roman" pitchFamily="18" charset="0"/>
                <a:sym typeface="Wingdings" charset="0"/>
              </a:rPr>
            </a:br>
            <a:r>
              <a:rPr kumimoji="1" lang="zh-CN" altLang="en-US" sz="2000" b="1" dirty="0">
                <a:solidFill>
                  <a:schemeClr val="bg2"/>
                </a:solidFill>
                <a:effectLst>
                  <a:outerShdw blurRad="38100" dist="38100" dir="2700000" algn="tl">
                    <a:srgbClr val="000000">
                      <a:alpha val="43137"/>
                    </a:srgbClr>
                  </a:outerShdw>
                </a:effectLst>
                <a:latin typeface="+mn-ea"/>
                <a:ea typeface="+mn-ea"/>
                <a:cs typeface="Times New Roman" pitchFamily="18" charset="0"/>
                <a:sym typeface="Wingdings" charset="0"/>
              </a:rPr>
              <a:t>     </a:t>
            </a:r>
            <a:r>
              <a:rPr kumimoji="1" lang="zh-CN" altLang="en-US" sz="2000" b="1" dirty="0">
                <a:solidFill>
                  <a:srgbClr val="002060"/>
                </a:solidFill>
                <a:effectLst>
                  <a:outerShdw blurRad="38100" dist="38100" dir="2700000" algn="tl">
                    <a:srgbClr val="000000">
                      <a:alpha val="43137"/>
                    </a:srgbClr>
                  </a:outerShdw>
                </a:effectLst>
                <a:latin typeface="+mn-ea"/>
                <a:ea typeface="+mn-ea"/>
                <a:cs typeface="Times New Roman" pitchFamily="18" charset="0"/>
                <a:sym typeface="Wingdings" charset="0"/>
              </a:rPr>
              <a:t> （</a:t>
            </a:r>
            <a:r>
              <a:rPr kumimoji="1" lang="en-US" altLang="zh-CN" sz="2000" b="1" dirty="0">
                <a:solidFill>
                  <a:srgbClr val="002060"/>
                </a:solidFill>
                <a:effectLst>
                  <a:outerShdw blurRad="38100" dist="38100" dir="2700000" algn="tl">
                    <a:srgbClr val="000000">
                      <a:alpha val="43137"/>
                    </a:srgbClr>
                  </a:outerShdw>
                </a:effectLst>
                <a:latin typeface="+mn-ea"/>
                <a:ea typeface="+mn-ea"/>
                <a:cs typeface="Times New Roman" pitchFamily="18" charset="0"/>
                <a:sym typeface="Wingdings" charset="0"/>
              </a:rPr>
              <a:t>3</a:t>
            </a:r>
            <a:r>
              <a:rPr kumimoji="1" lang="zh-CN" altLang="en-US" sz="2000" b="1" dirty="0">
                <a:solidFill>
                  <a:srgbClr val="002060"/>
                </a:solidFill>
                <a:effectLst>
                  <a:outerShdw blurRad="38100" dist="38100" dir="2700000" algn="tl">
                    <a:srgbClr val="000000">
                      <a:alpha val="43137"/>
                    </a:srgbClr>
                  </a:outerShdw>
                </a:effectLst>
                <a:latin typeface="+mn-ea"/>
                <a:ea typeface="+mn-ea"/>
                <a:cs typeface="Times New Roman" pitchFamily="18" charset="0"/>
                <a:sym typeface="Wingdings" charset="0"/>
              </a:rPr>
              <a:t>）有</a:t>
            </a:r>
            <a:r>
              <a:rPr kumimoji="1" lang="en-US" altLang="zh-CN" sz="2000" b="1" dirty="0">
                <a:solidFill>
                  <a:srgbClr val="CC0000"/>
                </a:solidFill>
                <a:effectLst>
                  <a:outerShdw blurRad="38100" dist="38100" dir="2700000" algn="tl">
                    <a:srgbClr val="000000">
                      <a:alpha val="43137"/>
                    </a:srgbClr>
                  </a:outerShdw>
                </a:effectLst>
                <a:latin typeface="+mn-ea"/>
                <a:ea typeface="+mn-ea"/>
                <a:cs typeface="Times New Roman" pitchFamily="18" charset="0"/>
              </a:rPr>
              <a:t>×</a:t>
            </a:r>
            <a:r>
              <a:rPr lang="zh-CN" altLang="en-US" sz="2000" b="1" dirty="0">
                <a:solidFill>
                  <a:srgbClr val="002060"/>
                </a:solidFill>
                <a:effectLst>
                  <a:outerShdw blurRad="38100" dist="38100" dir="2700000" algn="tl">
                    <a:srgbClr val="000000">
                      <a:alpha val="43137"/>
                    </a:srgbClr>
                  </a:outerShdw>
                </a:effectLst>
                <a:latin typeface="+mn-ea"/>
                <a:ea typeface="+mn-ea"/>
                <a:cs typeface="Times New Roman" pitchFamily="18" charset="0"/>
              </a:rPr>
              <a:t>的单元将提供有关进出类的信息并影响类的对象的状态</a:t>
            </a:r>
            <a:endParaRPr lang="en-US" altLang="zh-CN" sz="2000" b="1" dirty="0">
              <a:solidFill>
                <a:srgbClr val="002060"/>
              </a:solidFill>
              <a:effectLst>
                <a:outerShdw blurRad="38100" dist="38100" dir="2700000" algn="tl">
                  <a:srgbClr val="000000">
                    <a:alpha val="43137"/>
                  </a:srgbClr>
                </a:outerShdw>
              </a:effectLst>
              <a:latin typeface="+mn-ea"/>
              <a:ea typeface="+mn-ea"/>
              <a:cs typeface="Times New Roman" pitchFamily="18" charset="0"/>
            </a:endParaRPr>
          </a:p>
        </p:txBody>
      </p:sp>
      <p:sp>
        <p:nvSpPr>
          <p:cNvPr id="6"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mn-ea"/>
                <a:ea typeface="+mn-ea"/>
              </a:rPr>
              <a:t>5</a:t>
            </a:r>
            <a:r>
              <a:rPr lang="zh-CN" altLang="en-US" dirty="0" smtClean="0">
                <a:latin typeface="+mn-ea"/>
                <a:ea typeface="+mn-ea"/>
              </a:rPr>
              <a:t>、对象行为</a:t>
            </a:r>
            <a:r>
              <a:rPr lang="en-US" altLang="zh-CN" dirty="0" smtClean="0">
                <a:latin typeface="+mn-ea"/>
                <a:ea typeface="+mn-ea"/>
              </a:rPr>
              <a:t>: </a:t>
            </a:r>
            <a:r>
              <a:rPr lang="zh-CN" altLang="en-US" dirty="0" smtClean="0">
                <a:latin typeface="+mn-ea"/>
                <a:ea typeface="+mn-ea"/>
              </a:rPr>
              <a:t>状态</a:t>
            </a:r>
            <a:r>
              <a:rPr lang="en-US" altLang="zh-CN" dirty="0" smtClean="0">
                <a:latin typeface="+mn-ea"/>
                <a:ea typeface="+mn-ea"/>
              </a:rPr>
              <a:t>/</a:t>
            </a:r>
            <a:r>
              <a:rPr lang="zh-CN" altLang="en-US" dirty="0" smtClean="0">
                <a:latin typeface="+mn-ea"/>
                <a:ea typeface="+mn-ea"/>
              </a:rPr>
              <a:t>状态图</a:t>
            </a:r>
            <a:endParaRPr lang="zh-CN" altLang="en-US" dirty="0">
              <a:latin typeface="+mn-ea"/>
              <a:ea typeface="+mn-ea"/>
            </a:endParaRPr>
          </a:p>
        </p:txBody>
      </p:sp>
    </p:spTree>
    <p:extLst>
      <p:ext uri="{BB962C8B-B14F-4D97-AF65-F5344CB8AC3E}">
        <p14:creationId xmlns:p14="http://schemas.microsoft.com/office/powerpoint/2010/main" val="516611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40739"/>
                                        </p:tgtEl>
                                        <p:attrNameLst>
                                          <p:attrName>style.visibility</p:attrName>
                                        </p:attrNameLst>
                                      </p:cBhvr>
                                      <p:to>
                                        <p:strVal val="visible"/>
                                      </p:to>
                                    </p:set>
                                    <p:animEffect transition="in" filter="wipe(left)">
                                      <p:cBhvr>
                                        <p:cTn id="7" dur="1000"/>
                                        <p:tgtEl>
                                          <p:spTgt spid="1140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073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3" name="Rectangle 3"/>
          <p:cNvSpPr>
            <a:spLocks noGrp="1" noChangeArrowheads="1"/>
          </p:cNvSpPr>
          <p:nvPr>
            <p:ph type="body" idx="1"/>
          </p:nvPr>
        </p:nvSpPr>
        <p:spPr>
          <a:xfrm>
            <a:off x="876300" y="2336800"/>
            <a:ext cx="7381875" cy="3127375"/>
          </a:xfrm>
        </p:spPr>
        <p:txBody>
          <a:bodyPr/>
          <a:lstStyle/>
          <a:p>
            <a:r>
              <a:rPr lang="zh-CN" altLang="en-US" sz="2200" dirty="0"/>
              <a:t>状态是给定类的对象的属性值集合</a:t>
            </a:r>
            <a:endParaRPr lang="en-US" altLang="zh-CN" sz="2200" dirty="0"/>
          </a:p>
          <a:p>
            <a:r>
              <a:rPr lang="zh-CN" altLang="en-US" sz="2200" dirty="0"/>
              <a:t>一个对象在其生命周期内</a:t>
            </a:r>
            <a:endParaRPr lang="en-US" altLang="zh-CN" sz="2200" dirty="0"/>
          </a:p>
          <a:p>
            <a:pPr lvl="1"/>
            <a:r>
              <a:rPr lang="zh-CN" altLang="en-US" sz="2200" b="1" dirty="0"/>
              <a:t>满足一定的条件</a:t>
            </a:r>
            <a:endParaRPr lang="en-US" altLang="zh-CN" sz="2200" b="1" dirty="0"/>
          </a:p>
          <a:p>
            <a:pPr lvl="1"/>
            <a:r>
              <a:rPr lang="zh-CN" altLang="en-US" sz="2200" b="1" dirty="0"/>
              <a:t>完成一个动作</a:t>
            </a:r>
          </a:p>
          <a:p>
            <a:pPr lvl="1"/>
            <a:r>
              <a:rPr lang="zh-CN" altLang="en-US" sz="2200" b="1" dirty="0"/>
              <a:t>等待一个事件的发生</a:t>
            </a:r>
            <a:endParaRPr lang="en-US" altLang="zh-CN" sz="2200" b="1" dirty="0"/>
          </a:p>
          <a:p>
            <a:r>
              <a:rPr lang="zh-CN" altLang="en-US" sz="2200" dirty="0"/>
              <a:t>一个对象一直保持某种状态直到某个事件强制使它转换到另一个状态</a:t>
            </a:r>
            <a:endParaRPr lang="en-US" altLang="zh-CN" sz="2200" dirty="0"/>
          </a:p>
        </p:txBody>
      </p:sp>
      <p:sp>
        <p:nvSpPr>
          <p:cNvPr id="5" name="Rectangle 2"/>
          <p:cNvSpPr txBox="1">
            <a:spLocks noChangeArrowheads="1"/>
          </p:cNvSpPr>
          <p:nvPr/>
        </p:nvSpPr>
        <p:spPr bwMode="auto">
          <a:xfrm>
            <a:off x="0" y="77317"/>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Times New Roman" pitchFamily="18" charset="0"/>
              </a:rPr>
              <a:t>5</a:t>
            </a:r>
            <a:r>
              <a:rPr lang="zh-CN" altLang="en-US" dirty="0" smtClean="0">
                <a:latin typeface="Times New Roman" pitchFamily="18" charset="0"/>
              </a:rPr>
              <a:t>、对象行为</a:t>
            </a:r>
            <a:r>
              <a:rPr lang="en-US" altLang="zh-CN" dirty="0" smtClean="0">
                <a:latin typeface="Times New Roman" pitchFamily="18" charset="0"/>
              </a:rPr>
              <a:t>: </a:t>
            </a:r>
            <a:r>
              <a:rPr lang="zh-CN" altLang="en-US" dirty="0" smtClean="0">
                <a:latin typeface="Times New Roman" pitchFamily="18" charset="0"/>
              </a:rPr>
              <a:t>状态</a:t>
            </a:r>
            <a:r>
              <a:rPr lang="en-US" altLang="zh-CN" dirty="0" smtClean="0">
                <a:latin typeface="Times New Roman" pitchFamily="18" charset="0"/>
              </a:rPr>
              <a:t>/</a:t>
            </a:r>
            <a:r>
              <a:rPr lang="zh-CN" altLang="en-US" dirty="0" smtClean="0">
                <a:latin typeface="Times New Roman" pitchFamily="18" charset="0"/>
              </a:rPr>
              <a:t>状态图</a:t>
            </a:r>
            <a:endParaRPr lang="zh-CN" altLang="en-US" dirty="0">
              <a:latin typeface="Times New Roman" pitchFamily="18" charset="0"/>
            </a:endParaRPr>
          </a:p>
        </p:txBody>
      </p:sp>
      <p:sp>
        <p:nvSpPr>
          <p:cNvPr id="6" name="Text Box 3"/>
          <p:cNvSpPr txBox="1">
            <a:spLocks noChangeArrowheads="1"/>
          </p:cNvSpPr>
          <p:nvPr/>
        </p:nvSpPr>
        <p:spPr bwMode="auto">
          <a:xfrm>
            <a:off x="2627983" y="908720"/>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smtClean="0"/>
              <a:t>1) </a:t>
            </a:r>
            <a:r>
              <a:rPr lang="zh-CN" altLang="en-US" dirty="0" smtClean="0"/>
              <a:t>对象的状态</a:t>
            </a:r>
            <a:endParaRPr lang="zh-CN" altLang="en-US" dirty="0"/>
          </a:p>
        </p:txBody>
      </p:sp>
    </p:spTree>
    <p:extLst>
      <p:ext uri="{BB962C8B-B14F-4D97-AF65-F5344CB8AC3E}">
        <p14:creationId xmlns:p14="http://schemas.microsoft.com/office/powerpoint/2010/main" val="65001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84" name="Rectangle 4"/>
          <p:cNvSpPr>
            <a:spLocks noChangeArrowheads="1"/>
          </p:cNvSpPr>
          <p:nvPr/>
        </p:nvSpPr>
        <p:spPr bwMode="auto">
          <a:xfrm>
            <a:off x="1115616" y="1844824"/>
            <a:ext cx="5559400" cy="2732906"/>
          </a:xfrm>
          <a:prstGeom prst="rect">
            <a:avLst/>
          </a:prstGeom>
          <a:noFill/>
          <a:ln>
            <a:noFill/>
          </a:ln>
          <a:effectLst/>
          <a:extLst/>
        </p:spPr>
        <p:txBody>
          <a:bodyPr wrap="none" anchor="ctr"/>
          <a:lstStyle/>
          <a:p>
            <a:pPr algn="l">
              <a:lnSpc>
                <a:spcPct val="170000"/>
              </a:lnSpc>
              <a:buClr>
                <a:srgbClr val="CC0000"/>
              </a:buClr>
              <a:buSzPct val="80000"/>
              <a:buFont typeface="Wingdings" charset="0"/>
              <a:buChar char="u"/>
            </a:pPr>
            <a:r>
              <a:rPr kumimoji="1" lang="zh-CN" altLang="en-US" sz="2400" b="1" dirty="0">
                <a:solidFill>
                  <a:schemeClr val="bg2"/>
                </a:solidFill>
                <a:effectLst>
                  <a:outerShdw blurRad="38100" dist="38100" dir="2700000" algn="tl">
                    <a:srgbClr val="000000">
                      <a:alpha val="43137"/>
                    </a:srgbClr>
                  </a:outerShdw>
                </a:effectLst>
                <a:ea typeface="黑体" charset="0"/>
                <a:cs typeface="黑体" charset="0"/>
              </a:rPr>
              <a:t>  </a:t>
            </a:r>
            <a:r>
              <a:rPr kumimoji="1" lang="zh-CN" altLang="en-US" sz="2400" b="1" dirty="0">
                <a:solidFill>
                  <a:srgbClr val="002060"/>
                </a:solidFill>
                <a:effectLst>
                  <a:outerShdw blurRad="38100" dist="38100" dir="2700000" algn="tl">
                    <a:srgbClr val="000000">
                      <a:alpha val="43137"/>
                    </a:srgbClr>
                  </a:outerShdw>
                </a:effectLst>
                <a:ea typeface="黑体" charset="0"/>
                <a:cs typeface="黑体" charset="0"/>
              </a:rPr>
              <a:t>从</a:t>
            </a:r>
            <a:r>
              <a:rPr kumimoji="1" lang="en-US" altLang="zh-CN" sz="2400" b="1" dirty="0">
                <a:solidFill>
                  <a:srgbClr val="002060"/>
                </a:solidFill>
                <a:effectLst>
                  <a:outerShdw blurRad="38100" dist="38100" dir="2700000" algn="tl">
                    <a:srgbClr val="000000">
                      <a:alpha val="43137"/>
                    </a:srgbClr>
                  </a:outerShdw>
                </a:effectLst>
                <a:ea typeface="黑体" charset="0"/>
                <a:cs typeface="黑体" charset="0"/>
              </a:rPr>
              <a:t>OO</a:t>
            </a:r>
            <a:r>
              <a:rPr kumimoji="1" lang="zh-CN" altLang="en-US" sz="2400" b="1" dirty="0">
                <a:solidFill>
                  <a:srgbClr val="002060"/>
                </a:solidFill>
                <a:effectLst>
                  <a:outerShdw blurRad="38100" dist="38100" dir="2700000" algn="tl">
                    <a:srgbClr val="000000">
                      <a:alpha val="43137"/>
                    </a:srgbClr>
                  </a:outerShdw>
                </a:effectLst>
                <a:ea typeface="黑体" charset="0"/>
                <a:cs typeface="黑体" charset="0"/>
              </a:rPr>
              <a:t>的角度来看，世界是由</a:t>
            </a:r>
            <a:r>
              <a:rPr kumimoji="1" lang="zh-CN" altLang="en-US" sz="2400" b="1" dirty="0">
                <a:solidFill>
                  <a:srgbClr val="CC0000"/>
                </a:solidFill>
                <a:effectLst>
                  <a:outerShdw blurRad="38100" dist="38100" dir="2700000" algn="tl">
                    <a:srgbClr val="000000">
                      <a:alpha val="43137"/>
                    </a:srgbClr>
                  </a:outerShdw>
                </a:effectLst>
                <a:ea typeface="黑体" charset="0"/>
                <a:cs typeface="黑体" charset="0"/>
              </a:rPr>
              <a:t>对象</a:t>
            </a:r>
            <a:r>
              <a:rPr kumimoji="1" lang="zh-CN" altLang="en-US" sz="2400" b="1" dirty="0">
                <a:solidFill>
                  <a:srgbClr val="002060"/>
                </a:solidFill>
                <a:effectLst>
                  <a:outerShdw blurRad="38100" dist="38100" dir="2700000" algn="tl">
                    <a:srgbClr val="000000">
                      <a:alpha val="43137"/>
                    </a:srgbClr>
                  </a:outerShdw>
                </a:effectLst>
                <a:ea typeface="黑体" charset="0"/>
                <a:cs typeface="黑体" charset="0"/>
              </a:rPr>
              <a:t>组成的</a:t>
            </a:r>
          </a:p>
          <a:p>
            <a:pPr algn="l">
              <a:lnSpc>
                <a:spcPct val="170000"/>
              </a:lnSpc>
              <a:buClr>
                <a:srgbClr val="CC0000"/>
              </a:buClr>
              <a:buSzPct val="80000"/>
              <a:buFont typeface="Wingdings" charset="0"/>
              <a:buChar char="u"/>
            </a:pPr>
            <a:r>
              <a:rPr kumimoji="1" lang="zh-CN" altLang="en-US" sz="2400" b="1" dirty="0">
                <a:solidFill>
                  <a:srgbClr val="002060"/>
                </a:solidFill>
                <a:effectLst>
                  <a:outerShdw blurRad="38100" dist="38100" dir="2700000" algn="tl">
                    <a:srgbClr val="000000">
                      <a:alpha val="43137"/>
                    </a:srgbClr>
                  </a:outerShdw>
                </a:effectLst>
                <a:ea typeface="黑体" charset="0"/>
                <a:cs typeface="黑体" charset="0"/>
              </a:rPr>
              <a:t>  任何给定的业务功能都是由一组共同工作的对象</a:t>
            </a:r>
            <a:br>
              <a:rPr kumimoji="1" lang="zh-CN" altLang="en-US" sz="2400" b="1" dirty="0">
                <a:solidFill>
                  <a:srgbClr val="002060"/>
                </a:solidFill>
                <a:effectLst>
                  <a:outerShdw blurRad="38100" dist="38100" dir="2700000" algn="tl">
                    <a:srgbClr val="000000">
                      <a:alpha val="43137"/>
                    </a:srgbClr>
                  </a:outerShdw>
                </a:effectLst>
                <a:ea typeface="黑体" charset="0"/>
                <a:cs typeface="黑体" charset="0"/>
              </a:rPr>
            </a:br>
            <a:r>
              <a:rPr kumimoji="1" lang="zh-CN" altLang="en-US" sz="2400" b="1" dirty="0">
                <a:solidFill>
                  <a:srgbClr val="002060"/>
                </a:solidFill>
                <a:effectLst>
                  <a:outerShdw blurRad="38100" dist="38100" dir="2700000" algn="tl">
                    <a:srgbClr val="000000">
                      <a:alpha val="43137"/>
                    </a:srgbClr>
                  </a:outerShdw>
                </a:effectLst>
                <a:ea typeface="黑体" charset="0"/>
                <a:cs typeface="黑体" charset="0"/>
              </a:rPr>
              <a:t>      所支持的，或者说是相互协作，以完成某种功能</a:t>
            </a:r>
          </a:p>
          <a:p>
            <a:pPr algn="l">
              <a:lnSpc>
                <a:spcPct val="170000"/>
              </a:lnSpc>
              <a:buClr>
                <a:srgbClr val="CC0000"/>
              </a:buClr>
              <a:buSzPct val="80000"/>
              <a:buFont typeface="Wingdings" charset="0"/>
              <a:buChar char="u"/>
            </a:pPr>
            <a:r>
              <a:rPr kumimoji="1" lang="en-US" altLang="zh-CN" sz="2400" b="1" dirty="0">
                <a:solidFill>
                  <a:schemeClr val="bg2"/>
                </a:solidFill>
                <a:effectLst>
                  <a:outerShdw blurRad="38100" dist="38100" dir="2700000" algn="tl">
                    <a:srgbClr val="000000">
                      <a:alpha val="43137"/>
                    </a:srgbClr>
                  </a:outerShdw>
                </a:effectLst>
                <a:ea typeface="黑体" charset="0"/>
                <a:cs typeface="黑体" charset="0"/>
              </a:rPr>
              <a:t>  </a:t>
            </a:r>
            <a:r>
              <a:rPr kumimoji="1" lang="en-US" altLang="zh-CN" sz="2400" b="1" dirty="0">
                <a:solidFill>
                  <a:srgbClr val="002060"/>
                </a:solidFill>
                <a:effectLst>
                  <a:outerShdw blurRad="38100" dist="38100" dir="2700000" algn="tl">
                    <a:srgbClr val="000000">
                      <a:alpha val="43137"/>
                    </a:srgbClr>
                  </a:outerShdw>
                </a:effectLst>
                <a:ea typeface="黑体" charset="0"/>
                <a:cs typeface="黑体" charset="0"/>
              </a:rPr>
              <a:t>OO</a:t>
            </a:r>
            <a:r>
              <a:rPr kumimoji="1" lang="zh-CN" altLang="en-US" sz="2400" b="1" dirty="0">
                <a:solidFill>
                  <a:srgbClr val="002060"/>
                </a:solidFill>
                <a:effectLst>
                  <a:outerShdw blurRad="38100" dist="38100" dir="2700000" algn="tl">
                    <a:srgbClr val="000000">
                      <a:alpha val="43137"/>
                    </a:srgbClr>
                  </a:outerShdw>
                </a:effectLst>
                <a:ea typeface="黑体" charset="0"/>
                <a:cs typeface="黑体" charset="0"/>
              </a:rPr>
              <a:t>需求 </a:t>
            </a:r>
            <a:r>
              <a:rPr kumimoji="1" lang="en-US" altLang="zh-CN" sz="2400" b="1" dirty="0" smtClean="0">
                <a:solidFill>
                  <a:srgbClr val="002060"/>
                </a:solidFill>
                <a:effectLst>
                  <a:outerShdw blurRad="38100" dist="38100" dir="2700000" algn="tl">
                    <a:srgbClr val="000000">
                      <a:alpha val="43137"/>
                    </a:srgbClr>
                  </a:outerShdw>
                </a:effectLst>
                <a:ea typeface="黑体" charset="0"/>
                <a:cs typeface="黑体" charset="0"/>
              </a:rPr>
              <a:t>=</a:t>
            </a:r>
            <a:r>
              <a:rPr kumimoji="1" lang="en-US" altLang="zh-CN" sz="2400" b="1" dirty="0" smtClean="0">
                <a:solidFill>
                  <a:srgbClr val="FF0000"/>
                </a:solidFill>
                <a:effectLst>
                  <a:outerShdw blurRad="38100" dist="38100" dir="2700000" algn="tl">
                    <a:srgbClr val="000000">
                      <a:alpha val="43137"/>
                    </a:srgbClr>
                  </a:outerShdw>
                </a:effectLst>
                <a:ea typeface="黑体" charset="0"/>
                <a:cs typeface="黑体" charset="0"/>
              </a:rPr>
              <a:t>?</a:t>
            </a:r>
          </a:p>
          <a:p>
            <a:pPr algn="l">
              <a:lnSpc>
                <a:spcPct val="170000"/>
              </a:lnSpc>
              <a:buClr>
                <a:srgbClr val="CC0000"/>
              </a:buClr>
              <a:buSzPct val="80000"/>
            </a:pPr>
            <a:r>
              <a:rPr kumimoji="1" lang="en-US" altLang="zh-CN" sz="2400" b="1" dirty="0">
                <a:solidFill>
                  <a:srgbClr val="002060"/>
                </a:solidFill>
                <a:effectLst>
                  <a:outerShdw blurRad="38100" dist="38100" dir="2700000" algn="tl">
                    <a:srgbClr val="000000">
                      <a:alpha val="43137"/>
                    </a:srgbClr>
                  </a:outerShdw>
                </a:effectLst>
                <a:ea typeface="黑体" charset="0"/>
                <a:cs typeface="黑体" charset="0"/>
              </a:rPr>
              <a:t> </a:t>
            </a:r>
            <a:r>
              <a:rPr kumimoji="1" lang="en-US" altLang="zh-CN" sz="2400" b="1" dirty="0" smtClean="0">
                <a:solidFill>
                  <a:srgbClr val="002060"/>
                </a:solidFill>
                <a:effectLst>
                  <a:outerShdw blurRad="38100" dist="38100" dir="2700000" algn="tl">
                    <a:srgbClr val="000000">
                      <a:alpha val="43137"/>
                    </a:srgbClr>
                  </a:outerShdw>
                </a:effectLst>
                <a:ea typeface="黑体" charset="0"/>
                <a:cs typeface="黑体" charset="0"/>
              </a:rPr>
              <a:t>                      </a:t>
            </a:r>
            <a:endParaRPr kumimoji="1" lang="en-US" altLang="zh-CN" sz="2400" b="1" dirty="0">
              <a:solidFill>
                <a:srgbClr val="FF0000"/>
              </a:solidFill>
              <a:effectLst>
                <a:outerShdw blurRad="38100" dist="38100" dir="2700000" algn="tl">
                  <a:srgbClr val="000000">
                    <a:alpha val="43137"/>
                  </a:srgbClr>
                </a:outerShdw>
              </a:effectLst>
              <a:ea typeface="黑体" charset="0"/>
              <a:cs typeface="黑体" charset="0"/>
            </a:endParaRPr>
          </a:p>
        </p:txBody>
      </p:sp>
      <p:sp>
        <p:nvSpPr>
          <p:cNvPr id="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二、对象建模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5" name="Text Box 3"/>
          <p:cNvSpPr txBox="1">
            <a:spLocks noChangeArrowheads="1"/>
          </p:cNvSpPr>
          <p:nvPr/>
        </p:nvSpPr>
        <p:spPr bwMode="auto">
          <a:xfrm>
            <a:off x="2517540" y="828001"/>
            <a:ext cx="4968552"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a:t>
            </a:r>
            <a:r>
              <a:rPr lang="en-US" altLang="zh-CN" dirty="0" smtClean="0"/>
              <a:t>1</a:t>
            </a:r>
            <a:r>
              <a:rPr lang="zh-CN" altLang="en-US" dirty="0" smtClean="0"/>
              <a:t>、概述</a:t>
            </a:r>
            <a:endParaRPr lang="en-US" altLang="zh-CN" dirty="0" smtClean="0"/>
          </a:p>
        </p:txBody>
      </p:sp>
      <p:graphicFrame>
        <p:nvGraphicFramePr>
          <p:cNvPr id="2" name="对象 1"/>
          <p:cNvGraphicFramePr>
            <a:graphicFrameLocks noChangeAspect="1"/>
          </p:cNvGraphicFramePr>
          <p:nvPr>
            <p:extLst>
              <p:ext uri="{D42A27DB-BD31-4B8C-83A1-F6EECF244321}">
                <p14:modId xmlns:p14="http://schemas.microsoft.com/office/powerpoint/2010/main" val="1601439053"/>
              </p:ext>
            </p:extLst>
          </p:nvPr>
        </p:nvGraphicFramePr>
        <p:xfrm>
          <a:off x="6019800" y="3682132"/>
          <a:ext cx="2025650" cy="2843212"/>
        </p:xfrm>
        <a:graphic>
          <a:graphicData uri="http://schemas.openxmlformats.org/presentationml/2006/ole">
            <mc:AlternateContent xmlns:mc="http://schemas.openxmlformats.org/markup-compatibility/2006">
              <mc:Choice xmlns:v="urn:schemas-microsoft-com:vml" Requires="v">
                <p:oleObj spid="_x0000_s2067" name="剪辑" r:id="rId3" imgW="2673229" imgH="3753016" progId="">
                  <p:embed/>
                </p:oleObj>
              </mc:Choice>
              <mc:Fallback>
                <p:oleObj name="剪辑" r:id="rId3" imgW="2673229" imgH="3753016"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3682132"/>
                        <a:ext cx="2025650" cy="284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01711555"/>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4484"/>
                                        </p:tgtEl>
                                        <p:attrNameLst>
                                          <p:attrName>style.visibility</p:attrName>
                                        </p:attrNameLst>
                                      </p:cBhvr>
                                      <p:to>
                                        <p:strVal val="visible"/>
                                      </p:to>
                                    </p:set>
                                    <p:animEffect transition="in" filter="wipe(left)">
                                      <p:cBhvr>
                                        <p:cTn id="7" dur="500"/>
                                        <p:tgtEl>
                                          <p:spTgt spid="104448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44484">
                                            <p:txEl>
                                              <p:pRg st="3" end="3"/>
                                            </p:txEl>
                                          </p:spTgt>
                                        </p:tgtEl>
                                        <p:attrNameLst>
                                          <p:attrName>style.visibility</p:attrName>
                                        </p:attrNameLst>
                                      </p:cBhvr>
                                      <p:to>
                                        <p:strVal val="visible"/>
                                      </p:to>
                                    </p:set>
                                  </p:childTnLst>
                                </p:cTn>
                              </p:par>
                            </p:childTnLst>
                          </p:cTn>
                        </p:par>
                        <p:par>
                          <p:cTn id="16" fill="hold">
                            <p:stCondLst>
                              <p:cond delay="0"/>
                            </p:stCondLst>
                            <p:childTnLst>
                              <p:par>
                                <p:cTn id="17" presetID="16" presetClass="exit" presetSubtype="21" fill="hold" nodeType="afterEffect">
                                  <p:stCondLst>
                                    <p:cond delay="0"/>
                                  </p:stCondLst>
                                  <p:childTnLst>
                                    <p:animEffect transition="out" filter="barn(inVertical)">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48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1" name="Rectangle 3"/>
          <p:cNvSpPr>
            <a:spLocks noGrp="1" noChangeArrowheads="1"/>
          </p:cNvSpPr>
          <p:nvPr>
            <p:ph type="body" idx="1"/>
          </p:nvPr>
        </p:nvSpPr>
        <p:spPr>
          <a:xfrm>
            <a:off x="1217613" y="2489200"/>
            <a:ext cx="6745287" cy="2871788"/>
          </a:xfrm>
        </p:spPr>
        <p:txBody>
          <a:bodyPr/>
          <a:lstStyle/>
          <a:p>
            <a:pPr>
              <a:lnSpc>
                <a:spcPct val="120000"/>
              </a:lnSpc>
            </a:pPr>
            <a:r>
              <a:rPr lang="zh-CN" altLang="en-US" sz="2200" dirty="0">
                <a:latin typeface="黑体" pitchFamily="49" charset="-122"/>
                <a:ea typeface="黑体" pitchFamily="49" charset="-122"/>
                <a:cs typeface="楷体_GB2312" charset="0"/>
              </a:rPr>
              <a:t>对象转换是使一个对象离开一个状态并转换到另一新状态的一种机制</a:t>
            </a:r>
          </a:p>
        </p:txBody>
      </p:sp>
      <p:sp>
        <p:nvSpPr>
          <p:cNvPr id="6"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Times New Roman" pitchFamily="18" charset="0"/>
              </a:rPr>
              <a:t>5</a:t>
            </a:r>
            <a:r>
              <a:rPr lang="zh-CN" altLang="en-US" dirty="0" smtClean="0">
                <a:latin typeface="Times New Roman" pitchFamily="18" charset="0"/>
              </a:rPr>
              <a:t>、对象行为</a:t>
            </a:r>
            <a:r>
              <a:rPr lang="en-US" altLang="zh-CN" dirty="0" smtClean="0">
                <a:latin typeface="Times New Roman" pitchFamily="18" charset="0"/>
              </a:rPr>
              <a:t>: </a:t>
            </a:r>
            <a:r>
              <a:rPr lang="zh-CN" altLang="en-US" dirty="0" smtClean="0">
                <a:latin typeface="Times New Roman" pitchFamily="18" charset="0"/>
              </a:rPr>
              <a:t>状态</a:t>
            </a:r>
            <a:r>
              <a:rPr lang="en-US" altLang="zh-CN" dirty="0" smtClean="0">
                <a:latin typeface="Times New Roman" pitchFamily="18" charset="0"/>
              </a:rPr>
              <a:t>/</a:t>
            </a:r>
            <a:r>
              <a:rPr lang="zh-CN" altLang="en-US" dirty="0" smtClean="0">
                <a:latin typeface="Times New Roman" pitchFamily="18" charset="0"/>
              </a:rPr>
              <a:t>状态图</a:t>
            </a:r>
            <a:endParaRPr lang="zh-CN" altLang="en-US" dirty="0">
              <a:latin typeface="Times New Roman" pitchFamily="18" charset="0"/>
            </a:endParaRPr>
          </a:p>
        </p:txBody>
      </p:sp>
      <p:sp>
        <p:nvSpPr>
          <p:cNvPr id="7" name="Text Box 3"/>
          <p:cNvSpPr txBox="1">
            <a:spLocks noChangeArrowheads="1"/>
          </p:cNvSpPr>
          <p:nvPr/>
        </p:nvSpPr>
        <p:spPr bwMode="auto">
          <a:xfrm>
            <a:off x="2627983" y="908720"/>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对象转换</a:t>
            </a:r>
            <a:endParaRPr lang="zh-CN" altLang="en-US" dirty="0"/>
          </a:p>
        </p:txBody>
      </p:sp>
    </p:spTree>
    <p:extLst>
      <p:ext uri="{BB962C8B-B14F-4D97-AF65-F5344CB8AC3E}">
        <p14:creationId xmlns:p14="http://schemas.microsoft.com/office/powerpoint/2010/main" val="4245872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86" name="Rectangle 2"/>
          <p:cNvSpPr>
            <a:spLocks noGrp="1" noChangeArrowheads="1"/>
          </p:cNvSpPr>
          <p:nvPr>
            <p:ph type="title"/>
          </p:nvPr>
        </p:nvSpPr>
        <p:spPr>
          <a:xfrm>
            <a:off x="695325" y="2324373"/>
            <a:ext cx="7789863" cy="627062"/>
          </a:xfrm>
        </p:spPr>
        <p:txBody>
          <a:bodyPr/>
          <a:lstStyle/>
          <a:p>
            <a:r>
              <a:rPr lang="zh-CN" altLang="en-US" sz="2400" dirty="0">
                <a:solidFill>
                  <a:srgbClr val="CC0000"/>
                </a:solidFill>
                <a:latin typeface="Times New Roman" pitchFamily="18" charset="0"/>
              </a:rPr>
              <a:t>转换标号 </a:t>
            </a:r>
            <a:r>
              <a:rPr lang="en-US" altLang="zh-CN" sz="2400" dirty="0">
                <a:solidFill>
                  <a:srgbClr val="CC0000"/>
                </a:solidFill>
                <a:latin typeface="Times New Roman" pitchFamily="18" charset="0"/>
              </a:rPr>
              <a:t>– </a:t>
            </a:r>
            <a:r>
              <a:rPr lang="zh-CN" altLang="en-US" sz="2400" dirty="0">
                <a:latin typeface="Times New Roman" pitchFamily="18" charset="0"/>
              </a:rPr>
              <a:t>引起对象状态转换的触发条件表达形式</a:t>
            </a:r>
            <a:endParaRPr lang="en-US" altLang="zh-CN" sz="2400" dirty="0">
              <a:latin typeface="Times New Roman" pitchFamily="18" charset="0"/>
            </a:endParaRPr>
          </a:p>
        </p:txBody>
      </p:sp>
      <p:sp>
        <p:nvSpPr>
          <p:cNvPr id="1142787" name="Rectangle 3"/>
          <p:cNvSpPr>
            <a:spLocks noGrp="1" noChangeArrowheads="1"/>
          </p:cNvSpPr>
          <p:nvPr>
            <p:ph type="body" idx="1"/>
          </p:nvPr>
        </p:nvSpPr>
        <p:spPr>
          <a:xfrm>
            <a:off x="1571625" y="3024460"/>
            <a:ext cx="6745288" cy="630238"/>
          </a:xfrm>
        </p:spPr>
        <p:txBody>
          <a:bodyPr/>
          <a:lstStyle/>
          <a:p>
            <a:pPr>
              <a:lnSpc>
                <a:spcPct val="120000"/>
              </a:lnSpc>
              <a:buFont typeface="Wingdings" charset="0"/>
              <a:buNone/>
            </a:pPr>
            <a:r>
              <a:rPr kumimoji="0" lang="zh-CN" altLang="en-US" sz="2200">
                <a:ea typeface="黑体" pitchFamily="49" charset="-122"/>
              </a:rPr>
              <a:t>转换名（参数，</a:t>
            </a:r>
            <a:r>
              <a:rPr kumimoji="0" lang="en-US" altLang="zh-CN" sz="2200">
                <a:ea typeface="黑体" pitchFamily="49" charset="-122"/>
              </a:rPr>
              <a:t>…</a:t>
            </a:r>
            <a:r>
              <a:rPr kumimoji="0" lang="zh-CN" altLang="en-US" sz="2200">
                <a:ea typeface="黑体" pitchFamily="49" charset="-122"/>
              </a:rPr>
              <a:t>）</a:t>
            </a:r>
            <a:r>
              <a:rPr kumimoji="0" lang="en-US" altLang="zh-CN" sz="2200">
                <a:ea typeface="黑体" pitchFamily="49" charset="-122"/>
              </a:rPr>
              <a:t>[</a:t>
            </a:r>
            <a:r>
              <a:rPr kumimoji="0" lang="zh-CN" altLang="en-US" sz="2200">
                <a:ea typeface="黑体" pitchFamily="49" charset="-122"/>
              </a:rPr>
              <a:t>保护条件</a:t>
            </a:r>
            <a:r>
              <a:rPr kumimoji="0" lang="en-US" altLang="zh-CN" sz="2200">
                <a:ea typeface="黑体" pitchFamily="49" charset="-122"/>
              </a:rPr>
              <a:t>]/</a:t>
            </a:r>
            <a:r>
              <a:rPr kumimoji="0" lang="zh-CN" altLang="en-US" sz="2200">
                <a:ea typeface="黑体" pitchFamily="49" charset="-122"/>
              </a:rPr>
              <a:t>动作表达式</a:t>
            </a:r>
            <a:endParaRPr lang="zh-CN" altLang="en-US" sz="2200">
              <a:ea typeface="黑体" pitchFamily="49" charset="-122"/>
            </a:endParaRPr>
          </a:p>
        </p:txBody>
      </p:sp>
      <p:sp>
        <p:nvSpPr>
          <p:cNvPr id="1142789" name="Rectangle 5"/>
          <p:cNvSpPr>
            <a:spLocks noChangeArrowheads="1"/>
          </p:cNvSpPr>
          <p:nvPr/>
        </p:nvSpPr>
        <p:spPr bwMode="white">
          <a:xfrm>
            <a:off x="1179513" y="3797573"/>
            <a:ext cx="6745287" cy="2871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461963" indent="-461963" algn="l">
              <a:lnSpc>
                <a:spcPct val="120000"/>
              </a:lnSpc>
              <a:spcBef>
                <a:spcPct val="20000"/>
              </a:spcBef>
              <a:buClr>
                <a:srgbClr val="000000"/>
              </a:buClr>
              <a:buFont typeface="Wingdings" charset="0"/>
              <a:buChar char="v"/>
            </a:pPr>
            <a:r>
              <a:rPr kumimoji="1" lang="zh-CN" altLang="en-US" sz="2200" b="1" dirty="0">
                <a:solidFill>
                  <a:srgbClr val="CC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转换名</a:t>
            </a:r>
            <a:r>
              <a:rPr kumimoji="1" lang="en-US" altLang="zh-CN" sz="2200" b="1" dirty="0">
                <a:solidFill>
                  <a:srgbClr val="CC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kumimoji="1" lang="zh-CN" altLang="en-US" sz="2200" b="1" dirty="0">
                <a:solidFill>
                  <a:schemeClr val="bg2"/>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r>
              <a:rPr kumimoji="1" lang="en-US" altLang="zh-CN" sz="2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r>
              <a:rPr kumimoji="1" lang="zh-CN" altLang="en-US" sz="2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引发对象状态转换的</a:t>
            </a:r>
            <a:r>
              <a:rPr kumimoji="1" lang="zh-CN" altLang="en-US" sz="2200" b="1" dirty="0">
                <a:solidFill>
                  <a:srgbClr val="CC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消息事件</a:t>
            </a:r>
            <a:endParaRPr kumimoji="1" lang="en-US" altLang="zh-CN" sz="2200" b="1" dirty="0">
              <a:solidFill>
                <a:srgbClr val="CC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461963" indent="-461963" algn="l">
              <a:lnSpc>
                <a:spcPct val="120000"/>
              </a:lnSpc>
              <a:spcBef>
                <a:spcPct val="20000"/>
              </a:spcBef>
              <a:buClr>
                <a:srgbClr val="000000"/>
              </a:buClr>
              <a:buFont typeface="Wingdings" charset="0"/>
              <a:buChar char="v"/>
            </a:pPr>
            <a:r>
              <a:rPr kumimoji="1" lang="zh-CN" altLang="en-US" sz="2200" b="1" dirty="0">
                <a:solidFill>
                  <a:srgbClr val="CC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保护条件</a:t>
            </a:r>
            <a:r>
              <a:rPr kumimoji="1" lang="zh-CN" altLang="en-US" sz="2200" b="1" dirty="0">
                <a:solidFill>
                  <a:schemeClr val="bg2"/>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r>
              <a:rPr kumimoji="1" lang="en-US" altLang="zh-CN" sz="2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r>
              <a:rPr kumimoji="1" lang="zh-CN" altLang="en-US" sz="2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表明转换是否进行的一个</a:t>
            </a:r>
            <a:r>
              <a:rPr kumimoji="1" lang="en-US" altLang="zh-CN" sz="2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true/false</a:t>
            </a:r>
            <a:br>
              <a:rPr kumimoji="1" lang="en-US" altLang="zh-CN" sz="2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br>
            <a:r>
              <a:rPr kumimoji="1" lang="en-US" altLang="zh-CN" sz="2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r>
              <a:rPr kumimoji="1" lang="zh-CN" altLang="en-US" sz="2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测试条件</a:t>
            </a:r>
            <a:endParaRPr kumimoji="1" lang="en-US" altLang="zh-CN" sz="2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461963" indent="-461963" algn="l">
              <a:lnSpc>
                <a:spcPct val="120000"/>
              </a:lnSpc>
              <a:spcBef>
                <a:spcPct val="20000"/>
              </a:spcBef>
              <a:buClr>
                <a:srgbClr val="000000"/>
              </a:buClr>
              <a:buFont typeface="Wingdings" charset="0"/>
              <a:buChar char="v"/>
            </a:pPr>
            <a:r>
              <a:rPr kumimoji="1" lang="zh-CN" altLang="en-US" sz="2200" b="1" dirty="0">
                <a:solidFill>
                  <a:srgbClr val="CC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行为表达式</a:t>
            </a:r>
            <a:r>
              <a:rPr lang="zh-CN" altLang="en-US" sz="2200" b="1" dirty="0">
                <a:solidFill>
                  <a:schemeClr val="bg2"/>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r>
              <a:rPr lang="en-US" altLang="zh-CN" sz="2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r>
              <a:rPr kumimoji="1" lang="zh-CN" altLang="en-US" sz="2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当状态转换发生时要执行的过程表</a:t>
            </a:r>
            <a:br>
              <a:rPr kumimoji="1" lang="zh-CN" altLang="en-US" sz="2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br>
            <a:r>
              <a:rPr kumimoji="1" lang="zh-CN" altLang="en-US" sz="2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达形式</a:t>
            </a:r>
          </a:p>
        </p:txBody>
      </p:sp>
      <p:sp>
        <p:nvSpPr>
          <p:cNvPr id="6"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Times New Roman" pitchFamily="18" charset="0"/>
              </a:rPr>
              <a:t>5</a:t>
            </a:r>
            <a:r>
              <a:rPr lang="zh-CN" altLang="en-US" dirty="0" smtClean="0">
                <a:latin typeface="Times New Roman" pitchFamily="18" charset="0"/>
              </a:rPr>
              <a:t>、对象行为</a:t>
            </a:r>
            <a:r>
              <a:rPr lang="en-US" altLang="zh-CN" dirty="0" smtClean="0">
                <a:latin typeface="Times New Roman" pitchFamily="18" charset="0"/>
              </a:rPr>
              <a:t>: </a:t>
            </a:r>
            <a:r>
              <a:rPr lang="zh-CN" altLang="en-US" dirty="0" smtClean="0">
                <a:latin typeface="Times New Roman" pitchFamily="18" charset="0"/>
              </a:rPr>
              <a:t>状态</a:t>
            </a:r>
            <a:r>
              <a:rPr lang="en-US" altLang="zh-CN" dirty="0" smtClean="0">
                <a:latin typeface="Times New Roman" pitchFamily="18" charset="0"/>
              </a:rPr>
              <a:t>/</a:t>
            </a:r>
            <a:r>
              <a:rPr lang="zh-CN" altLang="en-US" dirty="0" smtClean="0">
                <a:latin typeface="Times New Roman" pitchFamily="18" charset="0"/>
              </a:rPr>
              <a:t>状态图</a:t>
            </a:r>
            <a:endParaRPr lang="zh-CN" altLang="en-US" dirty="0">
              <a:latin typeface="Times New Roman" pitchFamily="18" charset="0"/>
            </a:endParaRPr>
          </a:p>
        </p:txBody>
      </p:sp>
      <p:sp>
        <p:nvSpPr>
          <p:cNvPr id="7" name="Text Box 3"/>
          <p:cNvSpPr txBox="1">
            <a:spLocks noChangeArrowheads="1"/>
          </p:cNvSpPr>
          <p:nvPr/>
        </p:nvSpPr>
        <p:spPr bwMode="auto">
          <a:xfrm>
            <a:off x="2627983" y="908720"/>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ea typeface="黑体" pitchFamily="49" charset="-122"/>
              </a:rPr>
              <a:t>2</a:t>
            </a:r>
            <a:r>
              <a:rPr lang="en-US" altLang="zh-CN" dirty="0" smtClean="0">
                <a:ea typeface="黑体" pitchFamily="49" charset="-122"/>
              </a:rPr>
              <a:t>) </a:t>
            </a:r>
            <a:r>
              <a:rPr lang="zh-CN" altLang="en-US" dirty="0" smtClean="0">
                <a:ea typeface="黑体" pitchFamily="49" charset="-122"/>
              </a:rPr>
              <a:t>对象转换</a:t>
            </a:r>
            <a:endParaRPr lang="zh-CN" altLang="en-US" dirty="0">
              <a:ea typeface="黑体" pitchFamily="49" charset="-122"/>
            </a:endParaRPr>
          </a:p>
        </p:txBody>
      </p:sp>
    </p:spTree>
    <p:extLst>
      <p:ext uri="{BB962C8B-B14F-4D97-AF65-F5344CB8AC3E}">
        <p14:creationId xmlns:p14="http://schemas.microsoft.com/office/powerpoint/2010/main" val="2043819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Rectangle 2"/>
          <p:cNvSpPr>
            <a:spLocks noGrp="1" noChangeArrowheads="1"/>
          </p:cNvSpPr>
          <p:nvPr>
            <p:ph type="title"/>
          </p:nvPr>
        </p:nvSpPr>
        <p:spPr>
          <a:xfrm>
            <a:off x="695325" y="1452563"/>
            <a:ext cx="7789863" cy="627062"/>
          </a:xfrm>
        </p:spPr>
        <p:txBody>
          <a:bodyPr/>
          <a:lstStyle/>
          <a:p>
            <a:pPr algn="l"/>
            <a:r>
              <a:rPr lang="zh-CN" altLang="en-US" sz="2400" dirty="0">
                <a:solidFill>
                  <a:srgbClr val="FF0000"/>
                </a:solidFill>
                <a:latin typeface="Times New Roman" pitchFamily="18" charset="0"/>
                <a:ea typeface="+mn-ea"/>
              </a:rPr>
              <a:t>例子</a:t>
            </a:r>
            <a:endParaRPr lang="en-US" altLang="zh-CN" sz="2400" dirty="0">
              <a:solidFill>
                <a:srgbClr val="FF0000"/>
              </a:solidFill>
              <a:latin typeface="Times New Roman" pitchFamily="18" charset="0"/>
              <a:ea typeface="+mn-ea"/>
            </a:endParaRPr>
          </a:p>
        </p:txBody>
      </p:sp>
      <p:sp>
        <p:nvSpPr>
          <p:cNvPr id="1143813" name="Rectangle 5"/>
          <p:cNvSpPr>
            <a:spLocks noChangeArrowheads="1"/>
          </p:cNvSpPr>
          <p:nvPr/>
        </p:nvSpPr>
        <p:spPr bwMode="white">
          <a:xfrm>
            <a:off x="2466975" y="3625850"/>
            <a:ext cx="4999038" cy="51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461963" indent="-461963" algn="l">
              <a:lnSpc>
                <a:spcPct val="120000"/>
              </a:lnSpc>
              <a:spcBef>
                <a:spcPct val="20000"/>
              </a:spcBef>
              <a:buClr>
                <a:srgbClr val="000000"/>
              </a:buClr>
              <a:buFont typeface="Wingdings" charset="0"/>
              <a:buNone/>
            </a:pPr>
            <a:r>
              <a:rPr kumimoji="1" lang="en-US" altLang="zh-CN" sz="2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RMO </a:t>
            </a:r>
            <a:r>
              <a:rPr kumimoji="1" lang="zh-CN" altLang="en-US" sz="2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“订单条目</a:t>
            </a:r>
            <a:r>
              <a:rPr kumimoji="1" lang="en-US" altLang="zh-CN" sz="2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2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对象的状态图例</a:t>
            </a:r>
          </a:p>
        </p:txBody>
      </p:sp>
      <p:sp>
        <p:nvSpPr>
          <p:cNvPr id="1143825" name="Rectangle 17"/>
          <p:cNvSpPr>
            <a:spLocks noChangeArrowheads="1"/>
          </p:cNvSpPr>
          <p:nvPr/>
        </p:nvSpPr>
        <p:spPr bwMode="white">
          <a:xfrm>
            <a:off x="2468563" y="5710238"/>
            <a:ext cx="4440237" cy="51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461963" indent="-461963" algn="l">
              <a:lnSpc>
                <a:spcPct val="120000"/>
              </a:lnSpc>
              <a:spcBef>
                <a:spcPct val="20000"/>
              </a:spcBef>
              <a:buClr>
                <a:srgbClr val="000000"/>
              </a:buClr>
              <a:buFont typeface="Wingdings" charset="0"/>
              <a:buNone/>
            </a:pPr>
            <a:r>
              <a:rPr kumimoji="1" lang="zh-CN" altLang="en-US" sz="22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打印机的带输出消息的行为表达</a:t>
            </a:r>
          </a:p>
        </p:txBody>
      </p:sp>
      <p:grpSp>
        <p:nvGrpSpPr>
          <p:cNvPr id="1143840" name="Group 32"/>
          <p:cNvGrpSpPr>
            <a:grpSpLocks/>
          </p:cNvGrpSpPr>
          <p:nvPr/>
        </p:nvGrpSpPr>
        <p:grpSpPr bwMode="auto">
          <a:xfrm>
            <a:off x="941388" y="4633913"/>
            <a:ext cx="7064375" cy="1098550"/>
            <a:chOff x="457" y="2655"/>
            <a:chExt cx="4450" cy="692"/>
          </a:xfrm>
        </p:grpSpPr>
        <p:sp>
          <p:nvSpPr>
            <p:cNvPr id="1143826" name="AutoShape 18"/>
            <p:cNvSpPr>
              <a:spLocks noChangeArrowheads="1"/>
            </p:cNvSpPr>
            <p:nvPr/>
          </p:nvSpPr>
          <p:spPr bwMode="auto">
            <a:xfrm>
              <a:off x="457" y="2924"/>
              <a:ext cx="680" cy="421"/>
            </a:xfrm>
            <a:prstGeom prst="roundRect">
              <a:avLst>
                <a:gd name="adj" fmla="val 16667"/>
              </a:avLst>
            </a:prstGeom>
            <a:solidFill>
              <a:schemeClr val="accent1">
                <a:alpha val="12000"/>
              </a:schemeClr>
            </a:solidFill>
            <a:ln w="9525">
              <a:solidFill>
                <a:schemeClr val="bg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关闭</a:t>
              </a:r>
              <a:endParaRPr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143828" name="AutoShape 20"/>
            <p:cNvSpPr>
              <a:spLocks noChangeArrowheads="1"/>
            </p:cNvSpPr>
            <p:nvPr/>
          </p:nvSpPr>
          <p:spPr bwMode="auto">
            <a:xfrm>
              <a:off x="4227" y="2926"/>
              <a:ext cx="680" cy="421"/>
            </a:xfrm>
            <a:prstGeom prst="roundRect">
              <a:avLst>
                <a:gd name="adj" fmla="val 16667"/>
              </a:avLst>
            </a:prstGeom>
            <a:solidFill>
              <a:schemeClr val="accent1">
                <a:alpha val="12000"/>
              </a:schemeClr>
            </a:solidFill>
            <a:ln w="9525">
              <a:solidFill>
                <a:schemeClr val="bg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20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打开</a:t>
              </a:r>
              <a:endParaRPr lang="en-US" altLang="zh-CN" sz="20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143831" name="Line 23"/>
            <p:cNvSpPr>
              <a:spLocks noChangeShapeType="1"/>
            </p:cNvSpPr>
            <p:nvPr/>
          </p:nvSpPr>
          <p:spPr bwMode="auto">
            <a:xfrm flipV="1">
              <a:off x="1144" y="3128"/>
              <a:ext cx="3093" cy="0"/>
            </a:xfrm>
            <a:prstGeom prst="line">
              <a:avLst/>
            </a:prstGeom>
            <a:noFill/>
            <a:ln w="9525">
              <a:solidFill>
                <a:schemeClr val="bg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143834" name="Rectangle 26"/>
            <p:cNvSpPr>
              <a:spLocks noChangeArrowheads="1"/>
            </p:cNvSpPr>
            <p:nvPr/>
          </p:nvSpPr>
          <p:spPr bwMode="auto">
            <a:xfrm>
              <a:off x="884" y="2655"/>
              <a:ext cx="3604" cy="520"/>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ltLang="zh-CN"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onButtonPushed[Safety cover closed] / status := self-test();</a:t>
              </a:r>
              <a:br>
                <a:rPr lang="en-US" altLang="zh-CN"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br>
              <a:r>
                <a:rPr lang="en-US" altLang="zh-CN"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controlPanel.updateState(status)</a:t>
              </a:r>
            </a:p>
          </p:txBody>
        </p:sp>
      </p:grpSp>
      <p:grpSp>
        <p:nvGrpSpPr>
          <p:cNvPr id="1143839" name="Group 31"/>
          <p:cNvGrpSpPr>
            <a:grpSpLocks/>
          </p:cNvGrpSpPr>
          <p:nvPr/>
        </p:nvGrpSpPr>
        <p:grpSpPr bwMode="auto">
          <a:xfrm>
            <a:off x="968375" y="2400300"/>
            <a:ext cx="7467600" cy="1108075"/>
            <a:chOff x="610" y="1320"/>
            <a:chExt cx="4704" cy="698"/>
          </a:xfrm>
        </p:grpSpPr>
        <p:sp>
          <p:nvSpPr>
            <p:cNvPr id="1143815" name="AutoShape 7"/>
            <p:cNvSpPr>
              <a:spLocks noChangeArrowheads="1"/>
            </p:cNvSpPr>
            <p:nvPr/>
          </p:nvSpPr>
          <p:spPr bwMode="auto">
            <a:xfrm>
              <a:off x="1424" y="1595"/>
              <a:ext cx="680" cy="421"/>
            </a:xfrm>
            <a:prstGeom prst="roundRect">
              <a:avLst>
                <a:gd name="adj" fmla="val 16667"/>
              </a:avLst>
            </a:prstGeom>
            <a:solidFill>
              <a:schemeClr val="accent1">
                <a:alpha val="12000"/>
              </a:schemeClr>
            </a:solidFill>
            <a:ln w="9525">
              <a:solidFill>
                <a:schemeClr val="bg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20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存在</a:t>
              </a:r>
              <a:endParaRPr lang="en-US" altLang="zh-CN" sz="20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143816" name="AutoShape 8"/>
            <p:cNvSpPr>
              <a:spLocks noChangeArrowheads="1"/>
            </p:cNvSpPr>
            <p:nvPr/>
          </p:nvSpPr>
          <p:spPr bwMode="auto">
            <a:xfrm>
              <a:off x="2873" y="1596"/>
              <a:ext cx="761" cy="421"/>
            </a:xfrm>
            <a:prstGeom prst="roundRect">
              <a:avLst>
                <a:gd name="adj" fmla="val 16667"/>
              </a:avLst>
            </a:prstGeom>
            <a:solidFill>
              <a:schemeClr val="accent1">
                <a:alpha val="12000"/>
              </a:schemeClr>
            </a:solidFill>
            <a:ln w="9525">
              <a:solidFill>
                <a:schemeClr val="bg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等待发运</a:t>
              </a:r>
              <a:endParaRPr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143817" name="AutoShape 9"/>
            <p:cNvSpPr>
              <a:spLocks noChangeArrowheads="1"/>
            </p:cNvSpPr>
            <p:nvPr/>
          </p:nvSpPr>
          <p:spPr bwMode="auto">
            <a:xfrm>
              <a:off x="4306" y="1597"/>
              <a:ext cx="680" cy="421"/>
            </a:xfrm>
            <a:prstGeom prst="roundRect">
              <a:avLst>
                <a:gd name="adj" fmla="val 16667"/>
              </a:avLst>
            </a:prstGeom>
            <a:solidFill>
              <a:schemeClr val="accent1">
                <a:alpha val="12000"/>
              </a:schemeClr>
            </a:solidFill>
            <a:ln w="9525">
              <a:solidFill>
                <a:schemeClr val="bg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20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已发运</a:t>
              </a:r>
              <a:endParaRPr lang="en-US" altLang="zh-CN" sz="20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143818" name="Oval 10"/>
            <p:cNvSpPr>
              <a:spLocks noChangeArrowheads="1"/>
            </p:cNvSpPr>
            <p:nvPr/>
          </p:nvSpPr>
          <p:spPr bwMode="auto">
            <a:xfrm>
              <a:off x="742" y="1773"/>
              <a:ext cx="97" cy="90"/>
            </a:xfrm>
            <a:prstGeom prst="ellipse">
              <a:avLst/>
            </a:pr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143819" name="Line 11"/>
            <p:cNvSpPr>
              <a:spLocks noChangeShapeType="1"/>
            </p:cNvSpPr>
            <p:nvPr/>
          </p:nvSpPr>
          <p:spPr bwMode="auto">
            <a:xfrm>
              <a:off x="831" y="1822"/>
              <a:ext cx="593" cy="0"/>
            </a:xfrm>
            <a:prstGeom prst="line">
              <a:avLst/>
            </a:prstGeom>
            <a:noFill/>
            <a:ln w="9525">
              <a:solidFill>
                <a:schemeClr val="bg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143820" name="Line 12"/>
            <p:cNvSpPr>
              <a:spLocks noChangeShapeType="1"/>
            </p:cNvSpPr>
            <p:nvPr/>
          </p:nvSpPr>
          <p:spPr bwMode="auto">
            <a:xfrm flipV="1">
              <a:off x="2096" y="1807"/>
              <a:ext cx="772" cy="0"/>
            </a:xfrm>
            <a:prstGeom prst="line">
              <a:avLst/>
            </a:prstGeom>
            <a:noFill/>
            <a:ln w="9525">
              <a:solidFill>
                <a:schemeClr val="bg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143821" name="Line 13"/>
            <p:cNvSpPr>
              <a:spLocks noChangeShapeType="1"/>
            </p:cNvSpPr>
            <p:nvPr/>
          </p:nvSpPr>
          <p:spPr bwMode="auto">
            <a:xfrm flipV="1">
              <a:off x="3626" y="1808"/>
              <a:ext cx="699" cy="0"/>
            </a:xfrm>
            <a:prstGeom prst="line">
              <a:avLst/>
            </a:prstGeom>
            <a:noFill/>
            <a:ln w="9525">
              <a:solidFill>
                <a:schemeClr val="bg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143822" name="Rectangle 14"/>
            <p:cNvSpPr>
              <a:spLocks noChangeArrowheads="1"/>
            </p:cNvSpPr>
            <p:nvPr/>
          </p:nvSpPr>
          <p:spPr bwMode="auto">
            <a:xfrm>
              <a:off x="610" y="1320"/>
              <a:ext cx="811" cy="3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ltLang="zh-CN"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createOrderItem</a:t>
              </a:r>
              <a:br>
                <a:rPr lang="en-US" altLang="zh-CN"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br>
              <a:r>
                <a:rPr lang="en-US" altLang="zh-CN"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(prodID,desc,</a:t>
              </a:r>
              <a:br>
                <a:rPr lang="en-US" altLang="zh-CN"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br>
              <a:r>
                <a:rPr lang="en-US" altLang="zh-CN"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size,price,qty)</a:t>
              </a:r>
            </a:p>
          </p:txBody>
        </p:sp>
        <p:sp>
          <p:nvSpPr>
            <p:cNvPr id="1143823" name="Rectangle 15"/>
            <p:cNvSpPr>
              <a:spLocks noChangeArrowheads="1"/>
            </p:cNvSpPr>
            <p:nvPr/>
          </p:nvSpPr>
          <p:spPr bwMode="auto">
            <a:xfrm>
              <a:off x="2091" y="1417"/>
              <a:ext cx="811" cy="357"/>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ltLang="zh-CN"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markReadytoShip</a:t>
              </a:r>
              <a:br>
                <a:rPr lang="en-US" altLang="zh-CN"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br>
              <a:r>
                <a:rPr lang="en-US" altLang="zh-CN"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(prodID)</a:t>
              </a:r>
            </a:p>
          </p:txBody>
        </p:sp>
        <p:sp>
          <p:nvSpPr>
            <p:cNvPr id="1143824" name="Rectangle 16"/>
            <p:cNvSpPr>
              <a:spLocks noChangeArrowheads="1"/>
            </p:cNvSpPr>
            <p:nvPr/>
          </p:nvSpPr>
          <p:spPr bwMode="auto">
            <a:xfrm>
              <a:off x="3548" y="1426"/>
              <a:ext cx="811" cy="357"/>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ltLang="zh-CN"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shipItem</a:t>
              </a:r>
              <a:br>
                <a:rPr lang="en-US" altLang="zh-CN"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br>
              <a:r>
                <a:rPr lang="en-US" altLang="zh-CN"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(prodID)</a:t>
              </a:r>
            </a:p>
          </p:txBody>
        </p:sp>
        <p:sp>
          <p:nvSpPr>
            <p:cNvPr id="1143836" name="Line 28"/>
            <p:cNvSpPr>
              <a:spLocks noChangeShapeType="1"/>
            </p:cNvSpPr>
            <p:nvPr/>
          </p:nvSpPr>
          <p:spPr bwMode="auto">
            <a:xfrm>
              <a:off x="4999" y="1781"/>
              <a:ext cx="196" cy="0"/>
            </a:xfrm>
            <a:prstGeom prst="line">
              <a:avLst/>
            </a:prstGeom>
            <a:noFill/>
            <a:ln w="9525">
              <a:solidFill>
                <a:schemeClr val="bg2"/>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143837" name="Oval 29"/>
            <p:cNvSpPr>
              <a:spLocks noChangeArrowheads="1"/>
            </p:cNvSpPr>
            <p:nvPr/>
          </p:nvSpPr>
          <p:spPr bwMode="auto">
            <a:xfrm>
              <a:off x="5220" y="1740"/>
              <a:ext cx="80" cy="74"/>
            </a:xfrm>
            <a:prstGeom prst="ellipse">
              <a:avLst/>
            </a:pr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143838" name="Oval 30"/>
            <p:cNvSpPr>
              <a:spLocks noChangeArrowheads="1"/>
            </p:cNvSpPr>
            <p:nvPr/>
          </p:nvSpPr>
          <p:spPr bwMode="auto">
            <a:xfrm>
              <a:off x="5200" y="1720"/>
              <a:ext cx="114" cy="122"/>
            </a:xfrm>
            <a:prstGeom prst="ellipse">
              <a:avLst/>
            </a:prstGeom>
            <a:noFill/>
            <a:ln w="9525">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sp>
        <p:nvSpPr>
          <p:cNvPr id="25" name="Rectangle 2"/>
          <p:cNvSpPr txBox="1">
            <a:spLocks noChangeArrowheads="1"/>
          </p:cNvSpPr>
          <p:nvPr/>
        </p:nvSpPr>
        <p:spPr bwMode="auto">
          <a:xfrm>
            <a:off x="0" y="116632"/>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Times New Roman" pitchFamily="18" charset="0"/>
                <a:ea typeface="+mn-ea"/>
              </a:rPr>
              <a:t>5</a:t>
            </a:r>
            <a:r>
              <a:rPr lang="zh-CN" altLang="en-US" dirty="0" smtClean="0">
                <a:latin typeface="Times New Roman" pitchFamily="18" charset="0"/>
                <a:ea typeface="+mn-ea"/>
              </a:rPr>
              <a:t>、对象行为</a:t>
            </a:r>
            <a:r>
              <a:rPr lang="en-US" altLang="zh-CN" dirty="0" smtClean="0">
                <a:latin typeface="Times New Roman" pitchFamily="18" charset="0"/>
                <a:ea typeface="+mn-ea"/>
              </a:rPr>
              <a:t>: </a:t>
            </a:r>
            <a:r>
              <a:rPr lang="zh-CN" altLang="en-US" dirty="0" smtClean="0">
                <a:latin typeface="Times New Roman" pitchFamily="18" charset="0"/>
                <a:ea typeface="+mn-ea"/>
              </a:rPr>
              <a:t>状态</a:t>
            </a:r>
            <a:r>
              <a:rPr lang="en-US" altLang="zh-CN" dirty="0" smtClean="0">
                <a:latin typeface="Times New Roman" pitchFamily="18" charset="0"/>
                <a:ea typeface="+mn-ea"/>
              </a:rPr>
              <a:t>/</a:t>
            </a:r>
            <a:r>
              <a:rPr lang="zh-CN" altLang="en-US" dirty="0" smtClean="0">
                <a:latin typeface="Times New Roman" pitchFamily="18" charset="0"/>
                <a:ea typeface="+mn-ea"/>
              </a:rPr>
              <a:t>状态图</a:t>
            </a:r>
            <a:endParaRPr lang="zh-CN" altLang="en-US" dirty="0">
              <a:latin typeface="Times New Roman" pitchFamily="18" charset="0"/>
              <a:ea typeface="+mn-ea"/>
            </a:endParaRPr>
          </a:p>
        </p:txBody>
      </p:sp>
    </p:spTree>
    <p:extLst>
      <p:ext uri="{BB962C8B-B14F-4D97-AF65-F5344CB8AC3E}">
        <p14:creationId xmlns:p14="http://schemas.microsoft.com/office/powerpoint/2010/main" val="2439558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348" name="Rectangle 12"/>
          <p:cNvSpPr>
            <a:spLocks noChangeArrowheads="1"/>
          </p:cNvSpPr>
          <p:nvPr/>
        </p:nvSpPr>
        <p:spPr bwMode="auto">
          <a:xfrm>
            <a:off x="762000" y="703263"/>
            <a:ext cx="6897688" cy="527050"/>
          </a:xfrm>
          <a:prstGeom prst="rect">
            <a:avLst/>
          </a:prstGeom>
          <a:solidFill>
            <a:srgbClr val="CCFFCC">
              <a:alpha val="50999"/>
            </a:srgbClr>
          </a:solidFill>
          <a:ln w="9525">
            <a:solidFill>
              <a:srgbClr val="C0C0C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l"/>
            <a:r>
              <a:rPr kumimoji="1" lang="en-US" altLang="zh-CN"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6 </a:t>
            </a:r>
            <a:r>
              <a:rPr kumimoji="1"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对象行为：状态、状态转换和状态图</a:t>
            </a:r>
            <a:endParaRPr kumimoji="1" lang="en-US" altLang="zh-CN"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nvGrpSpPr>
          <p:cNvPr id="1038347" name="Group 11"/>
          <p:cNvGrpSpPr>
            <a:grpSpLocks/>
          </p:cNvGrpSpPr>
          <p:nvPr/>
        </p:nvGrpSpPr>
        <p:grpSpPr bwMode="auto">
          <a:xfrm>
            <a:off x="530225" y="200025"/>
            <a:ext cx="8001000" cy="6445250"/>
            <a:chOff x="334" y="126"/>
            <a:chExt cx="5040" cy="4060"/>
          </a:xfrm>
        </p:grpSpPr>
        <p:pic>
          <p:nvPicPr>
            <p:cNvPr id="1038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 y="126"/>
              <a:ext cx="5040" cy="3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38338" name="Rectangle 2"/>
            <p:cNvSpPr>
              <a:spLocks noChangeArrowheads="1"/>
            </p:cNvSpPr>
            <p:nvPr/>
          </p:nvSpPr>
          <p:spPr bwMode="auto">
            <a:xfrm>
              <a:off x="1622" y="4042"/>
              <a:ext cx="2656"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lstStyle/>
            <a:p>
              <a:r>
                <a:rPr lang="en-US" altLang="zh-CN"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RMO</a:t>
              </a:r>
              <a:r>
                <a:rPr lang="zh-CN" altLang="en-US"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中订单对象的状态图</a:t>
              </a:r>
              <a:endParaRPr lang="en-US" altLang="zh-CN"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038340" name="Rectangle 4"/>
            <p:cNvSpPr>
              <a:spLocks noChangeArrowheads="1"/>
            </p:cNvSpPr>
            <p:nvPr/>
          </p:nvSpPr>
          <p:spPr bwMode="auto">
            <a:xfrm>
              <a:off x="2028" y="673"/>
              <a:ext cx="763" cy="1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正在添加条目</a:t>
              </a:r>
              <a:endParaRPr lang="en-US" altLang="zh-CN"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038341" name="Rectangle 5"/>
            <p:cNvSpPr>
              <a:spLocks noChangeArrowheads="1"/>
            </p:cNvSpPr>
            <p:nvPr/>
          </p:nvSpPr>
          <p:spPr bwMode="auto">
            <a:xfrm>
              <a:off x="4072" y="664"/>
              <a:ext cx="763" cy="1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正在验证支付</a:t>
              </a:r>
              <a:endParaRPr lang="en-US" altLang="zh-CN"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038342" name="Rectangle 6"/>
            <p:cNvSpPr>
              <a:spLocks noChangeArrowheads="1"/>
            </p:cNvSpPr>
            <p:nvPr/>
          </p:nvSpPr>
          <p:spPr bwMode="auto">
            <a:xfrm>
              <a:off x="786" y="2287"/>
              <a:ext cx="763" cy="1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准备发运</a:t>
              </a:r>
              <a:endParaRPr lang="en-US" altLang="zh-CN"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038343" name="Rectangle 7"/>
            <p:cNvSpPr>
              <a:spLocks noChangeArrowheads="1"/>
            </p:cNvSpPr>
            <p:nvPr/>
          </p:nvSpPr>
          <p:spPr bwMode="auto">
            <a:xfrm>
              <a:off x="3269" y="2279"/>
              <a:ext cx="763" cy="1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发运中</a:t>
              </a:r>
            </a:p>
          </p:txBody>
        </p:sp>
        <p:sp>
          <p:nvSpPr>
            <p:cNvPr id="1038344" name="Rectangle 8"/>
            <p:cNvSpPr>
              <a:spLocks noChangeArrowheads="1"/>
            </p:cNvSpPr>
            <p:nvPr/>
          </p:nvSpPr>
          <p:spPr bwMode="auto">
            <a:xfrm>
              <a:off x="746" y="3454"/>
              <a:ext cx="576" cy="1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已发运</a:t>
              </a:r>
              <a:endParaRPr lang="en-US" altLang="zh-CN"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038345" name="Rectangle 9"/>
            <p:cNvSpPr>
              <a:spLocks noChangeArrowheads="1"/>
            </p:cNvSpPr>
            <p:nvPr/>
          </p:nvSpPr>
          <p:spPr bwMode="auto">
            <a:xfrm>
              <a:off x="2936" y="3454"/>
              <a:ext cx="576" cy="1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结束</a:t>
              </a:r>
              <a:endParaRPr lang="en-US" altLang="zh-CN"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038346" name="Rectangle 10"/>
            <p:cNvSpPr>
              <a:spLocks noChangeArrowheads="1"/>
            </p:cNvSpPr>
            <p:nvPr/>
          </p:nvSpPr>
          <p:spPr bwMode="auto">
            <a:xfrm>
              <a:off x="493" y="314"/>
              <a:ext cx="747" cy="1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开始下订单</a:t>
              </a:r>
              <a:endParaRPr lang="en-US" altLang="zh-CN"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spTree>
    <p:extLst>
      <p:ext uri="{BB962C8B-B14F-4D97-AF65-F5344CB8AC3E}">
        <p14:creationId xmlns:p14="http://schemas.microsoft.com/office/powerpoint/2010/main" val="3217480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1" name="Rectangle 3"/>
          <p:cNvSpPr>
            <a:spLocks noGrp="1" noChangeArrowheads="1"/>
          </p:cNvSpPr>
          <p:nvPr>
            <p:ph type="body" idx="1"/>
          </p:nvPr>
        </p:nvSpPr>
        <p:spPr>
          <a:xfrm>
            <a:off x="1130300" y="2120900"/>
            <a:ext cx="7072313" cy="4106863"/>
          </a:xfrm>
        </p:spPr>
        <p:txBody>
          <a:bodyPr/>
          <a:lstStyle/>
          <a:p>
            <a:pPr marL="457200" indent="-457200">
              <a:lnSpc>
                <a:spcPct val="110000"/>
              </a:lnSpc>
              <a:buFont typeface="+mj-ea"/>
              <a:buAutoNum type="circleNumDbPlain"/>
            </a:pPr>
            <a:r>
              <a:rPr lang="zh-CN" altLang="en-US" sz="2200" dirty="0" smtClean="0"/>
              <a:t>标识</a:t>
            </a:r>
            <a:r>
              <a:rPr lang="zh-CN" altLang="en-US" sz="2200" dirty="0"/>
              <a:t>所选类的全部顺序图的所有输入信息</a:t>
            </a:r>
            <a:endParaRPr lang="en-US" altLang="zh-CN" sz="2200" dirty="0"/>
          </a:p>
          <a:p>
            <a:pPr marL="457200" indent="-457200">
              <a:lnSpc>
                <a:spcPct val="110000"/>
              </a:lnSpc>
              <a:buFont typeface="+mj-ea"/>
              <a:buAutoNum type="circleNumDbPlain"/>
            </a:pPr>
            <a:r>
              <a:rPr lang="zh-CN" altLang="en-US" sz="2200" dirty="0"/>
              <a:t>对每个所选类，将能辨别的所有状态画一个列表</a:t>
            </a:r>
            <a:endParaRPr lang="en-US" altLang="zh-CN" sz="2200" dirty="0"/>
          </a:p>
          <a:p>
            <a:pPr marL="457200" indent="-457200">
              <a:lnSpc>
                <a:spcPct val="110000"/>
              </a:lnSpc>
              <a:buFont typeface="+mj-ea"/>
              <a:buAutoNum type="circleNumDbPlain"/>
            </a:pPr>
            <a:r>
              <a:rPr lang="zh-CN" altLang="en-US" sz="2200" dirty="0"/>
              <a:t>建立状态图片断并将这些片断按正确的顺序排列</a:t>
            </a:r>
          </a:p>
          <a:p>
            <a:pPr marL="457200" indent="-457200">
              <a:lnSpc>
                <a:spcPct val="110000"/>
              </a:lnSpc>
              <a:buFont typeface="+mj-ea"/>
              <a:buAutoNum type="circleNumDbPlain"/>
            </a:pPr>
            <a:r>
              <a:rPr lang="zh-CN" altLang="en-US" sz="2200" dirty="0"/>
              <a:t>检查路径并查找独立的、并行的路径</a:t>
            </a:r>
          </a:p>
          <a:p>
            <a:pPr marL="457200" indent="-457200">
              <a:lnSpc>
                <a:spcPct val="110000"/>
              </a:lnSpc>
              <a:buFont typeface="+mj-ea"/>
              <a:buAutoNum type="circleNumDbPlain"/>
            </a:pPr>
            <a:r>
              <a:rPr kumimoji="0" lang="zh-CN" altLang="en-US" sz="2200" dirty="0"/>
              <a:t>使用适当的消息事件、保护条件和行为表达式扩展每一个转换</a:t>
            </a:r>
            <a:endParaRPr lang="en-US" altLang="zh-CN" sz="2200" dirty="0"/>
          </a:p>
          <a:p>
            <a:pPr marL="457200" indent="-457200">
              <a:lnSpc>
                <a:spcPct val="110000"/>
              </a:lnSpc>
              <a:buFont typeface="+mj-ea"/>
              <a:buAutoNum type="circleNumDbPlain"/>
            </a:pPr>
            <a:r>
              <a:rPr lang="zh-CN" altLang="en-US" sz="2200" dirty="0"/>
              <a:t>检查和测试每一个状态图检查类图并选择需要画状态图的类</a:t>
            </a:r>
            <a:endParaRPr lang="en-US" altLang="zh-CN" sz="2200" dirty="0"/>
          </a:p>
          <a:p>
            <a:pPr marL="457200" indent="-457200">
              <a:lnSpc>
                <a:spcPct val="110000"/>
              </a:lnSpc>
              <a:buFont typeface="+mj-ea"/>
              <a:buAutoNum type="circleNumDbPlain"/>
            </a:pPr>
            <a:endParaRPr lang="en-US" altLang="zh-CN" sz="2200" dirty="0"/>
          </a:p>
        </p:txBody>
      </p:sp>
      <p:sp>
        <p:nvSpPr>
          <p:cNvPr id="5" name="Rectangle 2"/>
          <p:cNvSpPr txBox="1">
            <a:spLocks noChangeArrowheads="1"/>
          </p:cNvSpPr>
          <p:nvPr/>
        </p:nvSpPr>
        <p:spPr bwMode="auto">
          <a:xfrm>
            <a:off x="0" y="77317"/>
            <a:ext cx="8892480" cy="687387"/>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en-US" altLang="zh-CN" dirty="0">
                <a:latin typeface="Times New Roman" pitchFamily="18" charset="0"/>
              </a:rPr>
              <a:t>5</a:t>
            </a:r>
            <a:r>
              <a:rPr lang="zh-CN" altLang="en-US" dirty="0" smtClean="0">
                <a:latin typeface="Times New Roman" pitchFamily="18" charset="0"/>
              </a:rPr>
              <a:t>、对象行为</a:t>
            </a:r>
            <a:r>
              <a:rPr lang="en-US" altLang="zh-CN" dirty="0" smtClean="0">
                <a:latin typeface="Times New Roman" pitchFamily="18" charset="0"/>
              </a:rPr>
              <a:t>: </a:t>
            </a:r>
            <a:r>
              <a:rPr lang="zh-CN" altLang="en-US" dirty="0" smtClean="0">
                <a:latin typeface="Times New Roman" pitchFamily="18" charset="0"/>
              </a:rPr>
              <a:t>状态</a:t>
            </a:r>
            <a:r>
              <a:rPr lang="en-US" altLang="zh-CN" dirty="0" smtClean="0">
                <a:latin typeface="Times New Roman" pitchFamily="18" charset="0"/>
              </a:rPr>
              <a:t>/</a:t>
            </a:r>
            <a:r>
              <a:rPr lang="zh-CN" altLang="en-US" dirty="0" smtClean="0">
                <a:latin typeface="Times New Roman" pitchFamily="18" charset="0"/>
              </a:rPr>
              <a:t>状态图</a:t>
            </a:r>
            <a:endParaRPr lang="zh-CN" altLang="en-US" dirty="0">
              <a:latin typeface="Times New Roman" pitchFamily="18" charset="0"/>
            </a:endParaRPr>
          </a:p>
        </p:txBody>
      </p:sp>
      <p:sp>
        <p:nvSpPr>
          <p:cNvPr id="6" name="Text Box 3"/>
          <p:cNvSpPr txBox="1">
            <a:spLocks noChangeArrowheads="1"/>
          </p:cNvSpPr>
          <p:nvPr/>
        </p:nvSpPr>
        <p:spPr bwMode="auto">
          <a:xfrm>
            <a:off x="2627983" y="908720"/>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3</a:t>
            </a:r>
            <a:r>
              <a:rPr lang="en-US" altLang="zh-CN" dirty="0" smtClean="0"/>
              <a:t>) </a:t>
            </a:r>
            <a:r>
              <a:rPr lang="zh-CN" altLang="en-US" dirty="0" smtClean="0"/>
              <a:t>状态图的开发</a:t>
            </a:r>
            <a:endParaRPr lang="zh-CN" altLang="en-US" dirty="0"/>
          </a:p>
        </p:txBody>
      </p:sp>
    </p:spTree>
    <p:extLst>
      <p:ext uri="{BB962C8B-B14F-4D97-AF65-F5344CB8AC3E}">
        <p14:creationId xmlns:p14="http://schemas.microsoft.com/office/powerpoint/2010/main" val="953081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5" name="Rectangle 7"/>
          <p:cNvSpPr>
            <a:spLocks noChangeArrowheads="1"/>
          </p:cNvSpPr>
          <p:nvPr/>
        </p:nvSpPr>
        <p:spPr bwMode="auto">
          <a:xfrm>
            <a:off x="126409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三</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、对象建模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2" name="TextBox 1"/>
          <p:cNvSpPr txBox="1"/>
          <p:nvPr/>
        </p:nvSpPr>
        <p:spPr bwMode="auto">
          <a:xfrm>
            <a:off x="2972282" y="1484784"/>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smtClean="0">
                <a:solidFill>
                  <a:srgbClr val="969696"/>
                </a:solidFill>
              </a:rPr>
              <a:t> 1</a:t>
            </a:r>
            <a:r>
              <a:rPr lang="zh-CN" altLang="en-US" dirty="0" smtClean="0">
                <a:solidFill>
                  <a:srgbClr val="969696"/>
                </a:solidFill>
              </a:rPr>
              <a:t>、概述</a:t>
            </a:r>
            <a:endParaRPr lang="zh-CN" altLang="en-US" dirty="0">
              <a:solidFill>
                <a:srgbClr val="969696"/>
              </a:solidFill>
            </a:endParaRPr>
          </a:p>
        </p:txBody>
      </p:sp>
      <p:sp>
        <p:nvSpPr>
          <p:cNvPr id="6" name="TextBox 5"/>
          <p:cNvSpPr txBox="1"/>
          <p:nvPr/>
        </p:nvSpPr>
        <p:spPr bwMode="auto">
          <a:xfrm>
            <a:off x="2972282" y="2347955"/>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smtClean="0">
                <a:solidFill>
                  <a:srgbClr val="969696"/>
                </a:solidFill>
              </a:rPr>
              <a:t> 2</a:t>
            </a:r>
            <a:r>
              <a:rPr lang="zh-CN" altLang="en-US" dirty="0" smtClean="0">
                <a:solidFill>
                  <a:srgbClr val="969696"/>
                </a:solidFill>
              </a:rPr>
              <a:t>、类图</a:t>
            </a:r>
            <a:endParaRPr lang="zh-CN" altLang="en-US" dirty="0">
              <a:solidFill>
                <a:srgbClr val="969696"/>
              </a:solidFill>
            </a:endParaRPr>
          </a:p>
        </p:txBody>
      </p:sp>
      <p:sp>
        <p:nvSpPr>
          <p:cNvPr id="11" name="Rectangle 3"/>
          <p:cNvSpPr txBox="1">
            <a:spLocks noChangeArrowheads="1"/>
          </p:cNvSpPr>
          <p:nvPr/>
        </p:nvSpPr>
        <p:spPr bwMode="auto">
          <a:xfrm>
            <a:off x="1286810" y="1134616"/>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7" name="Text Box 3"/>
          <p:cNvSpPr txBox="1">
            <a:spLocks noChangeArrowheads="1"/>
          </p:cNvSpPr>
          <p:nvPr/>
        </p:nvSpPr>
        <p:spPr bwMode="auto">
          <a:xfrm>
            <a:off x="2972282" y="3211126"/>
            <a:ext cx="4264014"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solidFill>
                  <a:srgbClr val="777777"/>
                </a:solidFill>
              </a:rPr>
              <a:t> 3</a:t>
            </a:r>
            <a:r>
              <a:rPr lang="zh-CN" altLang="en-US" dirty="0" smtClean="0">
                <a:solidFill>
                  <a:srgbClr val="777777"/>
                </a:solidFill>
              </a:rPr>
              <a:t>、系统活动</a:t>
            </a:r>
            <a:endParaRPr lang="zh-CN" altLang="en-US" dirty="0">
              <a:solidFill>
                <a:srgbClr val="777777"/>
              </a:solidFill>
            </a:endParaRPr>
          </a:p>
        </p:txBody>
      </p:sp>
      <p:sp>
        <p:nvSpPr>
          <p:cNvPr id="8" name="Text Box 3"/>
          <p:cNvSpPr txBox="1">
            <a:spLocks noChangeArrowheads="1"/>
          </p:cNvSpPr>
          <p:nvPr/>
        </p:nvSpPr>
        <p:spPr bwMode="auto">
          <a:xfrm>
            <a:off x="2972282" y="4074297"/>
            <a:ext cx="4264014"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solidFill>
                  <a:srgbClr val="969696"/>
                </a:solidFill>
              </a:rPr>
              <a:t> 4</a:t>
            </a:r>
            <a:r>
              <a:rPr lang="zh-CN" altLang="en-US" dirty="0" smtClean="0">
                <a:solidFill>
                  <a:srgbClr val="969696"/>
                </a:solidFill>
              </a:rPr>
              <a:t>、对象交互</a:t>
            </a:r>
            <a:endParaRPr lang="zh-CN" altLang="en-US" dirty="0">
              <a:solidFill>
                <a:srgbClr val="969696"/>
              </a:solidFill>
            </a:endParaRPr>
          </a:p>
        </p:txBody>
      </p:sp>
      <p:sp>
        <p:nvSpPr>
          <p:cNvPr id="9" name="Text Box 3"/>
          <p:cNvSpPr txBox="1">
            <a:spLocks noChangeArrowheads="1"/>
          </p:cNvSpPr>
          <p:nvPr/>
        </p:nvSpPr>
        <p:spPr bwMode="auto">
          <a:xfrm>
            <a:off x="2972282" y="4937467"/>
            <a:ext cx="4264014"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solidFill>
                  <a:srgbClr val="969696"/>
                </a:solidFill>
              </a:rPr>
              <a:t> </a:t>
            </a:r>
            <a:r>
              <a:rPr lang="en-US" altLang="zh-CN" dirty="0" smtClean="0">
                <a:solidFill>
                  <a:srgbClr val="969696"/>
                </a:solidFill>
              </a:rPr>
              <a:t>5</a:t>
            </a:r>
            <a:r>
              <a:rPr lang="zh-CN" altLang="en-US" dirty="0" smtClean="0">
                <a:solidFill>
                  <a:srgbClr val="969696"/>
                </a:solidFill>
              </a:rPr>
              <a:t>、对象行为</a:t>
            </a:r>
            <a:endParaRPr lang="zh-CN" altLang="en-US" dirty="0">
              <a:solidFill>
                <a:srgbClr val="969696"/>
              </a:solidFill>
            </a:endParaRPr>
          </a:p>
        </p:txBody>
      </p:sp>
    </p:spTree>
    <p:extLst>
      <p:ext uri="{BB962C8B-B14F-4D97-AF65-F5344CB8AC3E}">
        <p14:creationId xmlns:p14="http://schemas.microsoft.com/office/powerpoint/2010/main" val="1786922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p:txBody>
          <a:bodyPr/>
          <a:lstStyle/>
          <a:p>
            <a:r>
              <a:rPr lang="en-US" altLang="zh-CN" dirty="0" smtClean="0">
                <a:ea typeface="宋体" charset="0"/>
                <a:cs typeface="宋体" charset="0"/>
              </a:rPr>
              <a:t> </a:t>
            </a:r>
            <a:endParaRPr lang="en-US" altLang="zh-CN" dirty="0">
              <a:ea typeface="宋体" charset="0"/>
              <a:cs typeface="宋体" charset="0"/>
            </a:endParaRPr>
          </a:p>
        </p:txBody>
      </p:sp>
      <p:sp>
        <p:nvSpPr>
          <p:cNvPr id="436227" name="Rectangle 3"/>
          <p:cNvSpPr>
            <a:spLocks noGrp="1" noChangeArrowheads="1"/>
          </p:cNvSpPr>
          <p:nvPr>
            <p:ph type="body" idx="1"/>
          </p:nvPr>
        </p:nvSpPr>
        <p:spPr>
          <a:xfrm>
            <a:off x="1501775" y="1606550"/>
            <a:ext cx="6594475" cy="4559300"/>
          </a:xfrm>
        </p:spPr>
        <p:txBody>
          <a:bodyPr/>
          <a:lstStyle/>
          <a:p>
            <a:pPr>
              <a:lnSpc>
                <a:spcPct val="140000"/>
              </a:lnSpc>
            </a:pPr>
            <a:r>
              <a:rPr lang="zh-CN" altLang="en-US" sz="2700" dirty="0"/>
              <a:t> 开发用例图</a:t>
            </a:r>
          </a:p>
          <a:p>
            <a:pPr>
              <a:lnSpc>
                <a:spcPct val="140000"/>
              </a:lnSpc>
            </a:pPr>
            <a:r>
              <a:rPr kumimoji="0" lang="en-US" altLang="zh-CN" sz="2700" dirty="0"/>
              <a:t> </a:t>
            </a:r>
            <a:r>
              <a:rPr kumimoji="0" lang="zh-CN" altLang="en-US" sz="2700" dirty="0"/>
              <a:t>开发用例场景</a:t>
            </a:r>
          </a:p>
          <a:p>
            <a:pPr>
              <a:lnSpc>
                <a:spcPct val="140000"/>
              </a:lnSpc>
            </a:pPr>
            <a:r>
              <a:rPr kumimoji="0" lang="en-US" altLang="zh-CN" sz="2700" dirty="0"/>
              <a:t> </a:t>
            </a:r>
            <a:r>
              <a:rPr kumimoji="0" lang="zh-CN" altLang="en-US" sz="2700" dirty="0"/>
              <a:t>开发顺序图</a:t>
            </a:r>
          </a:p>
          <a:p>
            <a:pPr>
              <a:lnSpc>
                <a:spcPct val="140000"/>
              </a:lnSpc>
            </a:pPr>
            <a:r>
              <a:rPr kumimoji="0" lang="en-US" altLang="zh-CN" sz="2700" dirty="0"/>
              <a:t> </a:t>
            </a:r>
            <a:r>
              <a:rPr kumimoji="0" lang="zh-CN" altLang="en-US" sz="2700" dirty="0"/>
              <a:t>开发协作图</a:t>
            </a:r>
          </a:p>
          <a:p>
            <a:pPr>
              <a:lnSpc>
                <a:spcPct val="140000"/>
              </a:lnSpc>
            </a:pPr>
            <a:r>
              <a:rPr kumimoji="0" lang="en-US" altLang="zh-CN" sz="2700" dirty="0"/>
              <a:t> </a:t>
            </a:r>
            <a:r>
              <a:rPr kumimoji="0" lang="zh-CN" altLang="en-US" sz="2700" dirty="0"/>
              <a:t>开发状态图</a:t>
            </a:r>
          </a:p>
          <a:p>
            <a:pPr>
              <a:lnSpc>
                <a:spcPct val="140000"/>
              </a:lnSpc>
            </a:pPr>
            <a:r>
              <a:rPr kumimoji="0" lang="en-US" altLang="zh-CN" sz="2700" dirty="0"/>
              <a:t> </a:t>
            </a:r>
            <a:r>
              <a:rPr kumimoji="0" lang="zh-CN" altLang="en-US" sz="2700" dirty="0" smtClean="0"/>
              <a:t>理解</a:t>
            </a:r>
            <a:r>
              <a:rPr kumimoji="0" lang="en-US" altLang="zh-CN" sz="2700" dirty="0" smtClean="0"/>
              <a:t>OO</a:t>
            </a:r>
            <a:r>
              <a:rPr kumimoji="0" lang="zh-CN" altLang="en-US" sz="2700" dirty="0"/>
              <a:t>的模型图如何协同工作来提供系统功能需求</a:t>
            </a:r>
            <a:endParaRPr kumimoji="0" lang="en-US" altLang="zh-CN" sz="2700" dirty="0"/>
          </a:p>
        </p:txBody>
      </p:sp>
      <p:sp>
        <p:nvSpPr>
          <p:cNvPr id="436228" name="Rectangle 4"/>
          <p:cNvSpPr>
            <a:spLocks noChangeArrowheads="1"/>
          </p:cNvSpPr>
          <p:nvPr/>
        </p:nvSpPr>
        <p:spPr bwMode="auto">
          <a:xfrm>
            <a:off x="815975" y="439738"/>
            <a:ext cx="7543800" cy="69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lstStyle/>
          <a:p>
            <a:pPr marL="114300" algn="l">
              <a:lnSpc>
                <a:spcPct val="70000"/>
              </a:lnSpc>
            </a:pPr>
            <a:endParaRPr lang="zh-CN" altLang="en-US" sz="2400" b="0">
              <a:solidFill>
                <a:srgbClr val="3333CC"/>
              </a:solidFill>
              <a:ea typeface="宋体" charset="0"/>
              <a:cs typeface="宋体" charset="0"/>
            </a:endParaRPr>
          </a:p>
        </p:txBody>
      </p:sp>
      <p:sp>
        <p:nvSpPr>
          <p:cNvPr id="5" name="Rectangle 7"/>
          <p:cNvSpPr>
            <a:spLocks noChangeArrowheads="1"/>
          </p:cNvSpPr>
          <p:nvPr/>
        </p:nvSpPr>
        <p:spPr bwMode="auto">
          <a:xfrm>
            <a:off x="126409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三</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、对象建模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Tree>
    <p:extLst>
      <p:ext uri="{BB962C8B-B14F-4D97-AF65-F5344CB8AC3E}">
        <p14:creationId xmlns:p14="http://schemas.microsoft.com/office/powerpoint/2010/main" val="93548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body" idx="1"/>
          </p:nvPr>
        </p:nvSpPr>
        <p:spPr>
          <a:xfrm>
            <a:off x="1115616" y="908298"/>
            <a:ext cx="7272486" cy="3744838"/>
          </a:xfrm>
        </p:spPr>
        <p:txBody>
          <a:bodyPr/>
          <a:lstStyle/>
          <a:p>
            <a:pPr algn="just"/>
            <a:r>
              <a:rPr lang="zh-CN" altLang="en-US" dirty="0" smtClean="0">
                <a:latin typeface="黑体" pitchFamily="49" charset="-122"/>
                <a:ea typeface="黑体" pitchFamily="49" charset="-122"/>
              </a:rPr>
              <a:t>系统分析</a:t>
            </a:r>
            <a:r>
              <a:rPr lang="zh-CN" altLang="en-US" sz="2400" dirty="0" smtClean="0">
                <a:latin typeface="黑体" pitchFamily="49" charset="-122"/>
                <a:ea typeface="黑体" pitchFamily="49" charset="-122"/>
              </a:rPr>
              <a:t>阶段</a:t>
            </a:r>
            <a:r>
              <a:rPr lang="zh-CN" altLang="en-US" sz="2400" dirty="0">
                <a:latin typeface="黑体" pitchFamily="49" charset="-122"/>
                <a:ea typeface="黑体" pitchFamily="49" charset="-122"/>
              </a:rPr>
              <a:t>是</a:t>
            </a:r>
            <a:r>
              <a:rPr lang="en-US" altLang="zh-CN" sz="2400" dirty="0">
                <a:latin typeface="黑体" pitchFamily="49" charset="-122"/>
                <a:ea typeface="黑体" pitchFamily="49" charset="-122"/>
              </a:rPr>
              <a:t>SDLC</a:t>
            </a:r>
            <a:r>
              <a:rPr lang="zh-CN" altLang="en-US" sz="2400" dirty="0">
                <a:latin typeface="黑体" pitchFamily="49" charset="-122"/>
                <a:ea typeface="黑体" pitchFamily="49" charset="-122"/>
              </a:rPr>
              <a:t>五个阶段中的第</a:t>
            </a:r>
            <a:r>
              <a:rPr lang="en-US" altLang="zh-CN" sz="2400" dirty="0">
                <a:solidFill>
                  <a:srgbClr val="FF0000"/>
                </a:solidFill>
                <a:latin typeface="黑体" pitchFamily="49" charset="-122"/>
                <a:ea typeface="黑体" pitchFamily="49" charset="-122"/>
              </a:rPr>
              <a:t>2</a:t>
            </a:r>
            <a:r>
              <a:rPr lang="zh-CN" altLang="en-US" sz="2400" dirty="0">
                <a:latin typeface="黑体" pitchFamily="49" charset="-122"/>
                <a:ea typeface="黑体" pitchFamily="49" charset="-122"/>
              </a:rPr>
              <a:t>个阶段</a:t>
            </a:r>
          </a:p>
          <a:p>
            <a:pPr algn="just"/>
            <a:r>
              <a:rPr lang="zh-CN" altLang="en-US" sz="2400" dirty="0" smtClean="0">
                <a:latin typeface="黑体" pitchFamily="49" charset="-122"/>
                <a:ea typeface="黑体" pitchFamily="49" charset="-122"/>
              </a:rPr>
              <a:t>系统规划阶段：</a:t>
            </a:r>
            <a:endParaRPr lang="en-US" altLang="zh-CN" sz="2400" dirty="0" smtClean="0">
              <a:latin typeface="黑体" pitchFamily="49" charset="-122"/>
              <a:ea typeface="黑体" pitchFamily="49" charset="-122"/>
            </a:endParaRPr>
          </a:p>
          <a:p>
            <a:pPr lvl="1" eaLnBrk="1" hangingPunct="1">
              <a:buSzPct val="120000"/>
            </a:pPr>
            <a:r>
              <a:rPr lang="zh-CN" altLang="en-US" sz="2400" kern="1200" dirty="0">
                <a:latin typeface="黑体" pitchFamily="49" charset="-122"/>
                <a:ea typeface="黑体" pitchFamily="49" charset="-122"/>
              </a:rPr>
              <a:t>初步的调查</a:t>
            </a:r>
            <a:endParaRPr lang="en-US" altLang="zh-CN" sz="2400" kern="1200" dirty="0">
              <a:latin typeface="黑体" pitchFamily="49" charset="-122"/>
              <a:ea typeface="黑体" pitchFamily="49" charset="-122"/>
            </a:endParaRPr>
          </a:p>
          <a:p>
            <a:pPr lvl="1" eaLnBrk="1" hangingPunct="1">
              <a:buSzPct val="120000"/>
            </a:pPr>
            <a:r>
              <a:rPr lang="zh-CN" altLang="en-US" sz="2400" kern="1200" dirty="0">
                <a:latin typeface="黑体" pitchFamily="49" charset="-122"/>
                <a:ea typeface="黑体" pitchFamily="49" charset="-122"/>
              </a:rPr>
              <a:t>了解了更多的</a:t>
            </a:r>
            <a:r>
              <a:rPr lang="zh-CN" altLang="en-US" sz="2400" kern="1200" dirty="0" smtClean="0">
                <a:solidFill>
                  <a:srgbClr val="FF0000"/>
                </a:solidFill>
                <a:latin typeface="黑体" pitchFamily="49" charset="-122"/>
                <a:ea typeface="黑体" pitchFamily="49" charset="-122"/>
              </a:rPr>
              <a:t>系统需求</a:t>
            </a:r>
            <a:endParaRPr lang="en-US" altLang="zh-CN" sz="2400" kern="1200" dirty="0">
              <a:latin typeface="黑体" pitchFamily="49" charset="-122"/>
              <a:ea typeface="黑体" pitchFamily="49" charset="-122"/>
            </a:endParaRPr>
          </a:p>
          <a:p>
            <a:pPr lvl="1" eaLnBrk="1" hangingPunct="1">
              <a:buSzPct val="120000"/>
            </a:pPr>
            <a:r>
              <a:rPr lang="zh-CN" altLang="en-US" sz="2400" kern="1200" dirty="0">
                <a:latin typeface="黑体" pitchFamily="49" charset="-122"/>
                <a:ea typeface="黑体" pitchFamily="49" charset="-122"/>
              </a:rPr>
              <a:t>从技术、经济、社会和文化、进度、资源等方面，确定了项目需求的合理性和</a:t>
            </a:r>
            <a:r>
              <a:rPr lang="zh-CN" altLang="en-US" sz="2400" kern="1200" dirty="0">
                <a:solidFill>
                  <a:srgbClr val="FF0000"/>
                </a:solidFill>
                <a:latin typeface="黑体" pitchFamily="49" charset="-122"/>
                <a:ea typeface="黑体" pitchFamily="49" charset="-122"/>
              </a:rPr>
              <a:t>可行性</a:t>
            </a:r>
          </a:p>
          <a:p>
            <a:pPr algn="just"/>
            <a:r>
              <a:rPr lang="zh-CN" altLang="en-US" dirty="0" smtClean="0">
                <a:latin typeface="黑体" pitchFamily="49" charset="-122"/>
                <a:ea typeface="黑体" pitchFamily="49" charset="-122"/>
              </a:rPr>
              <a:t>系统分析</a:t>
            </a:r>
            <a:r>
              <a:rPr lang="zh-CN" altLang="en-US" sz="2400" dirty="0" smtClean="0">
                <a:latin typeface="黑体" pitchFamily="49" charset="-122"/>
                <a:ea typeface="黑体" pitchFamily="49" charset="-122"/>
              </a:rPr>
              <a:t>阶段：</a:t>
            </a:r>
            <a:endParaRPr lang="en-US" altLang="zh-CN" sz="2400" dirty="0" smtClean="0">
              <a:solidFill>
                <a:srgbClr val="0000FF"/>
              </a:solidFill>
              <a:latin typeface="黑体" pitchFamily="49" charset="-122"/>
              <a:ea typeface="黑体" pitchFamily="49" charset="-122"/>
            </a:endParaRPr>
          </a:p>
          <a:p>
            <a:pPr lvl="1" eaLnBrk="1" hangingPunct="1">
              <a:buSzPct val="120000"/>
            </a:pPr>
            <a:r>
              <a:rPr lang="zh-CN" altLang="en-US" sz="2400" kern="1200" dirty="0">
                <a:solidFill>
                  <a:srgbClr val="FF0000"/>
                </a:solidFill>
                <a:latin typeface="黑体" pitchFamily="49" charset="-122"/>
                <a:ea typeface="黑体" pitchFamily="49" charset="-122"/>
              </a:rPr>
              <a:t>需求</a:t>
            </a:r>
            <a:r>
              <a:rPr lang="zh-CN" altLang="en-US" sz="2400" kern="1200" dirty="0" smtClean="0">
                <a:solidFill>
                  <a:srgbClr val="FF0000"/>
                </a:solidFill>
                <a:latin typeface="黑体" pitchFamily="49" charset="-122"/>
                <a:ea typeface="黑体" pitchFamily="49" charset="-122"/>
              </a:rPr>
              <a:t>建模</a:t>
            </a:r>
            <a:endParaRPr lang="en-US" altLang="zh-CN" sz="2400" kern="1200" dirty="0" smtClean="0">
              <a:solidFill>
                <a:srgbClr val="FF0000"/>
              </a:solidFill>
              <a:latin typeface="黑体" pitchFamily="49" charset="-122"/>
              <a:ea typeface="黑体" pitchFamily="49" charset="-122"/>
            </a:endParaRPr>
          </a:p>
          <a:p>
            <a:pPr lvl="1" eaLnBrk="1" hangingPunct="1">
              <a:buSzPct val="120000"/>
            </a:pPr>
            <a:r>
              <a:rPr lang="zh-CN" altLang="en-US" sz="2400" kern="1200" dirty="0" smtClean="0">
                <a:solidFill>
                  <a:srgbClr val="FF0000"/>
                </a:solidFill>
                <a:latin typeface="黑体" pitchFamily="49" charset="-122"/>
                <a:ea typeface="黑体" pitchFamily="49" charset="-122"/>
              </a:rPr>
              <a:t>数据</a:t>
            </a:r>
            <a:r>
              <a:rPr lang="zh-CN" altLang="en-US" sz="2400" kern="1200" dirty="0">
                <a:solidFill>
                  <a:srgbClr val="FF0000"/>
                </a:solidFill>
                <a:latin typeface="黑体" pitchFamily="49" charset="-122"/>
                <a:ea typeface="黑体" pitchFamily="49" charset="-122"/>
              </a:rPr>
              <a:t>和过程</a:t>
            </a:r>
            <a:r>
              <a:rPr lang="zh-CN" altLang="en-US" sz="2400" kern="1200" dirty="0" smtClean="0">
                <a:solidFill>
                  <a:srgbClr val="FF0000"/>
                </a:solidFill>
                <a:latin typeface="黑体" pitchFamily="49" charset="-122"/>
                <a:ea typeface="黑体" pitchFamily="49" charset="-122"/>
              </a:rPr>
              <a:t>建模</a:t>
            </a:r>
            <a:endParaRPr lang="en-US" altLang="zh-CN" sz="2400" kern="1200" dirty="0" smtClean="0">
              <a:solidFill>
                <a:srgbClr val="FF0000"/>
              </a:solidFill>
              <a:latin typeface="黑体" pitchFamily="49" charset="-122"/>
              <a:ea typeface="黑体" pitchFamily="49" charset="-122"/>
            </a:endParaRPr>
          </a:p>
          <a:p>
            <a:pPr lvl="1" eaLnBrk="1" hangingPunct="1">
              <a:buSzPct val="120000"/>
            </a:pPr>
            <a:r>
              <a:rPr lang="zh-CN" altLang="en-US" sz="2400" kern="1200" dirty="0" smtClean="0">
                <a:solidFill>
                  <a:srgbClr val="FF0000"/>
                </a:solidFill>
                <a:latin typeface="黑体" pitchFamily="49" charset="-122"/>
                <a:ea typeface="黑体" pitchFamily="49" charset="-122"/>
              </a:rPr>
              <a:t>对象建模</a:t>
            </a:r>
            <a:endParaRPr lang="zh-CN" altLang="en-US" sz="2400" kern="1200" dirty="0">
              <a:solidFill>
                <a:srgbClr val="FF0000"/>
              </a:solidFill>
              <a:latin typeface="黑体" pitchFamily="49" charset="-122"/>
              <a:ea typeface="黑体" pitchFamily="49" charset="-122"/>
            </a:endParaRPr>
          </a:p>
          <a:p>
            <a:pPr algn="just"/>
            <a:r>
              <a:rPr lang="zh-CN" altLang="en-US" sz="2400" dirty="0">
                <a:latin typeface="黑体" pitchFamily="49" charset="-122"/>
                <a:ea typeface="黑体" pitchFamily="49" charset="-122"/>
              </a:rPr>
              <a:t>在进入到下一阶段前，还需要</a:t>
            </a:r>
            <a:r>
              <a:rPr lang="zh-CN" altLang="en-US" sz="2400" dirty="0" smtClean="0">
                <a:latin typeface="黑体" pitchFamily="49" charset="-122"/>
                <a:ea typeface="黑体" pitchFamily="49" charset="-122"/>
              </a:rPr>
              <a:t>考虑</a:t>
            </a:r>
            <a:r>
              <a:rPr lang="zh-CN" altLang="en-US" kern="1200" dirty="0">
                <a:latin typeface="黑体" pitchFamily="49" charset="-122"/>
                <a:ea typeface="黑体" pitchFamily="49" charset="-122"/>
              </a:rPr>
              <a:t>：</a:t>
            </a:r>
            <a:endParaRPr lang="en-US" altLang="zh-CN" sz="2400" dirty="0" smtClean="0">
              <a:latin typeface="黑体" pitchFamily="49" charset="-122"/>
              <a:ea typeface="黑体" pitchFamily="49" charset="-122"/>
            </a:endParaRPr>
          </a:p>
          <a:p>
            <a:pPr lvl="1" eaLnBrk="1" hangingPunct="1">
              <a:buSzPct val="120000"/>
            </a:pPr>
            <a:r>
              <a:rPr lang="zh-CN" altLang="en-US" sz="2400" kern="1200" dirty="0">
                <a:solidFill>
                  <a:srgbClr val="FF0000"/>
                </a:solidFill>
                <a:latin typeface="黑体" pitchFamily="49" charset="-122"/>
                <a:ea typeface="黑体" pitchFamily="49" charset="-122"/>
              </a:rPr>
              <a:t>系统开发策略</a:t>
            </a:r>
          </a:p>
        </p:txBody>
      </p:sp>
      <p:sp>
        <p:nvSpPr>
          <p:cNvPr id="4" name="标题 1"/>
          <p:cNvSpPr txBox="1">
            <a:spLocks/>
          </p:cNvSpPr>
          <p:nvPr/>
        </p:nvSpPr>
        <p:spPr bwMode="auto">
          <a:xfrm>
            <a:off x="-35496" y="44624"/>
            <a:ext cx="9144000" cy="687387"/>
          </a:xfrm>
          <a:prstGeom prst="rect">
            <a:avLst/>
          </a:prstGeom>
          <a:noFill/>
          <a:ln w="9525" algn="ctr">
            <a:noFill/>
            <a:miter lim="800000"/>
            <a:headEnd/>
            <a:tailEnd/>
          </a:ln>
        </p:spPr>
        <p:txBody>
          <a:bodyPr vert="horz" wrap="square" lIns="72000" tIns="36000" rIns="180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zh-CN" altLang="en-US" smtClean="0">
                <a:solidFill>
                  <a:srgbClr val="0000FF"/>
                </a:solidFill>
              </a:rPr>
              <a:t>第三讲 系统分析</a:t>
            </a:r>
            <a:endParaRPr lang="zh-CN" altLang="en-US" dirty="0">
              <a:solidFill>
                <a:srgbClr val="0000FF"/>
              </a:solidFill>
            </a:endParaRPr>
          </a:p>
        </p:txBody>
      </p:sp>
    </p:spTree>
    <p:extLst>
      <p:ext uri="{BB962C8B-B14F-4D97-AF65-F5344CB8AC3E}">
        <p14:creationId xmlns:p14="http://schemas.microsoft.com/office/powerpoint/2010/main" val="19019543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2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2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2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27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427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27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27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275">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5427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427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2"/>
          <p:cNvSpPr>
            <a:spLocks noChangeShapeType="1"/>
          </p:cNvSpPr>
          <p:nvPr/>
        </p:nvSpPr>
        <p:spPr bwMode="auto">
          <a:xfrm flipV="1">
            <a:off x="2630363" y="1928813"/>
            <a:ext cx="625475" cy="420687"/>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 name="Line 3"/>
          <p:cNvSpPr>
            <a:spLocks noChangeShapeType="1"/>
          </p:cNvSpPr>
          <p:nvPr/>
        </p:nvSpPr>
        <p:spPr bwMode="auto">
          <a:xfrm>
            <a:off x="2701800" y="4724400"/>
            <a:ext cx="554038" cy="347663"/>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Line 4"/>
          <p:cNvSpPr>
            <a:spLocks noChangeShapeType="1"/>
          </p:cNvSpPr>
          <p:nvPr/>
        </p:nvSpPr>
        <p:spPr bwMode="auto">
          <a:xfrm>
            <a:off x="3255838" y="1928813"/>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5"/>
          <p:cNvSpPr>
            <a:spLocks noChangeShapeType="1"/>
          </p:cNvSpPr>
          <p:nvPr/>
        </p:nvSpPr>
        <p:spPr bwMode="auto">
          <a:xfrm>
            <a:off x="3255838" y="5072063"/>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7"/>
          <p:cNvSpPr>
            <a:spLocks noChangeShapeType="1"/>
          </p:cNvSpPr>
          <p:nvPr/>
        </p:nvSpPr>
        <p:spPr bwMode="auto">
          <a:xfrm>
            <a:off x="3255838" y="3041650"/>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Oval 11"/>
          <p:cNvSpPr>
            <a:spLocks noChangeArrowheads="1"/>
          </p:cNvSpPr>
          <p:nvPr/>
        </p:nvSpPr>
        <p:spPr bwMode="gray">
          <a:xfrm>
            <a:off x="811088" y="2205038"/>
            <a:ext cx="2673350" cy="2671762"/>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zh-CN" altLang="en-US">
              <a:latin typeface="+mn-lt"/>
              <a:ea typeface="+mn-ea"/>
            </a:endParaRPr>
          </a:p>
        </p:txBody>
      </p:sp>
      <p:sp>
        <p:nvSpPr>
          <p:cNvPr id="9" name="Oval 12"/>
          <p:cNvSpPr>
            <a:spLocks noChangeArrowheads="1"/>
          </p:cNvSpPr>
          <p:nvPr/>
        </p:nvSpPr>
        <p:spPr bwMode="gray">
          <a:xfrm>
            <a:off x="987300" y="2378075"/>
            <a:ext cx="2319338" cy="2322513"/>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zh-CN" altLang="en-US">
              <a:latin typeface="+mn-lt"/>
              <a:ea typeface="+mn-ea"/>
            </a:endParaRPr>
          </a:p>
        </p:txBody>
      </p:sp>
      <p:sp>
        <p:nvSpPr>
          <p:cNvPr id="10" name="Oval 13"/>
          <p:cNvSpPr>
            <a:spLocks noChangeArrowheads="1"/>
          </p:cNvSpPr>
          <p:nvPr/>
        </p:nvSpPr>
        <p:spPr bwMode="gray">
          <a:xfrm>
            <a:off x="998413" y="2390775"/>
            <a:ext cx="2319337" cy="2320925"/>
          </a:xfrm>
          <a:prstGeom prst="ellipse">
            <a:avLst/>
          </a:prstGeom>
          <a:gradFill flip="none" rotWithShape="1">
            <a:gsLst>
              <a:gs pos="0">
                <a:srgbClr val="002060"/>
              </a:gs>
              <a:gs pos="16000">
                <a:srgbClr val="00CCCC"/>
              </a:gs>
              <a:gs pos="47000">
                <a:srgbClr val="9999FF"/>
              </a:gs>
              <a:gs pos="60001">
                <a:srgbClr val="2E6792"/>
              </a:gs>
              <a:gs pos="71001">
                <a:srgbClr val="3333CC"/>
              </a:gs>
              <a:gs pos="81000">
                <a:srgbClr val="1170FF"/>
              </a:gs>
              <a:gs pos="100000">
                <a:srgbClr val="006699"/>
              </a:gs>
            </a:gsLst>
            <a:lin ang="18900000" scaled="1"/>
            <a:tileRect/>
          </a:gradFill>
          <a:ln w="38100" algn="ctr">
            <a:noFill/>
            <a:round/>
            <a:headEnd/>
            <a:tailEnd/>
          </a:ln>
          <a:effectLst/>
        </p:spPr>
        <p:txBody>
          <a:bodyPr anchor="ctr">
            <a:spAutoFit/>
          </a:bodyPr>
          <a:lstStyle/>
          <a:p>
            <a:pPr fontAlgn="auto">
              <a:spcBef>
                <a:spcPts val="0"/>
              </a:spcBef>
              <a:spcAft>
                <a:spcPts val="0"/>
              </a:spcAft>
              <a:defRPr/>
            </a:pPr>
            <a:endParaRPr lang="zh-CN" altLang="en-US">
              <a:latin typeface="+mn-lt"/>
              <a:ea typeface="+mn-ea"/>
            </a:endParaRPr>
          </a:p>
        </p:txBody>
      </p:sp>
      <p:sp>
        <p:nvSpPr>
          <p:cNvPr id="11" name="Oval 14"/>
          <p:cNvSpPr>
            <a:spLocks noChangeArrowheads="1"/>
          </p:cNvSpPr>
          <p:nvPr/>
        </p:nvSpPr>
        <p:spPr bwMode="gray">
          <a:xfrm>
            <a:off x="1101600" y="2495550"/>
            <a:ext cx="2090738" cy="2089150"/>
          </a:xfrm>
          <a:prstGeom prst="ellipse">
            <a:avLst/>
          </a:prstGeom>
          <a:solidFill>
            <a:srgbClr val="000000"/>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zh-CN" altLang="en-US">
              <a:latin typeface="Lucida Sans Unicode" pitchFamily="34" charset="0"/>
              <a:ea typeface="黑体" pitchFamily="2" charset="-122"/>
            </a:endParaRPr>
          </a:p>
        </p:txBody>
      </p:sp>
      <p:sp>
        <p:nvSpPr>
          <p:cNvPr id="12" name="Oval 15"/>
          <p:cNvSpPr>
            <a:spLocks noChangeArrowheads="1"/>
          </p:cNvSpPr>
          <p:nvPr/>
        </p:nvSpPr>
        <p:spPr bwMode="gray">
          <a:xfrm>
            <a:off x="1134938" y="2528888"/>
            <a:ext cx="2025650" cy="202723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3" name="Oval 16"/>
          <p:cNvSpPr>
            <a:spLocks noChangeArrowheads="1"/>
          </p:cNvSpPr>
          <p:nvPr/>
        </p:nvSpPr>
        <p:spPr bwMode="gray">
          <a:xfrm>
            <a:off x="1160338" y="2540000"/>
            <a:ext cx="1978025" cy="1978025"/>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4" name="Oval 17"/>
          <p:cNvSpPr>
            <a:spLocks noChangeArrowheads="1"/>
          </p:cNvSpPr>
          <p:nvPr/>
        </p:nvSpPr>
        <p:spPr bwMode="gray">
          <a:xfrm>
            <a:off x="1182563" y="2559050"/>
            <a:ext cx="1879600" cy="1847850"/>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5" name="Oval 18"/>
          <p:cNvSpPr>
            <a:spLocks noChangeArrowheads="1"/>
          </p:cNvSpPr>
          <p:nvPr/>
        </p:nvSpPr>
        <p:spPr bwMode="gray">
          <a:xfrm>
            <a:off x="1292100" y="2611438"/>
            <a:ext cx="1671638" cy="1500187"/>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6" name="AutoShape 20"/>
          <p:cNvSpPr>
            <a:spLocks noChangeArrowheads="1"/>
          </p:cNvSpPr>
          <p:nvPr/>
        </p:nvSpPr>
        <p:spPr bwMode="gray">
          <a:xfrm>
            <a:off x="3859088" y="1700213"/>
            <a:ext cx="4097288"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17" name="Rectangle 21"/>
          <p:cNvSpPr>
            <a:spLocks noChangeArrowheads="1"/>
          </p:cNvSpPr>
          <p:nvPr/>
        </p:nvSpPr>
        <p:spPr bwMode="auto">
          <a:xfrm>
            <a:off x="4339728" y="1700808"/>
            <a:ext cx="39604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zh-CN" altLang="en-US" sz="2400" b="1" dirty="0" smtClean="0">
                <a:solidFill>
                  <a:schemeClr val="bg1">
                    <a:lumMod val="65000"/>
                  </a:schemeClr>
                </a:solidFill>
                <a:effectLst>
                  <a:outerShdw blurRad="38100" dist="38100" dir="2700000" algn="tl">
                    <a:srgbClr val="000000">
                      <a:alpha val="43137"/>
                    </a:srgbClr>
                  </a:outerShdw>
                </a:effectLst>
                <a:latin typeface="+mn-ea"/>
                <a:ea typeface="+mn-ea"/>
              </a:rPr>
              <a:t>一、需求建模</a:t>
            </a:r>
            <a:endParaRPr lang="en-US" altLang="zh-CN" sz="2400" b="1" dirty="0">
              <a:solidFill>
                <a:schemeClr val="bg1">
                  <a:lumMod val="65000"/>
                </a:schemeClr>
              </a:solidFill>
              <a:effectLst>
                <a:outerShdw blurRad="38100" dist="38100" dir="2700000" algn="tl">
                  <a:srgbClr val="000000">
                    <a:alpha val="43137"/>
                  </a:srgbClr>
                </a:outerShdw>
              </a:effectLst>
              <a:latin typeface="+mn-ea"/>
              <a:ea typeface="+mn-ea"/>
            </a:endParaRPr>
          </a:p>
        </p:txBody>
      </p:sp>
      <p:sp>
        <p:nvSpPr>
          <p:cNvPr id="18" name="AutoShape 22"/>
          <p:cNvSpPr>
            <a:spLocks noChangeArrowheads="1"/>
          </p:cNvSpPr>
          <p:nvPr/>
        </p:nvSpPr>
        <p:spPr bwMode="gray">
          <a:xfrm>
            <a:off x="3859088" y="2781300"/>
            <a:ext cx="4097288"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19" name="Rectangle 23"/>
          <p:cNvSpPr>
            <a:spLocks noChangeArrowheads="1"/>
          </p:cNvSpPr>
          <p:nvPr/>
        </p:nvSpPr>
        <p:spPr bwMode="auto">
          <a:xfrm>
            <a:off x="4411736" y="2780928"/>
            <a:ext cx="4375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chemeClr val="bg1">
                    <a:lumMod val="65000"/>
                  </a:schemeClr>
                </a:solidFill>
                <a:effectLst>
                  <a:outerShdw blurRad="38100" dist="38100" dir="2700000" algn="tl">
                    <a:srgbClr val="000000">
                      <a:alpha val="43137"/>
                    </a:srgbClr>
                  </a:outerShdw>
                </a:effectLst>
                <a:latin typeface="+mn-ea"/>
                <a:ea typeface="+mn-ea"/>
              </a:rPr>
              <a:t>二</a:t>
            </a:r>
            <a:r>
              <a:rPr lang="zh-CN" altLang="en-US" sz="2400" b="1" dirty="0" smtClean="0">
                <a:solidFill>
                  <a:schemeClr val="bg1">
                    <a:lumMod val="65000"/>
                  </a:schemeClr>
                </a:solidFill>
                <a:effectLst>
                  <a:outerShdw blurRad="38100" dist="38100" dir="2700000" algn="tl">
                    <a:srgbClr val="000000">
                      <a:alpha val="43137"/>
                    </a:srgbClr>
                  </a:outerShdw>
                </a:effectLst>
                <a:latin typeface="+mn-ea"/>
                <a:ea typeface="+mn-ea"/>
              </a:rPr>
              <a:t>、数据和过程建模</a:t>
            </a:r>
            <a:endParaRPr lang="en-US" altLang="zh-CN" sz="2400" b="1" dirty="0">
              <a:solidFill>
                <a:schemeClr val="bg1">
                  <a:lumMod val="65000"/>
                </a:schemeClr>
              </a:solidFill>
              <a:effectLst>
                <a:outerShdw blurRad="38100" dist="38100" dir="2700000" algn="tl">
                  <a:srgbClr val="000000">
                    <a:alpha val="43137"/>
                  </a:srgbClr>
                </a:outerShdw>
              </a:effectLst>
              <a:latin typeface="+mn-ea"/>
              <a:ea typeface="+mn-ea"/>
            </a:endParaRPr>
          </a:p>
        </p:txBody>
      </p:sp>
      <p:sp>
        <p:nvSpPr>
          <p:cNvPr id="20" name="AutoShape 24"/>
          <p:cNvSpPr>
            <a:spLocks noChangeArrowheads="1"/>
          </p:cNvSpPr>
          <p:nvPr/>
        </p:nvSpPr>
        <p:spPr bwMode="gray">
          <a:xfrm>
            <a:off x="3855913" y="4811713"/>
            <a:ext cx="4100463"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dirty="0">
              <a:latin typeface="+mn-lt"/>
              <a:ea typeface="+mn-ea"/>
            </a:endParaRPr>
          </a:p>
        </p:txBody>
      </p:sp>
      <p:sp>
        <p:nvSpPr>
          <p:cNvPr id="21" name="Rectangle 25"/>
          <p:cNvSpPr>
            <a:spLocks noChangeArrowheads="1"/>
          </p:cNvSpPr>
          <p:nvPr/>
        </p:nvSpPr>
        <p:spPr bwMode="auto">
          <a:xfrm>
            <a:off x="4412381" y="4839543"/>
            <a:ext cx="38877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smtClean="0">
                <a:solidFill>
                  <a:srgbClr val="FF0000"/>
                </a:solidFill>
                <a:effectLst>
                  <a:outerShdw blurRad="38100" dist="38100" dir="2700000" algn="tl">
                    <a:srgbClr val="000000">
                      <a:alpha val="43137"/>
                    </a:srgbClr>
                  </a:outerShdw>
                </a:effectLst>
                <a:latin typeface="+mn-ea"/>
                <a:ea typeface="+mn-ea"/>
              </a:rPr>
              <a:t>四、开发策略</a:t>
            </a:r>
            <a:endParaRPr lang="en-US" altLang="zh-CN" sz="2400" b="1" dirty="0">
              <a:solidFill>
                <a:srgbClr val="FF0000"/>
              </a:solidFill>
              <a:effectLst>
                <a:outerShdw blurRad="38100" dist="38100" dir="2700000" algn="tl">
                  <a:srgbClr val="000000">
                    <a:alpha val="43137"/>
                  </a:srgbClr>
                </a:outerShdw>
              </a:effectLst>
              <a:latin typeface="+mn-ea"/>
              <a:ea typeface="+mn-ea"/>
            </a:endParaRPr>
          </a:p>
        </p:txBody>
      </p:sp>
      <p:sp>
        <p:nvSpPr>
          <p:cNvPr id="22" name="Oval 26"/>
          <p:cNvSpPr>
            <a:spLocks noChangeArrowheads="1"/>
          </p:cNvSpPr>
          <p:nvPr/>
        </p:nvSpPr>
        <p:spPr bwMode="gray">
          <a:xfrm>
            <a:off x="3770188" y="1817688"/>
            <a:ext cx="303212" cy="303212"/>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23" name="Oval 27"/>
          <p:cNvSpPr>
            <a:spLocks noChangeArrowheads="1"/>
          </p:cNvSpPr>
          <p:nvPr/>
        </p:nvSpPr>
        <p:spPr bwMode="gray">
          <a:xfrm>
            <a:off x="3782888" y="2914650"/>
            <a:ext cx="303212" cy="301625"/>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pic>
        <p:nvPicPr>
          <p:cNvPr id="24" name="Picture 33" descr="worldmap_ani8"/>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gray">
          <a:xfrm>
            <a:off x="1333375" y="2752725"/>
            <a:ext cx="1609725"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Line 7"/>
          <p:cNvSpPr>
            <a:spLocks noChangeShapeType="1"/>
          </p:cNvSpPr>
          <p:nvPr/>
        </p:nvSpPr>
        <p:spPr bwMode="auto">
          <a:xfrm>
            <a:off x="3255838" y="4077072"/>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AutoShape 22"/>
          <p:cNvSpPr>
            <a:spLocks noChangeArrowheads="1"/>
          </p:cNvSpPr>
          <p:nvPr/>
        </p:nvSpPr>
        <p:spPr bwMode="gray">
          <a:xfrm>
            <a:off x="3859088" y="3804146"/>
            <a:ext cx="4097288"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27" name="Rectangle 23"/>
          <p:cNvSpPr>
            <a:spLocks noChangeArrowheads="1"/>
          </p:cNvSpPr>
          <p:nvPr/>
        </p:nvSpPr>
        <p:spPr bwMode="auto">
          <a:xfrm>
            <a:off x="4411736" y="3788965"/>
            <a:ext cx="453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smtClean="0">
                <a:solidFill>
                  <a:schemeClr val="bg1">
                    <a:lumMod val="65000"/>
                  </a:schemeClr>
                </a:solidFill>
                <a:effectLst>
                  <a:outerShdw blurRad="38100" dist="38100" dir="2700000" algn="tl">
                    <a:srgbClr val="000000">
                      <a:alpha val="43137"/>
                    </a:srgbClr>
                  </a:outerShdw>
                </a:effectLst>
                <a:latin typeface="+mn-ea"/>
                <a:ea typeface="+mn-ea"/>
              </a:rPr>
              <a:t>三、对象建模</a:t>
            </a:r>
            <a:endParaRPr lang="en-US" altLang="zh-CN" sz="2400" b="1" dirty="0">
              <a:solidFill>
                <a:schemeClr val="bg1">
                  <a:lumMod val="65000"/>
                </a:schemeClr>
              </a:solidFill>
              <a:effectLst>
                <a:outerShdw blurRad="38100" dist="38100" dir="2700000" algn="tl">
                  <a:srgbClr val="000000">
                    <a:alpha val="43137"/>
                  </a:srgbClr>
                </a:outerShdw>
              </a:effectLst>
              <a:latin typeface="+mn-ea"/>
              <a:ea typeface="+mn-ea"/>
            </a:endParaRPr>
          </a:p>
        </p:txBody>
      </p:sp>
      <p:sp>
        <p:nvSpPr>
          <p:cNvPr id="28" name="Oval 27"/>
          <p:cNvSpPr>
            <a:spLocks noChangeArrowheads="1"/>
          </p:cNvSpPr>
          <p:nvPr/>
        </p:nvSpPr>
        <p:spPr bwMode="gray">
          <a:xfrm>
            <a:off x="3782888" y="4926013"/>
            <a:ext cx="303212" cy="303212"/>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29" name="Oval 26"/>
          <p:cNvSpPr>
            <a:spLocks noChangeArrowheads="1"/>
          </p:cNvSpPr>
          <p:nvPr/>
        </p:nvSpPr>
        <p:spPr bwMode="gray">
          <a:xfrm>
            <a:off x="3763838" y="3918446"/>
            <a:ext cx="301625" cy="303212"/>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31" name="标题 1"/>
          <p:cNvSpPr>
            <a:spLocks noGrp="1"/>
          </p:cNvSpPr>
          <p:nvPr>
            <p:ph type="title"/>
          </p:nvPr>
        </p:nvSpPr>
        <p:spPr>
          <a:xfrm>
            <a:off x="-36512" y="44624"/>
            <a:ext cx="9144000" cy="687387"/>
          </a:xfrm>
        </p:spPr>
        <p:txBody>
          <a:bodyPr rIns="180000"/>
          <a:lstStyle/>
          <a:p>
            <a:r>
              <a:rPr lang="zh-CN" altLang="en-US" sz="3200" dirty="0" smtClean="0">
                <a:solidFill>
                  <a:srgbClr val="0000FF"/>
                </a:solidFill>
                <a:effectLst>
                  <a:outerShdw blurRad="38100" dist="38100" dir="2700000" algn="tl">
                    <a:srgbClr val="000000">
                      <a:alpha val="43137"/>
                    </a:srgbClr>
                  </a:outerShdw>
                </a:effectLst>
                <a:latin typeface="黑体" pitchFamily="49" charset="-122"/>
                <a:ea typeface="黑体" pitchFamily="49" charset="-122"/>
              </a:rPr>
              <a:t>第五讲 </a:t>
            </a:r>
            <a:r>
              <a:rPr lang="zh-CN" altLang="en-US" sz="3200" dirty="0" smtClean="0">
                <a:solidFill>
                  <a:srgbClr val="0000FF"/>
                </a:solidFill>
                <a:effectLst>
                  <a:outerShdw blurRad="38100" dist="38100" dir="2700000" algn="tl">
                    <a:srgbClr val="000000">
                      <a:alpha val="43137"/>
                    </a:srgbClr>
                  </a:outerShdw>
                </a:effectLst>
                <a:latin typeface="黑体" pitchFamily="49" charset="-122"/>
                <a:ea typeface="黑体" pitchFamily="49" charset="-122"/>
              </a:rPr>
              <a:t>系统分析</a:t>
            </a:r>
            <a:endParaRPr lang="zh-CN" altLang="en-US" sz="3200" dirty="0">
              <a:solidFill>
                <a:srgbClr val="0000FF"/>
              </a:solidFill>
              <a:effectLst>
                <a:outerShdw blurRad="38100" dist="38100" dir="2700000" algn="tl">
                  <a:srgbClr val="000000">
                    <a:alpha val="43137"/>
                  </a:srgbClr>
                </a:outerShdw>
              </a:effectLst>
              <a:latin typeface="黑体" pitchFamily="49" charset="-122"/>
              <a:ea typeface="黑体" pitchFamily="49" charset="-122"/>
            </a:endParaRPr>
          </a:p>
        </p:txBody>
      </p:sp>
    </p:spTree>
    <p:extLst>
      <p:ext uri="{BB962C8B-B14F-4D97-AF65-F5344CB8AC3E}">
        <p14:creationId xmlns:p14="http://schemas.microsoft.com/office/powerpoint/2010/main" val="2201289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5" name="Rectangle 7"/>
          <p:cNvSpPr>
            <a:spLocks noChangeArrowheads="1"/>
          </p:cNvSpPr>
          <p:nvPr/>
        </p:nvSpPr>
        <p:spPr bwMode="auto">
          <a:xfrm>
            <a:off x="126409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四</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、系统开发策略</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2" name="TextBox 1"/>
          <p:cNvSpPr txBox="1"/>
          <p:nvPr/>
        </p:nvSpPr>
        <p:spPr bwMode="auto">
          <a:xfrm>
            <a:off x="2771800" y="1556792"/>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chemeClr val="bg1"/>
                </a:solidFill>
              </a:rPr>
              <a:t>1</a:t>
            </a:r>
            <a:r>
              <a:rPr lang="zh-CN" altLang="en-US" dirty="0" smtClean="0">
                <a:solidFill>
                  <a:schemeClr val="bg1"/>
                </a:solidFill>
              </a:rPr>
              <a:t>、概述</a:t>
            </a:r>
            <a:endParaRPr lang="zh-CN" altLang="en-US" dirty="0">
              <a:solidFill>
                <a:schemeClr val="bg1"/>
              </a:solidFill>
            </a:endParaRPr>
          </a:p>
        </p:txBody>
      </p:sp>
      <p:sp>
        <p:nvSpPr>
          <p:cNvPr id="6" name="TextBox 5"/>
          <p:cNvSpPr txBox="1"/>
          <p:nvPr/>
        </p:nvSpPr>
        <p:spPr bwMode="auto">
          <a:xfrm>
            <a:off x="2771800" y="2600908"/>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chemeClr val="bg1"/>
                </a:solidFill>
              </a:rPr>
              <a:t>2</a:t>
            </a:r>
            <a:r>
              <a:rPr lang="zh-CN" altLang="en-US" dirty="0" smtClean="0">
                <a:solidFill>
                  <a:schemeClr val="bg1"/>
                </a:solidFill>
              </a:rPr>
              <a:t>、</a:t>
            </a:r>
            <a:r>
              <a:rPr lang="en-US" altLang="zh-CN" dirty="0" smtClean="0">
                <a:solidFill>
                  <a:schemeClr val="bg1"/>
                </a:solidFill>
              </a:rPr>
              <a:t>Internet</a:t>
            </a:r>
            <a:r>
              <a:rPr lang="zh-CN" altLang="en-US" dirty="0" smtClean="0">
                <a:solidFill>
                  <a:schemeClr val="bg1"/>
                </a:solidFill>
              </a:rPr>
              <a:t>影响</a:t>
            </a:r>
            <a:endParaRPr lang="zh-CN" altLang="en-US" dirty="0">
              <a:solidFill>
                <a:schemeClr val="bg1"/>
              </a:solidFill>
            </a:endParaRPr>
          </a:p>
        </p:txBody>
      </p:sp>
      <p:sp>
        <p:nvSpPr>
          <p:cNvPr id="8" name="TextBox 7"/>
          <p:cNvSpPr txBox="1"/>
          <p:nvPr/>
        </p:nvSpPr>
        <p:spPr bwMode="auto">
          <a:xfrm>
            <a:off x="2771800" y="3645024"/>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chemeClr val="bg1"/>
                </a:solidFill>
              </a:rPr>
              <a:t>3</a:t>
            </a:r>
            <a:r>
              <a:rPr lang="zh-CN" altLang="en-US" dirty="0" smtClean="0">
                <a:solidFill>
                  <a:schemeClr val="bg1"/>
                </a:solidFill>
              </a:rPr>
              <a:t>、备选方案</a:t>
            </a:r>
            <a:endParaRPr lang="zh-CN" altLang="en-US" dirty="0">
              <a:solidFill>
                <a:schemeClr val="bg1"/>
              </a:solidFill>
            </a:endParaRPr>
          </a:p>
        </p:txBody>
      </p:sp>
      <p:sp>
        <p:nvSpPr>
          <p:cNvPr id="11" name="Rectangle 3"/>
          <p:cNvSpPr txBox="1">
            <a:spLocks noChangeArrowheads="1"/>
          </p:cNvSpPr>
          <p:nvPr/>
        </p:nvSpPr>
        <p:spPr bwMode="auto">
          <a:xfrm>
            <a:off x="971600" y="980728"/>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7" name="TextBox 6"/>
          <p:cNvSpPr txBox="1"/>
          <p:nvPr/>
        </p:nvSpPr>
        <p:spPr bwMode="auto">
          <a:xfrm>
            <a:off x="2771800" y="4689140"/>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chemeClr val="bg1"/>
                </a:solidFill>
              </a:rPr>
              <a:t>4</a:t>
            </a:r>
            <a:r>
              <a:rPr lang="zh-CN" altLang="en-US" dirty="0" smtClean="0">
                <a:solidFill>
                  <a:schemeClr val="bg1"/>
                </a:solidFill>
              </a:rPr>
              <a:t>、选择实施方案</a:t>
            </a:r>
            <a:endParaRPr lang="zh-CN" altLang="en-US" dirty="0">
              <a:solidFill>
                <a:schemeClr val="bg1"/>
              </a:solidFill>
            </a:endParaRPr>
          </a:p>
        </p:txBody>
      </p:sp>
      <p:sp>
        <p:nvSpPr>
          <p:cNvPr id="9" name="TextBox 8"/>
          <p:cNvSpPr txBox="1"/>
          <p:nvPr/>
        </p:nvSpPr>
        <p:spPr bwMode="auto">
          <a:xfrm>
            <a:off x="2771800" y="5733256"/>
            <a:ext cx="3456384"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chemeClr val="bg1"/>
                </a:solidFill>
              </a:rPr>
              <a:t>5</a:t>
            </a:r>
            <a:r>
              <a:rPr lang="zh-CN" altLang="en-US" dirty="0" smtClean="0">
                <a:solidFill>
                  <a:schemeClr val="bg1"/>
                </a:solidFill>
              </a:rPr>
              <a:t>、分析任务完成</a:t>
            </a:r>
            <a:endParaRPr lang="zh-CN" altLang="en-US" dirty="0">
              <a:solidFill>
                <a:schemeClr val="bg1"/>
              </a:solidFill>
            </a:endParaRPr>
          </a:p>
        </p:txBody>
      </p:sp>
      <p:sp>
        <p:nvSpPr>
          <p:cNvPr id="3" name="TextBox 2"/>
          <p:cNvSpPr txBox="1"/>
          <p:nvPr/>
        </p:nvSpPr>
        <p:spPr bwMode="auto">
          <a:xfrm>
            <a:off x="11287921" y="2383346"/>
            <a:ext cx="0" cy="369332"/>
          </a:xfrm>
          <a:prstGeom prst="rect">
            <a:avLst/>
          </a:prstGeom>
          <a:solidFill>
            <a:srgbClr val="CCFFFF"/>
          </a:solidFill>
          <a:ln w="12700">
            <a:noFill/>
            <a:miter lim="800000"/>
            <a:headEnd/>
            <a:tailEnd/>
          </a:ln>
          <a:effectLst>
            <a:outerShdw dist="35921" dir="2700000" algn="ctr" rotWithShape="0">
              <a:srgbClr val="808080">
                <a:alpha val="50000"/>
              </a:srgbClr>
            </a:outerShdw>
          </a:effectLst>
        </p:spPr>
        <p:txBody>
          <a:bodyPr wrap="none" lIns="0" tIns="0" rIns="0" bIns="0" rtlCol="0">
            <a:spAutoFit/>
          </a:bodyPr>
          <a:lstStyle/>
          <a:p>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43658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484784"/>
            <a:ext cx="8078787"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9718" name="Text Box 6"/>
          <p:cNvSpPr txBox="1">
            <a:spLocks noChangeArrowheads="1"/>
          </p:cNvSpPr>
          <p:nvPr/>
        </p:nvSpPr>
        <p:spPr bwMode="auto">
          <a:xfrm>
            <a:off x="4481636" y="5339278"/>
            <a:ext cx="44108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dirty="0">
                <a:solidFill>
                  <a:srgbClr val="FF0000"/>
                </a:solidFill>
                <a:latin typeface="黑体" pitchFamily="49" charset="-122"/>
                <a:ea typeface="黑体" pitchFamily="49" charset="-122"/>
              </a:rPr>
              <a:t>计算机图形学 名言</a:t>
            </a:r>
            <a:r>
              <a:rPr lang="zh-CN" altLang="en-US" sz="2400" b="1" dirty="0" smtClean="0">
                <a:solidFill>
                  <a:srgbClr val="FF0000"/>
                </a:solidFill>
                <a:latin typeface="黑体" pitchFamily="49" charset="-122"/>
                <a:ea typeface="黑体" pitchFamily="49" charset="-122"/>
              </a:rPr>
              <a:t>：</a:t>
            </a:r>
            <a:endParaRPr lang="en-US" altLang="zh-CN" sz="2400" b="1" dirty="0" smtClean="0">
              <a:solidFill>
                <a:srgbClr val="FF0000"/>
              </a:solidFill>
              <a:latin typeface="黑体" pitchFamily="49" charset="-122"/>
              <a:ea typeface="黑体" pitchFamily="49" charset="-122"/>
            </a:endParaRPr>
          </a:p>
          <a:p>
            <a:pPr eaLnBrk="1" hangingPunct="1"/>
            <a:r>
              <a:rPr lang="zh-CN" altLang="en-US" sz="2400" b="1" dirty="0" smtClean="0">
                <a:solidFill>
                  <a:srgbClr val="FF0000"/>
                </a:solidFill>
                <a:latin typeface="黑体" pitchFamily="49" charset="-122"/>
                <a:ea typeface="黑体" pitchFamily="49" charset="-122"/>
              </a:rPr>
              <a:t>一</a:t>
            </a:r>
            <a:r>
              <a:rPr lang="zh-CN" altLang="en-US" sz="2400" b="1" dirty="0">
                <a:solidFill>
                  <a:srgbClr val="FF0000"/>
                </a:solidFill>
                <a:latin typeface="黑体" pitchFamily="49" charset="-122"/>
                <a:ea typeface="黑体" pitchFamily="49" charset="-122"/>
              </a:rPr>
              <a:t>幅图顶得上一千个字</a:t>
            </a:r>
          </a:p>
        </p:txBody>
      </p:sp>
      <p:sp>
        <p:nvSpPr>
          <p:cNvPr id="7"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二、对象建模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8" name="Text Box 3"/>
          <p:cNvSpPr txBox="1">
            <a:spLocks noChangeArrowheads="1"/>
          </p:cNvSpPr>
          <p:nvPr/>
        </p:nvSpPr>
        <p:spPr bwMode="auto">
          <a:xfrm>
            <a:off x="2517540" y="828001"/>
            <a:ext cx="4968552"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a:t>
            </a:r>
            <a:r>
              <a:rPr lang="en-US" altLang="zh-CN" dirty="0" smtClean="0"/>
              <a:t>1</a:t>
            </a:r>
            <a:r>
              <a:rPr lang="zh-CN" altLang="en-US" dirty="0" smtClean="0"/>
              <a:t>、概述</a:t>
            </a:r>
            <a:endParaRPr lang="en-US" altLang="zh-CN" dirty="0" smtClean="0"/>
          </a:p>
        </p:txBody>
      </p:sp>
    </p:spTree>
    <p:extLst>
      <p:ext uri="{BB962C8B-B14F-4D97-AF65-F5344CB8AC3E}">
        <p14:creationId xmlns:p14="http://schemas.microsoft.com/office/powerpoint/2010/main" val="1657601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99718"/>
                                        </p:tgtEl>
                                        <p:attrNameLst>
                                          <p:attrName>style.visibility</p:attrName>
                                        </p:attrNameLst>
                                      </p:cBhvr>
                                      <p:to>
                                        <p:strVal val="visible"/>
                                      </p:to>
                                    </p:set>
                                    <p:animEffect transition="in" filter="dissolve">
                                      <p:cBhvr>
                                        <p:cTn id="7" dur="500"/>
                                        <p:tgtEl>
                                          <p:spTgt spid="4997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78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71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5" name="Rectangle 7"/>
          <p:cNvSpPr>
            <a:spLocks noChangeArrowheads="1"/>
          </p:cNvSpPr>
          <p:nvPr/>
        </p:nvSpPr>
        <p:spPr bwMode="auto">
          <a:xfrm>
            <a:off x="126409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四</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、系统开发策略</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2" name="TextBox 1"/>
          <p:cNvSpPr txBox="1"/>
          <p:nvPr/>
        </p:nvSpPr>
        <p:spPr bwMode="auto">
          <a:xfrm>
            <a:off x="2771800" y="1556792"/>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FFFF00"/>
                </a:solidFill>
              </a:rPr>
              <a:t>1</a:t>
            </a:r>
            <a:r>
              <a:rPr lang="zh-CN" altLang="en-US" dirty="0" smtClean="0">
                <a:solidFill>
                  <a:srgbClr val="FFFF00"/>
                </a:solidFill>
              </a:rPr>
              <a:t>、概述</a:t>
            </a:r>
            <a:endParaRPr lang="zh-CN" altLang="en-US" dirty="0">
              <a:solidFill>
                <a:srgbClr val="FFFF00"/>
              </a:solidFill>
            </a:endParaRPr>
          </a:p>
        </p:txBody>
      </p:sp>
      <p:sp>
        <p:nvSpPr>
          <p:cNvPr id="6" name="TextBox 5"/>
          <p:cNvSpPr txBox="1"/>
          <p:nvPr/>
        </p:nvSpPr>
        <p:spPr bwMode="auto">
          <a:xfrm>
            <a:off x="2771800" y="2600908"/>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chemeClr val="bg1"/>
                </a:solidFill>
              </a:rPr>
              <a:t>2</a:t>
            </a:r>
            <a:r>
              <a:rPr lang="zh-CN" altLang="en-US" dirty="0" smtClean="0">
                <a:solidFill>
                  <a:schemeClr val="bg1"/>
                </a:solidFill>
              </a:rPr>
              <a:t>、</a:t>
            </a:r>
            <a:r>
              <a:rPr lang="en-US" altLang="zh-CN" dirty="0" smtClean="0">
                <a:solidFill>
                  <a:schemeClr val="bg1"/>
                </a:solidFill>
              </a:rPr>
              <a:t>Internet</a:t>
            </a:r>
            <a:r>
              <a:rPr lang="zh-CN" altLang="en-US" dirty="0" smtClean="0">
                <a:solidFill>
                  <a:schemeClr val="bg1"/>
                </a:solidFill>
              </a:rPr>
              <a:t>影响</a:t>
            </a:r>
            <a:endParaRPr lang="zh-CN" altLang="en-US" dirty="0">
              <a:solidFill>
                <a:schemeClr val="bg1"/>
              </a:solidFill>
            </a:endParaRPr>
          </a:p>
        </p:txBody>
      </p:sp>
      <p:sp>
        <p:nvSpPr>
          <p:cNvPr id="8" name="TextBox 7"/>
          <p:cNvSpPr txBox="1"/>
          <p:nvPr/>
        </p:nvSpPr>
        <p:spPr bwMode="auto">
          <a:xfrm>
            <a:off x="2771800" y="3645024"/>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chemeClr val="bg1"/>
                </a:solidFill>
              </a:rPr>
              <a:t>3</a:t>
            </a:r>
            <a:r>
              <a:rPr lang="zh-CN" altLang="en-US" dirty="0" smtClean="0">
                <a:solidFill>
                  <a:schemeClr val="bg1"/>
                </a:solidFill>
              </a:rPr>
              <a:t>、备选方案</a:t>
            </a:r>
            <a:endParaRPr lang="zh-CN" altLang="en-US" dirty="0">
              <a:solidFill>
                <a:schemeClr val="bg1"/>
              </a:solidFill>
            </a:endParaRPr>
          </a:p>
        </p:txBody>
      </p:sp>
      <p:sp>
        <p:nvSpPr>
          <p:cNvPr id="11" name="Rectangle 3"/>
          <p:cNvSpPr txBox="1">
            <a:spLocks noChangeArrowheads="1"/>
          </p:cNvSpPr>
          <p:nvPr/>
        </p:nvSpPr>
        <p:spPr bwMode="auto">
          <a:xfrm>
            <a:off x="971600" y="980728"/>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7" name="TextBox 6"/>
          <p:cNvSpPr txBox="1"/>
          <p:nvPr/>
        </p:nvSpPr>
        <p:spPr bwMode="auto">
          <a:xfrm>
            <a:off x="2771800" y="4689140"/>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chemeClr val="bg1"/>
                </a:solidFill>
              </a:rPr>
              <a:t>4</a:t>
            </a:r>
            <a:r>
              <a:rPr lang="zh-CN" altLang="en-US" dirty="0" smtClean="0">
                <a:solidFill>
                  <a:schemeClr val="bg1"/>
                </a:solidFill>
              </a:rPr>
              <a:t>、选择实施方案</a:t>
            </a:r>
            <a:endParaRPr lang="zh-CN" altLang="en-US" dirty="0">
              <a:solidFill>
                <a:schemeClr val="bg1"/>
              </a:solidFill>
            </a:endParaRPr>
          </a:p>
        </p:txBody>
      </p:sp>
      <p:sp>
        <p:nvSpPr>
          <p:cNvPr id="9" name="TextBox 8"/>
          <p:cNvSpPr txBox="1"/>
          <p:nvPr/>
        </p:nvSpPr>
        <p:spPr bwMode="auto">
          <a:xfrm>
            <a:off x="2771800" y="5733256"/>
            <a:ext cx="3456384"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chemeClr val="bg1"/>
                </a:solidFill>
              </a:rPr>
              <a:t>5</a:t>
            </a:r>
            <a:r>
              <a:rPr lang="zh-CN" altLang="en-US" dirty="0" smtClean="0">
                <a:solidFill>
                  <a:schemeClr val="bg1"/>
                </a:solidFill>
              </a:rPr>
              <a:t>、分析任务完成</a:t>
            </a:r>
            <a:endParaRPr lang="zh-CN" altLang="en-US" dirty="0">
              <a:solidFill>
                <a:schemeClr val="bg1"/>
              </a:solidFill>
            </a:endParaRPr>
          </a:p>
        </p:txBody>
      </p:sp>
      <p:sp>
        <p:nvSpPr>
          <p:cNvPr id="3" name="TextBox 2"/>
          <p:cNvSpPr txBox="1"/>
          <p:nvPr/>
        </p:nvSpPr>
        <p:spPr bwMode="auto">
          <a:xfrm>
            <a:off x="11287921" y="2383346"/>
            <a:ext cx="0" cy="369332"/>
          </a:xfrm>
          <a:prstGeom prst="rect">
            <a:avLst/>
          </a:prstGeom>
          <a:solidFill>
            <a:srgbClr val="CCFFFF"/>
          </a:solidFill>
          <a:ln w="12700">
            <a:noFill/>
            <a:miter lim="800000"/>
            <a:headEnd/>
            <a:tailEnd/>
          </a:ln>
          <a:effectLst>
            <a:outerShdw dist="35921" dir="2700000" algn="ctr" rotWithShape="0">
              <a:srgbClr val="808080">
                <a:alpha val="50000"/>
              </a:srgbClr>
            </a:outerShdw>
          </a:effectLst>
        </p:spPr>
        <p:txBody>
          <a:bodyPr wrap="none" lIns="0" tIns="0" rIns="0" bIns="0" rtlCol="0">
            <a:spAutoFit/>
          </a:bodyPr>
          <a:lstStyle/>
          <a:p>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60036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txBox="1">
            <a:spLocks noChangeArrowheads="1"/>
          </p:cNvSpPr>
          <p:nvPr/>
        </p:nvSpPr>
        <p:spPr>
          <a:xfrm>
            <a:off x="539552" y="1700808"/>
            <a:ext cx="8239770" cy="2088232"/>
          </a:xfrm>
          <a:prstGeom prst="rect">
            <a:avLst/>
          </a:prstGeom>
        </p:spPr>
        <p:txBody>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pPr marL="449263" lvl="1" indent="-449263" eaLnBrk="1" hangingPunct="1">
              <a:buSzPct val="120000"/>
              <a:buBlip>
                <a:blip r:embed="rId2"/>
              </a:buBlip>
            </a:pPr>
            <a:r>
              <a:rPr lang="zh-CN" altLang="en-US" sz="2800" dirty="0" smtClean="0">
                <a:solidFill>
                  <a:srgbClr val="FF0000"/>
                </a:solidFill>
              </a:rPr>
              <a:t>分析阶段主要目标</a:t>
            </a:r>
            <a:endParaRPr lang="en-US" altLang="zh-CN" sz="2800" dirty="0">
              <a:solidFill>
                <a:srgbClr val="FF0000"/>
              </a:solidFill>
            </a:endParaRPr>
          </a:p>
          <a:p>
            <a:pPr lvl="1" eaLnBrk="1" hangingPunct="1">
              <a:buSzPct val="120000"/>
            </a:pPr>
            <a:r>
              <a:rPr lang="zh-CN" altLang="en-US" sz="2400" dirty="0" smtClean="0">
                <a:latin typeface="黑体" pitchFamily="49" charset="-122"/>
                <a:ea typeface="黑体" pitchFamily="49" charset="-122"/>
              </a:rPr>
              <a:t>新</a:t>
            </a:r>
            <a:r>
              <a:rPr lang="zh-CN" altLang="en-US" sz="2400" dirty="0">
                <a:latin typeface="黑体" pitchFamily="49" charset="-122"/>
                <a:ea typeface="黑体" pitchFamily="49" charset="-122"/>
              </a:rPr>
              <a:t>的信息系统的</a:t>
            </a:r>
            <a:r>
              <a:rPr lang="zh-CN" altLang="en-US" sz="2400" dirty="0" smtClean="0">
                <a:latin typeface="黑体" pitchFamily="49" charset="-122"/>
                <a:ea typeface="黑体" pitchFamily="49" charset="-122"/>
              </a:rPr>
              <a:t>逻辑模型</a:t>
            </a:r>
            <a:endParaRPr lang="en-US" altLang="zh-CN" sz="2400" dirty="0">
              <a:latin typeface="黑体" pitchFamily="49" charset="-122"/>
              <a:ea typeface="黑体" pitchFamily="49" charset="-122"/>
            </a:endParaRPr>
          </a:p>
          <a:p>
            <a:pPr lvl="1" eaLnBrk="1" hangingPunct="1">
              <a:buSzPct val="120000"/>
            </a:pPr>
            <a:r>
              <a:rPr lang="zh-CN" altLang="en-US" sz="2400" dirty="0" smtClean="0">
                <a:latin typeface="黑体" pitchFamily="49" charset="-122"/>
                <a:ea typeface="黑体" pitchFamily="49" charset="-122"/>
              </a:rPr>
              <a:t>可选</a:t>
            </a:r>
            <a:r>
              <a:rPr lang="zh-CN" altLang="en-US" sz="2400" dirty="0">
                <a:latin typeface="黑体" pitchFamily="49" charset="-122"/>
                <a:ea typeface="黑体" pitchFamily="49" charset="-122"/>
              </a:rPr>
              <a:t>模型进行</a:t>
            </a:r>
            <a:r>
              <a:rPr lang="zh-CN" altLang="en-US" sz="2400" dirty="0" smtClean="0">
                <a:latin typeface="黑体" pitchFamily="49" charset="-122"/>
                <a:ea typeface="黑体" pitchFamily="49" charset="-122"/>
              </a:rPr>
              <a:t>评价</a:t>
            </a:r>
            <a:endParaRPr lang="en-US" altLang="zh-CN" sz="2400" dirty="0" smtClean="0">
              <a:latin typeface="黑体" pitchFamily="49" charset="-122"/>
              <a:ea typeface="黑体" pitchFamily="49" charset="-122"/>
            </a:endParaRPr>
          </a:p>
          <a:p>
            <a:pPr lvl="1" eaLnBrk="1" hangingPunct="1">
              <a:buSzPct val="120000"/>
            </a:pPr>
            <a:r>
              <a:rPr lang="zh-CN" altLang="en-US" sz="2400" dirty="0" smtClean="0">
                <a:latin typeface="黑体" pitchFamily="49" charset="-122"/>
                <a:ea typeface="黑体" pitchFamily="49" charset="-122"/>
              </a:rPr>
              <a:t>确定</a:t>
            </a:r>
            <a:r>
              <a:rPr lang="zh-CN" altLang="en-US" sz="2400" dirty="0">
                <a:latin typeface="黑体" pitchFamily="49" charset="-122"/>
                <a:ea typeface="黑体" pitchFamily="49" charset="-122"/>
              </a:rPr>
              <a:t>最终方案</a:t>
            </a:r>
            <a:endParaRPr lang="en-US" altLang="zh-CN" sz="2400" dirty="0">
              <a:latin typeface="黑体" pitchFamily="49" charset="-122"/>
              <a:ea typeface="黑体" pitchFamily="49" charset="-122"/>
            </a:endParaRPr>
          </a:p>
          <a:p>
            <a:pPr marL="628650" lvl="1" indent="0" eaLnBrk="1" hangingPunct="1">
              <a:buSzPct val="120000"/>
              <a:buNone/>
            </a:pPr>
            <a:endParaRPr lang="zh-CN" altLang="en-US" sz="2400" dirty="0"/>
          </a:p>
        </p:txBody>
      </p:sp>
      <p:sp>
        <p:nvSpPr>
          <p:cNvPr id="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四</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、系统开发策略</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5" name="Text Box 3"/>
          <p:cNvSpPr txBox="1">
            <a:spLocks noChangeArrowheads="1"/>
          </p:cNvSpPr>
          <p:nvPr/>
        </p:nvSpPr>
        <p:spPr bwMode="auto">
          <a:xfrm>
            <a:off x="2517540" y="828001"/>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a:t>
            </a:r>
            <a:r>
              <a:rPr lang="en-US" altLang="zh-CN" dirty="0" smtClean="0"/>
              <a:t>1</a:t>
            </a:r>
            <a:r>
              <a:rPr lang="zh-CN" altLang="en-US" dirty="0" smtClean="0"/>
              <a:t>、</a:t>
            </a:r>
            <a:r>
              <a:rPr lang="zh-CN" altLang="en-US" dirty="0"/>
              <a:t>概述</a:t>
            </a:r>
          </a:p>
        </p:txBody>
      </p:sp>
      <p:sp>
        <p:nvSpPr>
          <p:cNvPr id="6" name="Rectangle 4"/>
          <p:cNvSpPr txBox="1">
            <a:spLocks noChangeArrowheads="1"/>
          </p:cNvSpPr>
          <p:nvPr/>
        </p:nvSpPr>
        <p:spPr>
          <a:xfrm>
            <a:off x="539552" y="3933056"/>
            <a:ext cx="8239770" cy="2088232"/>
          </a:xfrm>
          <a:prstGeom prst="rect">
            <a:avLst/>
          </a:prstGeom>
        </p:spPr>
        <p:txBody>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pPr marL="449263" lvl="1" indent="-449263" eaLnBrk="1" hangingPunct="1">
              <a:buSzPct val="120000"/>
              <a:buBlip>
                <a:blip r:embed="rId2"/>
              </a:buBlip>
            </a:pPr>
            <a:r>
              <a:rPr lang="zh-CN" altLang="en-US" sz="2800" dirty="0">
                <a:solidFill>
                  <a:srgbClr val="FF0000"/>
                </a:solidFill>
              </a:rPr>
              <a:t>制定</a:t>
            </a:r>
            <a:r>
              <a:rPr lang="zh-CN" altLang="en-US" sz="2800" dirty="0" smtClean="0">
                <a:solidFill>
                  <a:srgbClr val="FF0000"/>
                </a:solidFill>
              </a:rPr>
              <a:t>开发策略</a:t>
            </a:r>
            <a:endParaRPr lang="en-US" altLang="zh-CN" sz="2800" dirty="0">
              <a:solidFill>
                <a:srgbClr val="FF0000"/>
              </a:solidFill>
            </a:endParaRPr>
          </a:p>
          <a:p>
            <a:pPr lvl="1" eaLnBrk="1" hangingPunct="1">
              <a:buSzPct val="120000"/>
            </a:pPr>
            <a:r>
              <a:rPr lang="zh-CN" altLang="en-US" sz="2400" dirty="0" smtClean="0">
                <a:ea typeface="黑体" pitchFamily="49" charset="-122"/>
              </a:rPr>
              <a:t>传统</a:t>
            </a:r>
            <a:r>
              <a:rPr lang="zh-CN" altLang="en-US" sz="2400" dirty="0">
                <a:ea typeface="黑体" pitchFamily="49" charset="-122"/>
              </a:rPr>
              <a:t>和基于</a:t>
            </a:r>
            <a:r>
              <a:rPr lang="en-US" altLang="zh-CN" sz="2400" dirty="0">
                <a:ea typeface="黑体" pitchFamily="49" charset="-122"/>
              </a:rPr>
              <a:t>Web</a:t>
            </a:r>
            <a:r>
              <a:rPr lang="zh-CN" altLang="en-US" sz="2400" dirty="0">
                <a:ea typeface="黑体" pitchFamily="49" charset="-122"/>
              </a:rPr>
              <a:t>开发</a:t>
            </a:r>
            <a:r>
              <a:rPr lang="zh-CN" altLang="en-US" sz="2400" dirty="0" smtClean="0">
                <a:ea typeface="黑体" pitchFamily="49" charset="-122"/>
              </a:rPr>
              <a:t>方法</a:t>
            </a:r>
            <a:endParaRPr lang="en-US" altLang="zh-CN" sz="2400" dirty="0" smtClean="0">
              <a:ea typeface="黑体" pitchFamily="49" charset="-122"/>
            </a:endParaRPr>
          </a:p>
          <a:p>
            <a:pPr lvl="1" eaLnBrk="1" hangingPunct="1">
              <a:buSzPct val="120000"/>
            </a:pPr>
            <a:r>
              <a:rPr lang="zh-CN" altLang="en-US" sz="2400" dirty="0" smtClean="0">
                <a:ea typeface="黑体" pitchFamily="49" charset="-122"/>
              </a:rPr>
              <a:t>外包</a:t>
            </a:r>
            <a:r>
              <a:rPr lang="zh-CN" altLang="en-US" sz="2400" dirty="0">
                <a:ea typeface="黑体" pitchFamily="49" charset="-122"/>
              </a:rPr>
              <a:t>和自行</a:t>
            </a:r>
            <a:r>
              <a:rPr lang="zh-CN" altLang="en-US" sz="2400" dirty="0" smtClean="0">
                <a:ea typeface="黑体" pitchFamily="49" charset="-122"/>
              </a:rPr>
              <a:t>开发</a:t>
            </a:r>
            <a:endParaRPr lang="en-US" altLang="zh-CN" sz="2400" dirty="0" smtClean="0">
              <a:ea typeface="黑体" pitchFamily="49" charset="-122"/>
            </a:endParaRPr>
          </a:p>
        </p:txBody>
      </p:sp>
    </p:spTree>
    <p:extLst>
      <p:ext uri="{BB962C8B-B14F-4D97-AF65-F5344CB8AC3E}">
        <p14:creationId xmlns:p14="http://schemas.microsoft.com/office/powerpoint/2010/main" val="272148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fade">
                                      <p:cBhvr>
                                        <p:cTn id="26" dur="500"/>
                                        <p:tgtEl>
                                          <p:spTgt spid="6">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Effect transition="in" filter="fade">
                                      <p:cBhvr>
                                        <p:cTn id="31"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type="body" idx="1"/>
          </p:nvPr>
        </p:nvSpPr>
        <p:spPr>
          <a:xfrm>
            <a:off x="611882" y="1628800"/>
            <a:ext cx="8352606" cy="4248894"/>
          </a:xfrm>
        </p:spPr>
        <p:txBody>
          <a:bodyPr/>
          <a:lstStyle/>
          <a:p>
            <a:pPr marL="449263" lvl="1" indent="-449263" eaLnBrk="1" hangingPunct="1">
              <a:buSzPct val="120000"/>
              <a:buBlip>
                <a:blip r:embed="rId3"/>
              </a:buBlip>
            </a:pPr>
            <a:r>
              <a:rPr lang="zh-CN" altLang="en-US" sz="2800" kern="1200" dirty="0">
                <a:solidFill>
                  <a:srgbClr val="FF0000"/>
                </a:solidFill>
              </a:rPr>
              <a:t>软件开发策略形式</a:t>
            </a:r>
          </a:p>
          <a:p>
            <a:pPr lvl="1" eaLnBrk="1" hangingPunct="1">
              <a:buSzPct val="120000"/>
            </a:pPr>
            <a:r>
              <a:rPr lang="zh-CN" altLang="en-US" sz="2400" kern="1200" dirty="0" smtClean="0">
                <a:solidFill>
                  <a:srgbClr val="FF0000"/>
                </a:solidFill>
                <a:ea typeface="黑体" pitchFamily="49" charset="-122"/>
              </a:rPr>
              <a:t>以前：</a:t>
            </a:r>
            <a:endParaRPr lang="en-US" altLang="zh-CN" sz="2400" kern="1200" dirty="0" smtClean="0">
              <a:solidFill>
                <a:srgbClr val="FF0000"/>
              </a:solidFill>
              <a:ea typeface="黑体" pitchFamily="49" charset="-122"/>
            </a:endParaRPr>
          </a:p>
          <a:p>
            <a:pPr lvl="3" eaLnBrk="1" hangingPunct="1">
              <a:buSzPct val="120000"/>
              <a:buFont typeface="Wingdings" pitchFamily="2" charset="2"/>
              <a:buChar char="l"/>
            </a:pPr>
            <a:r>
              <a:rPr lang="zh-CN" altLang="en-US" sz="2000" kern="1200" dirty="0" smtClean="0">
                <a:ea typeface="黑体" pitchFamily="49" charset="-122"/>
              </a:rPr>
              <a:t>通常</a:t>
            </a:r>
            <a:r>
              <a:rPr lang="zh-CN" altLang="en-US" sz="2000" kern="1200" dirty="0">
                <a:ea typeface="黑体" pitchFamily="49" charset="-122"/>
              </a:rPr>
              <a:t>是或者自行</a:t>
            </a:r>
            <a:r>
              <a:rPr lang="zh-CN" altLang="en-US" sz="2000" kern="1200" dirty="0" smtClean="0">
                <a:ea typeface="黑体" pitchFamily="49" charset="-122"/>
              </a:rPr>
              <a:t>开发</a:t>
            </a:r>
            <a:endParaRPr lang="en-US" altLang="zh-CN" sz="2000" kern="1200" dirty="0" smtClean="0">
              <a:ea typeface="黑体" pitchFamily="49" charset="-122"/>
            </a:endParaRPr>
          </a:p>
          <a:p>
            <a:pPr lvl="3" eaLnBrk="1" hangingPunct="1">
              <a:buSzPct val="120000"/>
              <a:buFont typeface="Wingdings" pitchFamily="2" charset="2"/>
              <a:buChar char="l"/>
            </a:pPr>
            <a:r>
              <a:rPr lang="zh-CN" altLang="en-US" sz="2000" kern="1200" dirty="0" smtClean="0">
                <a:ea typeface="黑体" pitchFamily="49" charset="-122"/>
              </a:rPr>
              <a:t>或者</a:t>
            </a:r>
            <a:r>
              <a:rPr lang="zh-CN" altLang="en-US" sz="2000" kern="1200" dirty="0">
                <a:ea typeface="黑体" pitchFamily="49" charset="-122"/>
              </a:rPr>
              <a:t>是外包</a:t>
            </a:r>
            <a:r>
              <a:rPr lang="zh-CN" altLang="en-US" sz="2000" kern="1200" dirty="0" smtClean="0">
                <a:ea typeface="黑体" pitchFamily="49" charset="-122"/>
              </a:rPr>
              <a:t>开发</a:t>
            </a:r>
            <a:endParaRPr lang="en-US" altLang="zh-CN" sz="2000" kern="1200" dirty="0" smtClean="0">
              <a:ea typeface="黑体" pitchFamily="49" charset="-122"/>
            </a:endParaRPr>
          </a:p>
          <a:p>
            <a:pPr lvl="3" eaLnBrk="1" hangingPunct="1">
              <a:buSzPct val="120000"/>
              <a:buFont typeface="Wingdings" pitchFamily="2" charset="2"/>
              <a:buChar char="l"/>
            </a:pPr>
            <a:r>
              <a:rPr lang="zh-CN" altLang="en-US" sz="2000" kern="1200" dirty="0" smtClean="0">
                <a:ea typeface="黑体" pitchFamily="49" charset="-122"/>
              </a:rPr>
              <a:t>再</a:t>
            </a:r>
            <a:r>
              <a:rPr lang="zh-CN" altLang="en-US" sz="2000" kern="1200" dirty="0">
                <a:ea typeface="黑体" pitchFamily="49" charset="-122"/>
              </a:rPr>
              <a:t>多也就是外购一个链接包</a:t>
            </a:r>
          </a:p>
          <a:p>
            <a:pPr lvl="1" eaLnBrk="1" hangingPunct="1">
              <a:buSzPct val="120000"/>
            </a:pPr>
            <a:r>
              <a:rPr lang="zh-CN" altLang="en-US" sz="2400" kern="1200" dirty="0" smtClean="0">
                <a:solidFill>
                  <a:srgbClr val="FF0000"/>
                </a:solidFill>
                <a:ea typeface="黑体" pitchFamily="49" charset="-122"/>
              </a:rPr>
              <a:t>现在</a:t>
            </a:r>
            <a:r>
              <a:rPr lang="zh-CN" altLang="en-US" sz="2400" kern="1200" dirty="0" smtClean="0">
                <a:ea typeface="黑体" pitchFamily="49" charset="-122"/>
              </a:rPr>
              <a:t>：</a:t>
            </a:r>
            <a:endParaRPr lang="en-US" altLang="zh-CN" sz="2400" kern="1200" dirty="0" smtClean="0">
              <a:ea typeface="黑体" pitchFamily="49" charset="-122"/>
            </a:endParaRPr>
          </a:p>
          <a:p>
            <a:pPr lvl="3" eaLnBrk="1" hangingPunct="1">
              <a:buSzPct val="120000"/>
              <a:buFont typeface="Wingdings" pitchFamily="2" charset="2"/>
              <a:buChar char="l"/>
            </a:pPr>
            <a:r>
              <a:rPr lang="zh-CN" altLang="en-US" sz="2000" kern="1200" dirty="0" smtClean="0">
                <a:ea typeface="黑体" pitchFamily="49" charset="-122"/>
              </a:rPr>
              <a:t>以上</a:t>
            </a:r>
            <a:endParaRPr lang="en-US" altLang="zh-CN" sz="2000" kern="1200" dirty="0" smtClean="0">
              <a:ea typeface="黑体" pitchFamily="49" charset="-122"/>
            </a:endParaRPr>
          </a:p>
          <a:p>
            <a:pPr lvl="3" eaLnBrk="1" hangingPunct="1">
              <a:buSzPct val="120000"/>
              <a:buFont typeface="Wingdings" pitchFamily="2" charset="2"/>
              <a:buChar char="l"/>
            </a:pPr>
            <a:r>
              <a:rPr lang="zh-CN" altLang="en-US" sz="2000" kern="1200" dirty="0" smtClean="0">
                <a:ea typeface="黑体" pitchFamily="49" charset="-122"/>
              </a:rPr>
              <a:t>选择</a:t>
            </a:r>
            <a:r>
              <a:rPr lang="zh-CN" altLang="en-US" sz="2000" kern="1200" dirty="0">
                <a:ea typeface="黑体" pitchFamily="49" charset="-122"/>
              </a:rPr>
              <a:t>应用服务供应商</a:t>
            </a:r>
            <a:endParaRPr lang="en-US" altLang="zh-CN" sz="2000" kern="1200" dirty="0">
              <a:ea typeface="黑体" pitchFamily="49" charset="-122"/>
            </a:endParaRPr>
          </a:p>
          <a:p>
            <a:pPr lvl="3" eaLnBrk="1" hangingPunct="1">
              <a:buSzPct val="120000"/>
              <a:buFont typeface="Wingdings" pitchFamily="2" charset="2"/>
              <a:buChar char="l"/>
            </a:pPr>
            <a:r>
              <a:rPr lang="zh-CN" altLang="en-US" sz="2000" kern="1200" dirty="0">
                <a:ea typeface="黑体" pitchFamily="49" charset="-122"/>
              </a:rPr>
              <a:t>购买以</a:t>
            </a:r>
            <a:r>
              <a:rPr lang="en-US" altLang="zh-CN" sz="2000" kern="1200" dirty="0">
                <a:ea typeface="黑体" pitchFamily="49" charset="-122"/>
              </a:rPr>
              <a:t>Web</a:t>
            </a:r>
            <a:r>
              <a:rPr lang="zh-CN" altLang="en-US" sz="2000" kern="1200" dirty="0">
                <a:ea typeface="黑体" pitchFamily="49" charset="-122"/>
              </a:rPr>
              <a:t>托管的软件</a:t>
            </a:r>
            <a:endParaRPr lang="en-US" altLang="zh-CN" sz="2000" kern="1200" dirty="0">
              <a:ea typeface="黑体" pitchFamily="49" charset="-122"/>
            </a:endParaRPr>
          </a:p>
          <a:p>
            <a:pPr lvl="3" eaLnBrk="1" hangingPunct="1">
              <a:buSzPct val="120000"/>
              <a:buFont typeface="Wingdings" pitchFamily="2" charset="2"/>
              <a:buChar char="l"/>
            </a:pPr>
            <a:r>
              <a:rPr lang="zh-CN" altLang="en-US" sz="2000" kern="1200" dirty="0">
                <a:ea typeface="黑体" pitchFamily="49" charset="-122"/>
              </a:rPr>
              <a:t>或者选择可以提供多种解决方案的供应商等</a:t>
            </a:r>
            <a:endParaRPr lang="en-US" altLang="zh-CN" sz="2000" kern="1200" dirty="0">
              <a:ea typeface="黑体" pitchFamily="49" charset="-122"/>
            </a:endParaRPr>
          </a:p>
        </p:txBody>
      </p:sp>
      <p:sp>
        <p:nvSpPr>
          <p:cNvPr id="5"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四</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、系统开发策略</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6" name="Text Box 3"/>
          <p:cNvSpPr txBox="1">
            <a:spLocks noChangeArrowheads="1"/>
          </p:cNvSpPr>
          <p:nvPr/>
        </p:nvSpPr>
        <p:spPr bwMode="auto">
          <a:xfrm>
            <a:off x="2517540" y="828001"/>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a:t>
            </a:r>
            <a:r>
              <a:rPr lang="en-US" altLang="zh-CN" dirty="0" smtClean="0"/>
              <a:t>1</a:t>
            </a:r>
            <a:r>
              <a:rPr lang="zh-CN" altLang="en-US" dirty="0" smtClean="0"/>
              <a:t>、</a:t>
            </a:r>
            <a:r>
              <a:rPr lang="zh-CN" altLang="en-US" dirty="0"/>
              <a:t>概述</a:t>
            </a:r>
          </a:p>
        </p:txBody>
      </p:sp>
    </p:spTree>
    <p:extLst>
      <p:ext uri="{BB962C8B-B14F-4D97-AF65-F5344CB8AC3E}">
        <p14:creationId xmlns:p14="http://schemas.microsoft.com/office/powerpoint/2010/main" val="8339835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131075">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31075">
                                            <p:txEl>
                                              <p:pRg st="2" end="2"/>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31075">
                                            <p:txEl>
                                              <p:pRg st="3" end="3"/>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31075">
                                            <p:txEl>
                                              <p:pRg st="4" end="4"/>
                                            </p:txEl>
                                          </p:spTgt>
                                        </p:tgtEl>
                                        <p:attrNameLst>
                                          <p:attrName>style.visibility</p:attrName>
                                        </p:attrNameLst>
                                      </p:cBhvr>
                                      <p:to>
                                        <p:strVal val="visible"/>
                                      </p:to>
                                    </p:set>
                                  </p:childTnLst>
                                </p:cTn>
                              </p:par>
                            </p:childTnLst>
                          </p:cTn>
                        </p:par>
                        <p:par>
                          <p:cTn id="16" fill="hold" nodeType="afterGroup">
                            <p:stCondLst>
                              <p:cond delay="0"/>
                            </p:stCondLst>
                            <p:childTnLst>
                              <p:par>
                                <p:cTn id="17" presetID="1" presetClass="entr" presetSubtype="0" fill="hold" nodeType="afterEffect">
                                  <p:stCondLst>
                                    <p:cond delay="0"/>
                                  </p:stCondLst>
                                  <p:childTnLst>
                                    <p:set>
                                      <p:cBhvr>
                                        <p:cTn id="18" dur="1" fill="hold">
                                          <p:stCondLst>
                                            <p:cond delay="0"/>
                                          </p:stCondLst>
                                        </p:cTn>
                                        <p:tgtEl>
                                          <p:spTgt spid="131075">
                                            <p:txEl>
                                              <p:pRg st="0" end="0"/>
                                            </p:txEl>
                                          </p:spTgt>
                                        </p:tgtEl>
                                        <p:attrNameLst>
                                          <p:attrName>style.visibility</p:attrName>
                                        </p:attrNameLst>
                                      </p:cBhvr>
                                      <p:to>
                                        <p:strVal val="visible"/>
                                      </p:to>
                                    </p:set>
                                  </p:childTnLst>
                                </p:cTn>
                              </p:par>
                            </p:childTnLst>
                          </p:cTn>
                        </p:par>
                        <p:par>
                          <p:cTn id="19" fill="hold" nodeType="afterGroup">
                            <p:stCondLst>
                              <p:cond delay="0"/>
                            </p:stCondLst>
                            <p:childTnLst>
                              <p:par>
                                <p:cTn id="20" presetID="1" presetClass="entr" presetSubtype="0" fill="hold" nodeType="afterEffect">
                                  <p:stCondLst>
                                    <p:cond delay="0"/>
                                  </p:stCondLst>
                                  <p:childTnLst>
                                    <p:set>
                                      <p:cBhvr>
                                        <p:cTn id="21" dur="1" fill="hold">
                                          <p:stCondLst>
                                            <p:cond delay="0"/>
                                          </p:stCondLst>
                                        </p:cTn>
                                        <p:tgtEl>
                                          <p:spTgt spid="131075">
                                            <p:txEl>
                                              <p:pRg st="5" end="5"/>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131075">
                                            <p:txEl>
                                              <p:pRg st="6" end="6"/>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31075">
                                            <p:txEl>
                                              <p:pRg st="7" end="7"/>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131075">
                                            <p:txEl>
                                              <p:pRg st="8" end="8"/>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13107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type="body" idx="1"/>
          </p:nvPr>
        </p:nvSpPr>
        <p:spPr>
          <a:xfrm>
            <a:off x="611882" y="1844824"/>
            <a:ext cx="8064574" cy="4032870"/>
          </a:xfrm>
        </p:spPr>
        <p:txBody>
          <a:bodyPr/>
          <a:lstStyle/>
          <a:p>
            <a:pPr marL="449263" lvl="1" indent="-449263" eaLnBrk="1" hangingPunct="1">
              <a:buSzPct val="120000"/>
              <a:buBlip>
                <a:blip r:embed="rId3"/>
              </a:buBlip>
            </a:pPr>
            <a:r>
              <a:rPr lang="zh-CN" altLang="en-US" sz="2800" kern="1200" dirty="0" smtClean="0">
                <a:solidFill>
                  <a:srgbClr val="FF0000"/>
                </a:solidFill>
              </a:rPr>
              <a:t>需要</a:t>
            </a:r>
            <a:r>
              <a:rPr lang="zh-CN" altLang="en-US" sz="2800" kern="1200" dirty="0">
                <a:solidFill>
                  <a:srgbClr val="FF0000"/>
                </a:solidFill>
              </a:rPr>
              <a:t>考虑三个关键问题</a:t>
            </a:r>
            <a:r>
              <a:rPr lang="zh-CN" altLang="en-US" sz="2800" kern="1200" dirty="0" smtClean="0">
                <a:solidFill>
                  <a:srgbClr val="FF0000"/>
                </a:solidFill>
              </a:rPr>
              <a:t>：</a:t>
            </a:r>
            <a:endParaRPr lang="en-US" altLang="zh-CN" sz="2800" kern="1200" dirty="0" smtClean="0">
              <a:solidFill>
                <a:srgbClr val="FF0000"/>
              </a:solidFill>
            </a:endParaRPr>
          </a:p>
          <a:p>
            <a:pPr lvl="1" eaLnBrk="1" hangingPunct="1">
              <a:buSzPct val="120000"/>
            </a:pPr>
            <a:r>
              <a:rPr lang="en-US" altLang="zh-CN" sz="2400" kern="1200" dirty="0">
                <a:ea typeface="黑体" pitchFamily="49" charset="-122"/>
              </a:rPr>
              <a:t>Internet</a:t>
            </a:r>
            <a:r>
              <a:rPr lang="zh-CN" altLang="en-US" sz="2400" kern="1200" dirty="0">
                <a:ea typeface="黑体" pitchFamily="49" charset="-122"/>
              </a:rPr>
              <a:t>的</a:t>
            </a:r>
            <a:r>
              <a:rPr lang="zh-CN" altLang="en-US" sz="2400" kern="1200" dirty="0" smtClean="0">
                <a:ea typeface="黑体" pitchFamily="49" charset="-122"/>
              </a:rPr>
              <a:t>影响</a:t>
            </a:r>
            <a:endParaRPr lang="en-US" altLang="zh-CN" sz="2400" kern="1200" dirty="0" smtClean="0">
              <a:ea typeface="黑体" pitchFamily="49" charset="-122"/>
            </a:endParaRPr>
          </a:p>
          <a:p>
            <a:pPr lvl="1" eaLnBrk="1" hangingPunct="1">
              <a:buSzPct val="120000"/>
            </a:pPr>
            <a:r>
              <a:rPr lang="zh-CN" altLang="en-US" sz="2400" kern="1200" dirty="0" smtClean="0">
                <a:ea typeface="黑体" pitchFamily="49" charset="-122"/>
              </a:rPr>
              <a:t>软件</a:t>
            </a:r>
            <a:r>
              <a:rPr lang="zh-CN" altLang="en-US" sz="2400" kern="1200" dirty="0">
                <a:ea typeface="黑体" pitchFamily="49" charset="-122"/>
              </a:rPr>
              <a:t>的外包</a:t>
            </a:r>
            <a:r>
              <a:rPr lang="zh-CN" altLang="en-US" sz="2400" kern="1200" dirty="0" smtClean="0">
                <a:ea typeface="黑体" pitchFamily="49" charset="-122"/>
              </a:rPr>
              <a:t>选项</a:t>
            </a:r>
            <a:endParaRPr lang="en-US" altLang="zh-CN" sz="2400" kern="1200" dirty="0">
              <a:ea typeface="黑体" pitchFamily="49" charset="-122"/>
            </a:endParaRPr>
          </a:p>
          <a:p>
            <a:pPr lvl="1" eaLnBrk="1" hangingPunct="1">
              <a:buSzPct val="120000"/>
            </a:pPr>
            <a:r>
              <a:rPr lang="zh-CN" altLang="en-US" sz="2400" kern="1200" dirty="0" smtClean="0">
                <a:ea typeface="黑体" pitchFamily="49" charset="-122"/>
              </a:rPr>
              <a:t>软件</a:t>
            </a:r>
            <a:r>
              <a:rPr lang="zh-CN" altLang="en-US" sz="2400" kern="1200" dirty="0">
                <a:ea typeface="黑体" pitchFamily="49" charset="-122"/>
              </a:rPr>
              <a:t>的自主开发</a:t>
            </a:r>
          </a:p>
        </p:txBody>
      </p:sp>
      <p:sp>
        <p:nvSpPr>
          <p:cNvPr id="5"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四</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、系统开发策略</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6" name="Text Box 3"/>
          <p:cNvSpPr txBox="1">
            <a:spLocks noChangeArrowheads="1"/>
          </p:cNvSpPr>
          <p:nvPr/>
        </p:nvSpPr>
        <p:spPr bwMode="auto">
          <a:xfrm>
            <a:off x="2517540" y="828001"/>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a:t>
            </a:r>
            <a:r>
              <a:rPr lang="en-US" altLang="zh-CN" dirty="0" smtClean="0"/>
              <a:t>1</a:t>
            </a:r>
            <a:r>
              <a:rPr lang="zh-CN" altLang="en-US" dirty="0" smtClean="0"/>
              <a:t>、</a:t>
            </a:r>
            <a:r>
              <a:rPr lang="zh-CN" altLang="en-US" dirty="0"/>
              <a:t>概述</a:t>
            </a:r>
          </a:p>
        </p:txBody>
      </p:sp>
    </p:spTree>
    <p:extLst>
      <p:ext uri="{BB962C8B-B14F-4D97-AF65-F5344CB8AC3E}">
        <p14:creationId xmlns:p14="http://schemas.microsoft.com/office/powerpoint/2010/main" val="31922845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107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31075">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31075">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5" name="Rectangle 7"/>
          <p:cNvSpPr>
            <a:spLocks noChangeArrowheads="1"/>
          </p:cNvSpPr>
          <p:nvPr/>
        </p:nvSpPr>
        <p:spPr bwMode="auto">
          <a:xfrm>
            <a:off x="126409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四</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、系统开发策略</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2" name="TextBox 1"/>
          <p:cNvSpPr txBox="1"/>
          <p:nvPr/>
        </p:nvSpPr>
        <p:spPr bwMode="auto">
          <a:xfrm>
            <a:off x="2771800" y="1556792"/>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969696"/>
                </a:solidFill>
              </a:rPr>
              <a:t>1</a:t>
            </a:r>
            <a:r>
              <a:rPr lang="zh-CN" altLang="en-US" dirty="0" smtClean="0">
                <a:solidFill>
                  <a:srgbClr val="969696"/>
                </a:solidFill>
              </a:rPr>
              <a:t>、概述</a:t>
            </a:r>
            <a:endParaRPr lang="zh-CN" altLang="en-US" dirty="0">
              <a:solidFill>
                <a:srgbClr val="969696"/>
              </a:solidFill>
            </a:endParaRPr>
          </a:p>
        </p:txBody>
      </p:sp>
      <p:sp>
        <p:nvSpPr>
          <p:cNvPr id="6" name="TextBox 5"/>
          <p:cNvSpPr txBox="1"/>
          <p:nvPr/>
        </p:nvSpPr>
        <p:spPr bwMode="auto">
          <a:xfrm>
            <a:off x="2771800" y="2600908"/>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FFFF00"/>
                </a:solidFill>
              </a:rPr>
              <a:t>2</a:t>
            </a:r>
            <a:r>
              <a:rPr lang="zh-CN" altLang="en-US" dirty="0" smtClean="0">
                <a:solidFill>
                  <a:srgbClr val="FFFF00"/>
                </a:solidFill>
              </a:rPr>
              <a:t>、</a:t>
            </a:r>
            <a:r>
              <a:rPr lang="en-US" altLang="zh-CN" dirty="0" smtClean="0">
                <a:solidFill>
                  <a:srgbClr val="FFFF00"/>
                </a:solidFill>
              </a:rPr>
              <a:t>Internet</a:t>
            </a:r>
            <a:r>
              <a:rPr lang="zh-CN" altLang="en-US" dirty="0" smtClean="0">
                <a:solidFill>
                  <a:srgbClr val="FFFF00"/>
                </a:solidFill>
              </a:rPr>
              <a:t>影响</a:t>
            </a:r>
            <a:endParaRPr lang="zh-CN" altLang="en-US" dirty="0">
              <a:solidFill>
                <a:srgbClr val="FFFF00"/>
              </a:solidFill>
            </a:endParaRPr>
          </a:p>
        </p:txBody>
      </p:sp>
      <p:sp>
        <p:nvSpPr>
          <p:cNvPr id="8" name="TextBox 7"/>
          <p:cNvSpPr txBox="1"/>
          <p:nvPr/>
        </p:nvSpPr>
        <p:spPr bwMode="auto">
          <a:xfrm>
            <a:off x="2771800" y="3645024"/>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chemeClr val="bg1"/>
                </a:solidFill>
              </a:rPr>
              <a:t>3</a:t>
            </a:r>
            <a:r>
              <a:rPr lang="zh-CN" altLang="en-US" dirty="0" smtClean="0">
                <a:solidFill>
                  <a:schemeClr val="bg1"/>
                </a:solidFill>
              </a:rPr>
              <a:t>、备选方案</a:t>
            </a:r>
            <a:endParaRPr lang="zh-CN" altLang="en-US" dirty="0">
              <a:solidFill>
                <a:schemeClr val="bg1"/>
              </a:solidFill>
            </a:endParaRPr>
          </a:p>
        </p:txBody>
      </p:sp>
      <p:sp>
        <p:nvSpPr>
          <p:cNvPr id="11" name="Rectangle 3"/>
          <p:cNvSpPr txBox="1">
            <a:spLocks noChangeArrowheads="1"/>
          </p:cNvSpPr>
          <p:nvPr/>
        </p:nvSpPr>
        <p:spPr bwMode="auto">
          <a:xfrm>
            <a:off x="971600" y="980728"/>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7" name="TextBox 6"/>
          <p:cNvSpPr txBox="1"/>
          <p:nvPr/>
        </p:nvSpPr>
        <p:spPr bwMode="auto">
          <a:xfrm>
            <a:off x="2771800" y="4689140"/>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chemeClr val="bg1"/>
                </a:solidFill>
              </a:rPr>
              <a:t>4</a:t>
            </a:r>
            <a:r>
              <a:rPr lang="zh-CN" altLang="en-US" dirty="0" smtClean="0">
                <a:solidFill>
                  <a:schemeClr val="bg1"/>
                </a:solidFill>
              </a:rPr>
              <a:t>、选择实施方案</a:t>
            </a:r>
            <a:endParaRPr lang="zh-CN" altLang="en-US" dirty="0">
              <a:solidFill>
                <a:schemeClr val="bg1"/>
              </a:solidFill>
            </a:endParaRPr>
          </a:p>
        </p:txBody>
      </p:sp>
      <p:sp>
        <p:nvSpPr>
          <p:cNvPr id="9" name="TextBox 8"/>
          <p:cNvSpPr txBox="1"/>
          <p:nvPr/>
        </p:nvSpPr>
        <p:spPr bwMode="auto">
          <a:xfrm>
            <a:off x="2771800" y="5733256"/>
            <a:ext cx="3456384"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chemeClr val="bg1"/>
                </a:solidFill>
              </a:rPr>
              <a:t>5</a:t>
            </a:r>
            <a:r>
              <a:rPr lang="zh-CN" altLang="en-US" dirty="0" smtClean="0">
                <a:solidFill>
                  <a:schemeClr val="bg1"/>
                </a:solidFill>
              </a:rPr>
              <a:t>、分析任务完成</a:t>
            </a:r>
            <a:endParaRPr lang="zh-CN" altLang="en-US" dirty="0">
              <a:solidFill>
                <a:schemeClr val="bg1"/>
              </a:solidFill>
            </a:endParaRPr>
          </a:p>
        </p:txBody>
      </p:sp>
      <p:sp>
        <p:nvSpPr>
          <p:cNvPr id="3" name="TextBox 2"/>
          <p:cNvSpPr txBox="1"/>
          <p:nvPr/>
        </p:nvSpPr>
        <p:spPr bwMode="auto">
          <a:xfrm>
            <a:off x="11287921" y="2383346"/>
            <a:ext cx="0" cy="369332"/>
          </a:xfrm>
          <a:prstGeom prst="rect">
            <a:avLst/>
          </a:prstGeom>
          <a:solidFill>
            <a:srgbClr val="CCFFFF"/>
          </a:solidFill>
          <a:ln w="12700">
            <a:noFill/>
            <a:miter lim="800000"/>
            <a:headEnd/>
            <a:tailEnd/>
          </a:ln>
          <a:effectLst>
            <a:outerShdw dist="35921" dir="2700000" algn="ctr" rotWithShape="0">
              <a:srgbClr val="808080">
                <a:alpha val="50000"/>
              </a:srgbClr>
            </a:outerShdw>
          </a:effectLst>
        </p:spPr>
        <p:txBody>
          <a:bodyPr wrap="none" lIns="0" tIns="0" rIns="0" bIns="0" rtlCol="0">
            <a:spAutoFit/>
          </a:bodyPr>
          <a:lstStyle/>
          <a:p>
            <a:endParaRPr lang="en-US" sz="2400" dirty="0">
              <a:effectLst>
                <a:outerShdw blurRad="38100" dist="38100" dir="2700000" algn="tl">
                  <a:srgbClr val="000000">
                    <a:alpha val="43137"/>
                  </a:srgbClr>
                </a:outerShdw>
              </a:effectLst>
            </a:endParaRPr>
          </a:p>
        </p:txBody>
      </p:sp>
      <p:sp>
        <p:nvSpPr>
          <p:cNvPr id="4" name="TextBox 3"/>
          <p:cNvSpPr txBox="1"/>
          <p:nvPr/>
        </p:nvSpPr>
        <p:spPr bwMode="auto">
          <a:xfrm>
            <a:off x="9986675" y="5174370"/>
            <a:ext cx="0" cy="369332"/>
          </a:xfrm>
          <a:prstGeom prst="rect">
            <a:avLst/>
          </a:prstGeom>
          <a:solidFill>
            <a:srgbClr val="CCFFFF"/>
          </a:solidFill>
          <a:ln w="12700">
            <a:noFill/>
            <a:miter lim="800000"/>
            <a:headEnd/>
            <a:tailEnd/>
          </a:ln>
          <a:effectLst>
            <a:outerShdw dist="35921" dir="2700000" algn="ctr" rotWithShape="0">
              <a:srgbClr val="808080">
                <a:alpha val="50000"/>
              </a:srgbClr>
            </a:outerShdw>
          </a:effectLst>
        </p:spPr>
        <p:txBody>
          <a:bodyPr wrap="none" lIns="0" tIns="0" rIns="0" bIns="0" rtlCol="0">
            <a:spAutoFit/>
          </a:bodyPr>
          <a:lstStyle/>
          <a:p>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85669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type="body" idx="1"/>
          </p:nvPr>
        </p:nvSpPr>
        <p:spPr>
          <a:xfrm>
            <a:off x="250825" y="1772816"/>
            <a:ext cx="8713788" cy="4464348"/>
          </a:xfrm>
        </p:spPr>
        <p:txBody>
          <a:bodyPr/>
          <a:lstStyle/>
          <a:p>
            <a:r>
              <a:rPr lang="zh-CN" altLang="en-US" sz="2800" dirty="0" smtClean="0"/>
              <a:t>用</a:t>
            </a:r>
            <a:r>
              <a:rPr lang="en-US" altLang="zh-CN" sz="2800" dirty="0"/>
              <a:t>Web</a:t>
            </a:r>
            <a:r>
              <a:rPr lang="zh-CN" altLang="en-US" sz="2800" dirty="0"/>
              <a:t>、</a:t>
            </a:r>
            <a:r>
              <a:rPr lang="en-US" altLang="zh-CN" sz="2800" dirty="0"/>
              <a:t>Internet</a:t>
            </a:r>
            <a:r>
              <a:rPr lang="zh-CN" altLang="en-US" sz="2800" dirty="0"/>
              <a:t>实现应用，相对于传统的</a:t>
            </a:r>
            <a:r>
              <a:rPr lang="en-US" altLang="zh-CN" sz="2800" dirty="0"/>
              <a:t>C/S</a:t>
            </a:r>
            <a:r>
              <a:rPr lang="zh-CN" altLang="en-US" sz="2800" dirty="0"/>
              <a:t>方法的应用程序结构</a:t>
            </a:r>
            <a:r>
              <a:rPr lang="zh-CN" altLang="en-US" sz="2800" dirty="0" smtClean="0"/>
              <a:t>，</a:t>
            </a:r>
            <a:r>
              <a:rPr lang="zh-CN" altLang="en-US" sz="2800" dirty="0" smtClean="0">
                <a:solidFill>
                  <a:srgbClr val="0000FF"/>
                </a:solidFill>
              </a:rPr>
              <a:t>优势：</a:t>
            </a:r>
            <a:endParaRPr lang="zh-CN" altLang="en-US" sz="2800" dirty="0">
              <a:solidFill>
                <a:srgbClr val="0000FF"/>
              </a:solidFill>
            </a:endParaRPr>
          </a:p>
          <a:p>
            <a:pPr lvl="1"/>
            <a:r>
              <a:rPr lang="zh-CN" altLang="en-US" sz="2400" dirty="0">
                <a:solidFill>
                  <a:srgbClr val="FF0000"/>
                </a:solidFill>
              </a:rPr>
              <a:t>可访问性：</a:t>
            </a:r>
            <a:r>
              <a:rPr lang="zh-CN" altLang="en-US" sz="2400" dirty="0"/>
              <a:t>目前互联网无处不在，对许多潜在客户都是可访问的</a:t>
            </a:r>
          </a:p>
          <a:p>
            <a:pPr lvl="1"/>
            <a:r>
              <a:rPr lang="zh-CN" altLang="en-US" sz="2400" dirty="0">
                <a:solidFill>
                  <a:srgbClr val="FF0000"/>
                </a:solidFill>
              </a:rPr>
              <a:t>低通信费用：</a:t>
            </a:r>
            <a:r>
              <a:rPr lang="zh-CN" altLang="en-US" sz="2400" dirty="0"/>
              <a:t>相对以往的非</a:t>
            </a:r>
            <a:r>
              <a:rPr lang="en-US" altLang="zh-CN" sz="2400" dirty="0"/>
              <a:t>Internet</a:t>
            </a:r>
            <a:r>
              <a:rPr lang="zh-CN" altLang="en-US" sz="2400" dirty="0"/>
              <a:t>通信方式</a:t>
            </a:r>
          </a:p>
          <a:p>
            <a:pPr lvl="1"/>
            <a:r>
              <a:rPr lang="zh-CN" altLang="en-US" sz="2400" dirty="0">
                <a:solidFill>
                  <a:srgbClr val="FF0000"/>
                </a:solidFill>
              </a:rPr>
              <a:t>广泛的实现标准：</a:t>
            </a:r>
            <a:r>
              <a:rPr lang="en-US" altLang="zh-CN" sz="2400" dirty="0"/>
              <a:t>Web</a:t>
            </a:r>
            <a:r>
              <a:rPr lang="zh-CN" altLang="en-US" sz="2400" dirty="0"/>
              <a:t>标准的开发软件都很易得到，且相对</a:t>
            </a:r>
            <a:r>
              <a:rPr lang="zh-CN" altLang="en-US" sz="2400" dirty="0" smtClean="0"/>
              <a:t>廉价</a:t>
            </a:r>
            <a:endParaRPr lang="zh-CN" altLang="en-US" sz="2400" dirty="0"/>
          </a:p>
        </p:txBody>
      </p:sp>
      <p:sp>
        <p:nvSpPr>
          <p:cNvPr id="5"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四</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、系统开发策略</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6" name="Text Box 3"/>
          <p:cNvSpPr txBox="1">
            <a:spLocks noChangeArrowheads="1"/>
          </p:cNvSpPr>
          <p:nvPr/>
        </p:nvSpPr>
        <p:spPr bwMode="auto">
          <a:xfrm>
            <a:off x="2517540" y="828001"/>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a:t>
            </a:r>
            <a:r>
              <a:rPr lang="en-US" altLang="zh-CN" dirty="0" smtClean="0"/>
              <a:t>2</a:t>
            </a:r>
            <a:r>
              <a:rPr lang="zh-CN" altLang="en-US" dirty="0" smtClean="0"/>
              <a:t>、</a:t>
            </a:r>
            <a:r>
              <a:rPr lang="en-US" altLang="zh-CN" dirty="0" smtClean="0"/>
              <a:t>Internet</a:t>
            </a:r>
            <a:r>
              <a:rPr lang="zh-CN" altLang="en-US" dirty="0" smtClean="0"/>
              <a:t>的影响</a:t>
            </a:r>
            <a:endParaRPr lang="zh-CN" altLang="en-US" dirty="0"/>
          </a:p>
        </p:txBody>
      </p:sp>
    </p:spTree>
    <p:extLst>
      <p:ext uri="{BB962C8B-B14F-4D97-AF65-F5344CB8AC3E}">
        <p14:creationId xmlns:p14="http://schemas.microsoft.com/office/powerpoint/2010/main" val="25375331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5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5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type="body" idx="1"/>
          </p:nvPr>
        </p:nvSpPr>
        <p:spPr>
          <a:xfrm>
            <a:off x="250825" y="1772816"/>
            <a:ext cx="8713788" cy="4464348"/>
          </a:xfrm>
        </p:spPr>
        <p:txBody>
          <a:bodyPr/>
          <a:lstStyle/>
          <a:p>
            <a:r>
              <a:rPr lang="zh-CN" altLang="en-US" sz="2800" dirty="0" smtClean="0"/>
              <a:t>不利，</a:t>
            </a:r>
            <a:r>
              <a:rPr lang="zh-CN" altLang="en-US" sz="2800" dirty="0"/>
              <a:t>包括</a:t>
            </a:r>
            <a:r>
              <a:rPr lang="zh-CN" altLang="en-US" sz="2800" dirty="0" smtClean="0"/>
              <a:t>：</a:t>
            </a:r>
          </a:p>
          <a:p>
            <a:pPr lvl="1"/>
            <a:r>
              <a:rPr lang="zh-CN" altLang="en-US" sz="2400" dirty="0" smtClean="0">
                <a:solidFill>
                  <a:srgbClr val="FF0000"/>
                </a:solidFill>
              </a:rPr>
              <a:t>安全性</a:t>
            </a:r>
          </a:p>
          <a:p>
            <a:pPr lvl="1"/>
            <a:r>
              <a:rPr lang="zh-CN" altLang="en-US" sz="2400" dirty="0" smtClean="0">
                <a:solidFill>
                  <a:srgbClr val="FF0000"/>
                </a:solidFill>
              </a:rPr>
              <a:t>可靠性</a:t>
            </a:r>
            <a:endParaRPr lang="zh-CN" altLang="en-US" sz="2400" dirty="0">
              <a:solidFill>
                <a:srgbClr val="FF0000"/>
              </a:solidFill>
            </a:endParaRPr>
          </a:p>
          <a:p>
            <a:pPr lvl="1"/>
            <a:r>
              <a:rPr lang="zh-CN" altLang="en-US" sz="2400" dirty="0">
                <a:solidFill>
                  <a:srgbClr val="FF0000"/>
                </a:solidFill>
              </a:rPr>
              <a:t>吞吐量</a:t>
            </a:r>
          </a:p>
          <a:p>
            <a:pPr lvl="1"/>
            <a:r>
              <a:rPr lang="zh-CN" altLang="en-US" sz="2400" dirty="0">
                <a:solidFill>
                  <a:srgbClr val="FF0000"/>
                </a:solidFill>
              </a:rPr>
              <a:t>易变的标准</a:t>
            </a:r>
          </a:p>
          <a:p>
            <a:r>
              <a:rPr lang="zh-CN" altLang="en-US" sz="2800" dirty="0" smtClean="0"/>
              <a:t>作为</a:t>
            </a:r>
            <a:r>
              <a:rPr lang="zh-CN" altLang="en-US" sz="2800" dirty="0"/>
              <a:t>一名系统分析员，必须考虑</a:t>
            </a:r>
            <a:r>
              <a:rPr lang="zh-CN" altLang="en-US" sz="2800" dirty="0" smtClean="0"/>
              <a:t>软件开发：</a:t>
            </a:r>
            <a:endParaRPr lang="en-US" altLang="zh-CN" sz="2800" dirty="0" smtClean="0"/>
          </a:p>
          <a:p>
            <a:pPr lvl="1"/>
            <a:r>
              <a:rPr lang="zh-CN" altLang="en-US" sz="2400" dirty="0">
                <a:solidFill>
                  <a:srgbClr val="FF0000"/>
                </a:solidFill>
              </a:rPr>
              <a:t>基于以</a:t>
            </a:r>
            <a:r>
              <a:rPr lang="en-US" altLang="zh-CN" sz="2400" dirty="0">
                <a:solidFill>
                  <a:srgbClr val="FF0000"/>
                </a:solidFill>
              </a:rPr>
              <a:t>Web</a:t>
            </a:r>
            <a:r>
              <a:rPr lang="zh-CN" altLang="en-US" sz="2400" dirty="0">
                <a:solidFill>
                  <a:srgbClr val="FF0000"/>
                </a:solidFill>
              </a:rPr>
              <a:t>为中心的框架</a:t>
            </a:r>
            <a:endParaRPr lang="en-US" altLang="zh-CN" sz="2400" dirty="0">
              <a:solidFill>
                <a:srgbClr val="FF0000"/>
              </a:solidFill>
            </a:endParaRPr>
          </a:p>
          <a:p>
            <a:pPr lvl="1"/>
            <a:r>
              <a:rPr lang="zh-CN" altLang="en-US" sz="2400" dirty="0">
                <a:solidFill>
                  <a:srgbClr val="FF0000"/>
                </a:solidFill>
              </a:rPr>
              <a:t>基于传统的环境</a:t>
            </a:r>
          </a:p>
        </p:txBody>
      </p:sp>
      <p:sp>
        <p:nvSpPr>
          <p:cNvPr id="5"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四</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、系统开发策略</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6" name="Text Box 3"/>
          <p:cNvSpPr txBox="1">
            <a:spLocks noChangeArrowheads="1"/>
          </p:cNvSpPr>
          <p:nvPr/>
        </p:nvSpPr>
        <p:spPr bwMode="auto">
          <a:xfrm>
            <a:off x="2517540" y="828001"/>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a:t>
            </a:r>
            <a:r>
              <a:rPr lang="en-US" altLang="zh-CN" dirty="0" smtClean="0"/>
              <a:t>2</a:t>
            </a:r>
            <a:r>
              <a:rPr lang="zh-CN" altLang="en-US" dirty="0" smtClean="0"/>
              <a:t>、</a:t>
            </a:r>
            <a:r>
              <a:rPr lang="en-US" altLang="zh-CN" dirty="0" smtClean="0"/>
              <a:t>Internet</a:t>
            </a:r>
            <a:r>
              <a:rPr lang="zh-CN" altLang="en-US" dirty="0" smtClean="0"/>
              <a:t>的影响</a:t>
            </a:r>
            <a:endParaRPr lang="zh-CN" altLang="en-US" dirty="0"/>
          </a:p>
        </p:txBody>
      </p:sp>
    </p:spTree>
    <p:extLst>
      <p:ext uri="{BB962C8B-B14F-4D97-AF65-F5344CB8AC3E}">
        <p14:creationId xmlns:p14="http://schemas.microsoft.com/office/powerpoint/2010/main" val="12854386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5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51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515">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51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51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5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5" name="Rectangle 7"/>
          <p:cNvSpPr>
            <a:spLocks noChangeArrowheads="1"/>
          </p:cNvSpPr>
          <p:nvPr/>
        </p:nvSpPr>
        <p:spPr bwMode="auto">
          <a:xfrm>
            <a:off x="126409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四</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、系统开发策略</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2" name="TextBox 1"/>
          <p:cNvSpPr txBox="1"/>
          <p:nvPr/>
        </p:nvSpPr>
        <p:spPr bwMode="auto">
          <a:xfrm>
            <a:off x="2771800" y="1556792"/>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969696"/>
                </a:solidFill>
              </a:rPr>
              <a:t>1</a:t>
            </a:r>
            <a:r>
              <a:rPr lang="zh-CN" altLang="en-US" dirty="0" smtClean="0">
                <a:solidFill>
                  <a:srgbClr val="969696"/>
                </a:solidFill>
              </a:rPr>
              <a:t>、概述</a:t>
            </a:r>
            <a:endParaRPr lang="zh-CN" altLang="en-US" dirty="0">
              <a:solidFill>
                <a:srgbClr val="969696"/>
              </a:solidFill>
            </a:endParaRPr>
          </a:p>
        </p:txBody>
      </p:sp>
      <p:sp>
        <p:nvSpPr>
          <p:cNvPr id="6" name="TextBox 5"/>
          <p:cNvSpPr txBox="1"/>
          <p:nvPr/>
        </p:nvSpPr>
        <p:spPr bwMode="auto">
          <a:xfrm>
            <a:off x="2771800" y="2600908"/>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969696"/>
                </a:solidFill>
              </a:rPr>
              <a:t>2</a:t>
            </a:r>
            <a:r>
              <a:rPr lang="zh-CN" altLang="en-US" dirty="0" smtClean="0">
                <a:solidFill>
                  <a:srgbClr val="969696"/>
                </a:solidFill>
              </a:rPr>
              <a:t>、</a:t>
            </a:r>
            <a:r>
              <a:rPr lang="en-US" altLang="zh-CN" dirty="0" smtClean="0">
                <a:solidFill>
                  <a:srgbClr val="969696"/>
                </a:solidFill>
              </a:rPr>
              <a:t>Internet</a:t>
            </a:r>
            <a:r>
              <a:rPr lang="zh-CN" altLang="en-US" dirty="0" smtClean="0">
                <a:solidFill>
                  <a:srgbClr val="969696"/>
                </a:solidFill>
              </a:rPr>
              <a:t>影响</a:t>
            </a:r>
            <a:endParaRPr lang="zh-CN" altLang="en-US" dirty="0">
              <a:solidFill>
                <a:srgbClr val="969696"/>
              </a:solidFill>
            </a:endParaRPr>
          </a:p>
        </p:txBody>
      </p:sp>
      <p:sp>
        <p:nvSpPr>
          <p:cNvPr id="8" name="TextBox 7"/>
          <p:cNvSpPr txBox="1"/>
          <p:nvPr/>
        </p:nvSpPr>
        <p:spPr bwMode="auto">
          <a:xfrm>
            <a:off x="2771800" y="3645024"/>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FFFF00"/>
                </a:solidFill>
              </a:rPr>
              <a:t>3</a:t>
            </a:r>
            <a:r>
              <a:rPr lang="zh-CN" altLang="en-US" dirty="0" smtClean="0">
                <a:solidFill>
                  <a:srgbClr val="FFFF00"/>
                </a:solidFill>
              </a:rPr>
              <a:t>、备选方案</a:t>
            </a:r>
            <a:endParaRPr lang="zh-CN" altLang="en-US" dirty="0">
              <a:solidFill>
                <a:srgbClr val="FFFF00"/>
              </a:solidFill>
            </a:endParaRPr>
          </a:p>
        </p:txBody>
      </p:sp>
      <p:sp>
        <p:nvSpPr>
          <p:cNvPr id="11" name="Rectangle 3"/>
          <p:cNvSpPr txBox="1">
            <a:spLocks noChangeArrowheads="1"/>
          </p:cNvSpPr>
          <p:nvPr/>
        </p:nvSpPr>
        <p:spPr bwMode="auto">
          <a:xfrm>
            <a:off x="971600" y="980728"/>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7" name="TextBox 6"/>
          <p:cNvSpPr txBox="1"/>
          <p:nvPr/>
        </p:nvSpPr>
        <p:spPr bwMode="auto">
          <a:xfrm>
            <a:off x="2771800" y="4689140"/>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chemeClr val="bg1"/>
                </a:solidFill>
              </a:rPr>
              <a:t>4</a:t>
            </a:r>
            <a:r>
              <a:rPr lang="zh-CN" altLang="en-US" dirty="0" smtClean="0">
                <a:solidFill>
                  <a:schemeClr val="bg1"/>
                </a:solidFill>
              </a:rPr>
              <a:t>、选择实施方案</a:t>
            </a:r>
            <a:endParaRPr lang="zh-CN" altLang="en-US" dirty="0">
              <a:solidFill>
                <a:schemeClr val="bg1"/>
              </a:solidFill>
            </a:endParaRPr>
          </a:p>
        </p:txBody>
      </p:sp>
      <p:sp>
        <p:nvSpPr>
          <p:cNvPr id="9" name="TextBox 8"/>
          <p:cNvSpPr txBox="1"/>
          <p:nvPr/>
        </p:nvSpPr>
        <p:spPr bwMode="auto">
          <a:xfrm>
            <a:off x="2771800" y="5733256"/>
            <a:ext cx="3456384"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chemeClr val="bg1"/>
                </a:solidFill>
              </a:rPr>
              <a:t>5</a:t>
            </a:r>
            <a:r>
              <a:rPr lang="zh-CN" altLang="en-US" dirty="0" smtClean="0">
                <a:solidFill>
                  <a:schemeClr val="bg1"/>
                </a:solidFill>
              </a:rPr>
              <a:t>、分析任务完成</a:t>
            </a:r>
            <a:endParaRPr lang="zh-CN" altLang="en-US" dirty="0">
              <a:solidFill>
                <a:schemeClr val="bg1"/>
              </a:solidFill>
            </a:endParaRPr>
          </a:p>
        </p:txBody>
      </p:sp>
      <p:sp>
        <p:nvSpPr>
          <p:cNvPr id="3" name="TextBox 2"/>
          <p:cNvSpPr txBox="1"/>
          <p:nvPr/>
        </p:nvSpPr>
        <p:spPr bwMode="auto">
          <a:xfrm>
            <a:off x="11287921" y="2383346"/>
            <a:ext cx="0" cy="369332"/>
          </a:xfrm>
          <a:prstGeom prst="rect">
            <a:avLst/>
          </a:prstGeom>
          <a:solidFill>
            <a:srgbClr val="CCFFFF"/>
          </a:solidFill>
          <a:ln w="12700">
            <a:noFill/>
            <a:miter lim="800000"/>
            <a:headEnd/>
            <a:tailEnd/>
          </a:ln>
          <a:effectLst>
            <a:outerShdw dist="35921" dir="2700000" algn="ctr" rotWithShape="0">
              <a:srgbClr val="808080">
                <a:alpha val="50000"/>
              </a:srgbClr>
            </a:outerShdw>
          </a:effectLst>
        </p:spPr>
        <p:txBody>
          <a:bodyPr wrap="none" lIns="0" tIns="0" rIns="0" bIns="0" rtlCol="0">
            <a:spAutoFit/>
          </a:bodyPr>
          <a:lstStyle/>
          <a:p>
            <a:endParaRPr lang="en-US" sz="2400" dirty="0">
              <a:effectLst>
                <a:outerShdw blurRad="38100" dist="38100" dir="2700000" algn="tl">
                  <a:srgbClr val="000000">
                    <a:alpha val="43137"/>
                  </a:srgbClr>
                </a:outerShdw>
              </a:effectLst>
            </a:endParaRPr>
          </a:p>
        </p:txBody>
      </p:sp>
      <p:sp>
        <p:nvSpPr>
          <p:cNvPr id="4" name="TextBox 3"/>
          <p:cNvSpPr txBox="1"/>
          <p:nvPr/>
        </p:nvSpPr>
        <p:spPr bwMode="auto">
          <a:xfrm>
            <a:off x="9986675" y="5174370"/>
            <a:ext cx="0" cy="369332"/>
          </a:xfrm>
          <a:prstGeom prst="rect">
            <a:avLst/>
          </a:prstGeom>
          <a:solidFill>
            <a:srgbClr val="CCFFFF"/>
          </a:solidFill>
          <a:ln w="12700">
            <a:noFill/>
            <a:miter lim="800000"/>
            <a:headEnd/>
            <a:tailEnd/>
          </a:ln>
          <a:effectLst>
            <a:outerShdw dist="35921" dir="2700000" algn="ctr" rotWithShape="0">
              <a:srgbClr val="808080">
                <a:alpha val="50000"/>
              </a:srgbClr>
            </a:outerShdw>
          </a:effectLst>
        </p:spPr>
        <p:txBody>
          <a:bodyPr wrap="none" lIns="0" tIns="0" rIns="0" bIns="0" rtlCol="0">
            <a:spAutoFit/>
          </a:bodyPr>
          <a:lstStyle/>
          <a:p>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08336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四、系统开发策略</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35" name="TextBox 34"/>
          <p:cNvSpPr txBox="1"/>
          <p:nvPr/>
        </p:nvSpPr>
        <p:spPr bwMode="auto">
          <a:xfrm>
            <a:off x="1448478" y="972017"/>
            <a:ext cx="629187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latin typeface="Times New Roman" pitchFamily="18" charset="0"/>
                <a:ea typeface="+mn-ea"/>
                <a:cs typeface="Times New Roman" pitchFamily="18" charset="0"/>
              </a:rPr>
              <a:t>3</a:t>
            </a:r>
            <a:r>
              <a:rPr lang="zh-CN" altLang="en-US" dirty="0" smtClean="0">
                <a:latin typeface="Times New Roman" pitchFamily="18" charset="0"/>
                <a:ea typeface="+mn-ea"/>
                <a:cs typeface="Times New Roman" pitchFamily="18" charset="0"/>
              </a:rPr>
              <a:t>、备选方案</a:t>
            </a:r>
            <a:endParaRPr lang="zh-CN" altLang="en-US" dirty="0">
              <a:latin typeface="Times New Roman" pitchFamily="18" charset="0"/>
              <a:ea typeface="+mn-ea"/>
              <a:cs typeface="Times New Roman" pitchFamily="18" charset="0"/>
            </a:endParaRPr>
          </a:p>
        </p:txBody>
      </p:sp>
      <p:sp>
        <p:nvSpPr>
          <p:cNvPr id="36" name="Text Box 3"/>
          <p:cNvSpPr txBox="1">
            <a:spLocks noChangeArrowheads="1"/>
          </p:cNvSpPr>
          <p:nvPr/>
        </p:nvSpPr>
        <p:spPr bwMode="auto">
          <a:xfrm>
            <a:off x="2555776" y="2132856"/>
            <a:ext cx="4392488" cy="576293"/>
          </a:xfrm>
          <a:prstGeom prst="rect">
            <a:avLst/>
          </a:prstGeom>
          <a:solidFill>
            <a:srgbClr val="00FFFF"/>
          </a:solidFill>
          <a:ln>
            <a:noFill/>
          </a:ln>
          <a:effectLst/>
          <a:scene3d>
            <a:camera prst="orthographicFront"/>
            <a:lightRig rig="threePt" dir="t"/>
          </a:scene3d>
          <a:sp3d>
            <a:bevelT prst="angle"/>
          </a:sp3d>
          <a:extLst/>
        </p:spPr>
        <p:txBody>
          <a:bodyPr wrap="square" lIns="180000" tIns="72000" bIns="72000">
            <a:spAutoFit/>
          </a:bodyPr>
          <a:lstStyle/>
          <a:p>
            <a:pPr algn="l"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1) </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概述</a:t>
            </a:r>
            <a:endParaRPr kumimoji="1" lang="zh-CN" altLang="en-US"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41" name="Text Box 3"/>
          <p:cNvSpPr txBox="1">
            <a:spLocks noChangeArrowheads="1"/>
          </p:cNvSpPr>
          <p:nvPr/>
        </p:nvSpPr>
        <p:spPr bwMode="auto">
          <a:xfrm>
            <a:off x="2555776" y="3050958"/>
            <a:ext cx="4392488" cy="576293"/>
          </a:xfrm>
          <a:prstGeom prst="rect">
            <a:avLst/>
          </a:prstGeom>
          <a:solidFill>
            <a:srgbClr val="00FFFF"/>
          </a:solidFill>
          <a:ln>
            <a:noFill/>
          </a:ln>
          <a:effectLst/>
          <a:scene3d>
            <a:camera prst="orthographicFront"/>
            <a:lightRig rig="threePt" dir="t"/>
          </a:scene3d>
          <a:sp3d>
            <a:bevelT prst="angle"/>
          </a:sp3d>
          <a:extLst/>
        </p:spPr>
        <p:txBody>
          <a:bodyPr wrap="square" lIns="180000" tIns="72000" bIns="72000">
            <a:spAutoFit/>
          </a:bodyPr>
          <a:lstStyle/>
          <a:p>
            <a:pPr algn="l"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2) </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软件自主开发</a:t>
            </a:r>
            <a:endParaRPr kumimoji="1" lang="zh-CN" altLang="en-US"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42" name="Text Box 3"/>
          <p:cNvSpPr txBox="1">
            <a:spLocks noChangeArrowheads="1"/>
          </p:cNvSpPr>
          <p:nvPr/>
        </p:nvSpPr>
        <p:spPr bwMode="auto">
          <a:xfrm>
            <a:off x="2555776" y="3969060"/>
            <a:ext cx="4392488" cy="576293"/>
          </a:xfrm>
          <a:prstGeom prst="rect">
            <a:avLst/>
          </a:prstGeom>
          <a:solidFill>
            <a:srgbClr val="00FFFF"/>
          </a:solidFill>
          <a:ln>
            <a:noFill/>
          </a:ln>
          <a:effectLst/>
          <a:scene3d>
            <a:camera prst="orthographicFront"/>
            <a:lightRig rig="threePt" dir="t"/>
          </a:scene3d>
          <a:sp3d>
            <a:bevelT prst="angle"/>
          </a:sp3d>
          <a:extLst/>
        </p:spPr>
        <p:txBody>
          <a:bodyPr wrap="square" lIns="180000" tIns="72000" bIns="72000">
            <a:spAutoFit/>
          </a:bodyPr>
          <a:lstStyle/>
          <a:p>
            <a:pPr algn="l"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3) </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软件外包</a:t>
            </a:r>
            <a:endParaRPr kumimoji="1" lang="zh-CN" altLang="en-US"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7" name="Text Box 3"/>
          <p:cNvSpPr txBox="1">
            <a:spLocks noChangeArrowheads="1"/>
          </p:cNvSpPr>
          <p:nvPr/>
        </p:nvSpPr>
        <p:spPr bwMode="auto">
          <a:xfrm>
            <a:off x="2555776" y="4887162"/>
            <a:ext cx="4392488" cy="576293"/>
          </a:xfrm>
          <a:prstGeom prst="rect">
            <a:avLst/>
          </a:prstGeom>
          <a:solidFill>
            <a:srgbClr val="00FFFF"/>
          </a:solidFill>
          <a:ln>
            <a:noFill/>
          </a:ln>
          <a:effectLst/>
          <a:scene3d>
            <a:camera prst="orthographicFront"/>
            <a:lightRig rig="threePt" dir="t"/>
          </a:scene3d>
          <a:sp3d>
            <a:bevelT prst="angle"/>
          </a:sp3d>
          <a:extLst/>
        </p:spPr>
        <p:txBody>
          <a:bodyPr wrap="square" lIns="180000" tIns="72000" bIns="72000">
            <a:spAutoFit/>
          </a:bodyPr>
          <a:lstStyle/>
          <a:p>
            <a:pPr algn="l"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4) </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决策因素</a:t>
            </a:r>
            <a:endParaRPr kumimoji="1" lang="zh-CN" altLang="en-US"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custDataLst>
      <p:tags r:id="rId1"/>
    </p:custDataLst>
    <p:extLst>
      <p:ext uri="{BB962C8B-B14F-4D97-AF65-F5344CB8AC3E}">
        <p14:creationId xmlns:p14="http://schemas.microsoft.com/office/powerpoint/2010/main" val="3237618511"/>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body" idx="1"/>
          </p:nvPr>
        </p:nvSpPr>
        <p:spPr>
          <a:xfrm>
            <a:off x="251520" y="1844824"/>
            <a:ext cx="8569325" cy="4608512"/>
          </a:xfrm>
        </p:spPr>
        <p:txBody>
          <a:bodyPr/>
          <a:lstStyle/>
          <a:p>
            <a:pPr algn="just"/>
            <a:r>
              <a:rPr lang="zh-CN" altLang="en-US" dirty="0" smtClean="0">
                <a:solidFill>
                  <a:srgbClr val="0000FF"/>
                </a:solidFill>
                <a:ea typeface="黑体" pitchFamily="49" charset="-122"/>
              </a:rPr>
              <a:t>设计</a:t>
            </a:r>
            <a:r>
              <a:rPr lang="en-US" altLang="zh-CN" dirty="0" smtClean="0">
                <a:solidFill>
                  <a:srgbClr val="0000FF"/>
                </a:solidFill>
                <a:ea typeface="黑体" pitchFamily="49" charset="-122"/>
              </a:rPr>
              <a:t>---</a:t>
            </a:r>
            <a:r>
              <a:rPr lang="zh-CN" altLang="en-US" dirty="0" smtClean="0">
                <a:solidFill>
                  <a:srgbClr val="0000FF"/>
                </a:solidFill>
                <a:ea typeface="黑体" pitchFamily="49" charset="-122"/>
              </a:rPr>
              <a:t>编程</a:t>
            </a:r>
            <a:r>
              <a:rPr lang="zh-CN" altLang="en-US" dirty="0" smtClean="0">
                <a:ea typeface="黑体" pitchFamily="49" charset="-122"/>
              </a:rPr>
              <a:t>，可以</a:t>
            </a:r>
            <a:r>
              <a:rPr lang="zh-CN" altLang="en-US" dirty="0">
                <a:ea typeface="黑体" pitchFamily="49" charset="-122"/>
              </a:rPr>
              <a:t>有许多路径可以完成这项工作。如：</a:t>
            </a:r>
          </a:p>
          <a:p>
            <a:pPr lvl="1" algn="just"/>
            <a:r>
              <a:rPr lang="zh-CN" altLang="en-US" dirty="0">
                <a:ea typeface="黑体" pitchFamily="49" charset="-122"/>
              </a:rPr>
              <a:t>项目较为标准的，则组织可以购买一个系统来支持</a:t>
            </a:r>
          </a:p>
          <a:p>
            <a:pPr lvl="1" algn="just"/>
            <a:r>
              <a:rPr lang="zh-CN" altLang="en-US" dirty="0">
                <a:ea typeface="黑体" pitchFamily="49" charset="-122"/>
              </a:rPr>
              <a:t>项目较为复杂的，如果组织已经开发了标准系统，则稍加修改后，可以支持</a:t>
            </a:r>
          </a:p>
          <a:p>
            <a:pPr lvl="1" algn="just"/>
            <a:r>
              <a:rPr lang="zh-CN" altLang="en-US" dirty="0">
                <a:ea typeface="黑体" pitchFamily="49" charset="-122"/>
              </a:rPr>
              <a:t>也可以选择从头开始开发，建立自己的内部系统</a:t>
            </a:r>
          </a:p>
          <a:p>
            <a:pPr lvl="1" algn="just"/>
            <a:r>
              <a:rPr lang="zh-CN" altLang="en-US" dirty="0">
                <a:ea typeface="黑体" pitchFamily="49" charset="-122"/>
              </a:rPr>
              <a:t>或者是分离出标准部分，选择购买</a:t>
            </a:r>
          </a:p>
          <a:p>
            <a:pPr lvl="1" algn="just"/>
            <a:r>
              <a:rPr lang="zh-CN" altLang="en-US" dirty="0">
                <a:ea typeface="黑体" pitchFamily="49" charset="-122"/>
              </a:rPr>
              <a:t>对于一些服务或特殊的技术要求，还可以以合同程序员的方式获得外来</a:t>
            </a:r>
            <a:r>
              <a:rPr lang="zh-CN" altLang="en-US" dirty="0" smtClean="0">
                <a:ea typeface="黑体" pitchFamily="49" charset="-122"/>
              </a:rPr>
              <a:t>帮助</a:t>
            </a:r>
            <a:endParaRPr lang="zh-CN" altLang="en-US" dirty="0">
              <a:ea typeface="黑体" pitchFamily="49" charset="-122"/>
            </a:endParaRPr>
          </a:p>
        </p:txBody>
      </p:sp>
      <p:sp>
        <p:nvSpPr>
          <p:cNvPr id="5"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3</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、备选方案</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7" name="Text Box 3"/>
          <p:cNvSpPr txBox="1">
            <a:spLocks noChangeArrowheads="1"/>
          </p:cNvSpPr>
          <p:nvPr/>
        </p:nvSpPr>
        <p:spPr bwMode="auto">
          <a:xfrm>
            <a:off x="2483768" y="908491"/>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）概述</a:t>
            </a:r>
            <a:endParaRPr kumimoji="1" lang="zh-CN" altLang="en-US" sz="2800" b="1" dirty="0">
              <a:solidFill>
                <a:srgbClr val="002060"/>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9703891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2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9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9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92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9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81.8"/>
</p:tagLst>
</file>

<file path=ppt/tags/tag2.xml><?xml version="1.0" encoding="utf-8"?>
<p:tagLst xmlns:a="http://schemas.openxmlformats.org/drawingml/2006/main" xmlns:r="http://schemas.openxmlformats.org/officeDocument/2006/relationships" xmlns:p="http://schemas.openxmlformats.org/presentationml/2006/main">
  <p:tag name="TIMING" val="|181.8"/>
</p:tagLst>
</file>

<file path=ppt/tags/tag3.xml><?xml version="1.0" encoding="utf-8"?>
<p:tagLst xmlns:a="http://schemas.openxmlformats.org/drawingml/2006/main" xmlns:r="http://schemas.openxmlformats.org/officeDocument/2006/relationships" xmlns:p="http://schemas.openxmlformats.org/presentationml/2006/main">
  <p:tag name="TIMING" val="|181.8"/>
</p:tagLst>
</file>

<file path=ppt/theme/theme1.xml><?xml version="1.0" encoding="utf-8"?>
<a:theme xmlns:a="http://schemas.openxmlformats.org/drawingml/2006/main" name="Zhang Jie 1">
  <a:themeElements>
    <a:clrScheme name="SJTU红凸现189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JTU红凸现1896">
      <a:majorFont>
        <a:latin typeface="Arial"/>
        <a:ea typeface="华文新魏"/>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CC"/>
        </a:solidFill>
        <a:ln w="9525" cap="flat" cmpd="sng" algn="ctr">
          <a:solidFill>
            <a:schemeClr val="tx1"/>
          </a:solidFill>
          <a:prstDash val="solid"/>
          <a:round/>
          <a:headEnd type="none" w="med" len="med"/>
          <a:tailEnd type="none" w="med" len="med"/>
        </a:ln>
        <a:effectLst>
          <a:glow rad="63500">
            <a:schemeClr val="accent6">
              <a:satMod val="175000"/>
              <a:alpha val="40000"/>
            </a:schemeClr>
          </a:glow>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2400" b="1" i="0" u="none" strike="noStrike" cap="none" normalizeH="0" baseline="0" dirty="0" smtClean="0">
            <a:ln>
              <a:noFill/>
            </a:ln>
            <a:solidFill>
              <a:srgbClr val="0000FF"/>
            </a:solidFill>
            <a:effectLst>
              <a:outerShdw blurRad="38100" dist="38100" dir="2700000" algn="tl">
                <a:srgbClr val="000000">
                  <a:alpha val="43137"/>
                </a:srgbClr>
              </a:outerShdw>
            </a:effectLst>
            <a:latin typeface="黑体" pitchFamily="2" charset="-122"/>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txDef>
      <a:spPr bwMode="auto">
        <a:solidFill>
          <a:srgbClr val="CCFFFF"/>
        </a:solidFill>
        <a:ln w="12700">
          <a:noFill/>
          <a:miter lim="800000"/>
          <a:headEnd/>
          <a:tailEnd/>
        </a:ln>
        <a:effectLst>
          <a:outerShdw dist="35921" dir="2700000" algn="ctr" rotWithShape="0">
            <a:srgbClr val="808080">
              <a:alpha val="50000"/>
            </a:srgbClr>
          </a:outerShdw>
        </a:effectLst>
      </a:spPr>
      <a:bodyPr wrap="square" lIns="0" tIns="0" rIns="0" bIns="0">
        <a:spAutoFit/>
      </a:bodyPr>
      <a:lstStyle>
        <a:defPPr>
          <a:defRPr sz="2400" dirty="0">
            <a:effectLst>
              <a:outerShdw blurRad="38100" dist="38100" dir="2700000" algn="tl">
                <a:srgbClr val="000000">
                  <a:alpha val="43137"/>
                </a:srgbClr>
              </a:outerShdw>
            </a:effectLst>
          </a:defRPr>
        </a:defPPr>
      </a:lstStyle>
    </a:txDef>
  </a:objectDefaults>
  <a:extraClrSchemeLst>
    <a:extraClrScheme>
      <a:clrScheme name="SJTU红凸现189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JTU红凸现189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JTU红凸现189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JTU红凸现189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JTU红凸现189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JTU红凸现189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JTU红凸现189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JTU红凸现189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JTU红凸现189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JTU红凸现189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JTU红凸现189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JTU红凸现189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中意绿色能源实验室建设事宜通报</Template>
  <TotalTime>18153</TotalTime>
  <Words>6114</Words>
  <Application>Microsoft Office PowerPoint</Application>
  <PresentationFormat>全屏显示(4:3)</PresentationFormat>
  <Paragraphs>945</Paragraphs>
  <Slides>132</Slides>
  <Notes>32</Notes>
  <HiddenSlides>3</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132</vt:i4>
      </vt:variant>
    </vt:vector>
  </HeadingPairs>
  <TitlesOfParts>
    <vt:vector size="146" baseType="lpstr">
      <vt:lpstr>黑体</vt:lpstr>
      <vt:lpstr>华文新魏</vt:lpstr>
      <vt:lpstr>楷体_GB2312</vt:lpstr>
      <vt:lpstr>隶书</vt:lpstr>
      <vt:lpstr>宋体</vt:lpstr>
      <vt:lpstr>Microsoft YaHei</vt:lpstr>
      <vt:lpstr>新宋体</vt:lpstr>
      <vt:lpstr>Arial</vt:lpstr>
      <vt:lpstr>Comic Sans MS</vt:lpstr>
      <vt:lpstr>Lucida Sans Unicode</vt:lpstr>
      <vt:lpstr>Times New Roman</vt:lpstr>
      <vt:lpstr>Wingdings</vt:lpstr>
      <vt:lpstr>Zhang Jie 1</vt:lpstr>
      <vt:lpstr>剪辑</vt:lpstr>
      <vt:lpstr>PowerPoint 演示文稿</vt:lpstr>
      <vt:lpstr>PowerPoint 演示文稿</vt:lpstr>
      <vt:lpstr>第五讲 系统分析</vt:lpstr>
      <vt:lpstr>本章主要内容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UML 的发展历史</vt:lpstr>
      <vt:lpstr>为 UML 做出贡献的人们</vt:lpstr>
      <vt:lpstr>UML 工具</vt:lpstr>
      <vt:lpstr>图（diagram）</vt:lpstr>
      <vt:lpstr>对象图</vt:lpstr>
      <vt:lpstr>类图（class diagram）</vt:lpstr>
      <vt:lpstr>用例图（use case diagram）</vt:lpstr>
      <vt:lpstr>顺序图（sequence diagram）</vt:lpstr>
      <vt:lpstr>协作图（collaboration diagram）</vt:lpstr>
      <vt:lpstr>活动图（activity diagram）</vt:lpstr>
      <vt:lpstr>状态图（state chart diagram）</vt:lpstr>
      <vt:lpstr>构件图（component diagram）</vt:lpstr>
      <vt:lpstr>部署图（deployment diagram）</vt:lpstr>
      <vt:lpstr>PowerPoint 演示文稿</vt:lpstr>
      <vt:lpstr>PowerPoint 演示文稿</vt:lpstr>
      <vt:lpstr>PowerPoint 演示文稿</vt:lpstr>
      <vt:lpstr>UML图之间的关系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用例图的组成：6 个元素</vt:lpstr>
      <vt:lpstr>参与者        对参与者建模的过程中需要注意的问题 </vt:lpstr>
      <vt:lpstr>用例    识别用例的方法 </vt:lpstr>
      <vt:lpstr>用例间的关系</vt:lpstr>
      <vt:lpstr>用例间的关系</vt:lpstr>
      <vt:lpstr>用例间的关系</vt:lpstr>
      <vt:lpstr>用例间的关系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顺序图的组成</vt:lpstr>
      <vt:lpstr>顺序图的组成</vt:lpstr>
      <vt:lpstr>时序图的组成</vt:lpstr>
      <vt:lpstr>顺序图的组成</vt:lpstr>
      <vt:lpstr>顺序图的组成</vt:lpstr>
      <vt:lpstr>图书馆管理系统的顺序图</vt:lpstr>
      <vt:lpstr>图书馆管理系统的类图</vt:lpstr>
      <vt:lpstr>图书馆管理系统的顺序图</vt:lpstr>
      <vt:lpstr>RMO时序图1 - 查询条目可用性</vt:lpstr>
      <vt:lpstr>RMO时序图2 – “产生新订单”用例的完整时序图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顺序图与协作图的比较</vt:lpstr>
      <vt:lpstr> 顺序图与协作图的比较</vt:lpstr>
      <vt:lpstr>PowerPoint 演示文稿</vt:lpstr>
      <vt:lpstr>PowerPoint 演示文稿</vt:lpstr>
      <vt:lpstr>PowerPoint 演示文稿</vt:lpstr>
      <vt:lpstr>PowerPoint 演示文稿</vt:lpstr>
      <vt:lpstr>PowerPoint 演示文稿</vt:lpstr>
      <vt:lpstr>PowerPoint 演示文稿</vt:lpstr>
      <vt:lpstr>转换标号 – 引起对象状态转换的触发条件表达形式</vt:lpstr>
      <vt:lpstr>例子</vt:lpstr>
      <vt:lpstr>PowerPoint 演示文稿</vt:lpstr>
      <vt:lpstr>PowerPoint 演示文稿</vt:lpstr>
      <vt:lpstr>PowerPoint 演示文稿</vt:lpstr>
      <vt:lpstr> </vt:lpstr>
      <vt:lpstr>PowerPoint 演示文稿</vt:lpstr>
      <vt:lpstr>第五讲 系统分析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5、系统分析任务的完成</vt:lpstr>
      <vt:lpstr>5、系统分析任务的完成</vt:lpstr>
      <vt:lpstr>5、系统分析任务的完成</vt:lpstr>
      <vt:lpstr>5、系统分析任务的完成</vt:lpstr>
      <vt:lpstr>5、系统分析任务的完成</vt:lpstr>
      <vt:lpstr>PowerPoint 演示文稿</vt:lpstr>
      <vt:lpstr>第三讲 系统分析</vt:lpstr>
      <vt:lpstr>课堂安排</vt:lpstr>
      <vt:lpstr>课堂安排</vt:lpstr>
      <vt:lpstr>小结</vt:lpstr>
      <vt:lpstr>作业</vt:lpstr>
      <vt:lpstr>PowerPoint 演示文稿</vt:lpstr>
    </vt:vector>
  </TitlesOfParts>
  <Manager>Zhang Jie</Manager>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MS&amp;IT</dc:title>
  <dc:creator>zj</dc:creator>
  <cp:lastModifiedBy>秦木林</cp:lastModifiedBy>
  <cp:revision>1148</cp:revision>
  <cp:lastPrinted>1601-01-01T00:00:00Z</cp:lastPrinted>
  <dcterms:created xsi:type="dcterms:W3CDTF">2008-09-18T08:50:54Z</dcterms:created>
  <dcterms:modified xsi:type="dcterms:W3CDTF">2017-04-05T07:37:27Z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